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xml" ContentType="application/vnd.openxmlformats-officedocument.presentationml.notesSlide+xml"/>
  <Override PartName="/ppt/media/image116.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82"/>
  </p:sldMasterIdLst>
  <p:notesMasterIdLst>
    <p:notesMasterId r:id="rId102"/>
  </p:notesMasterIdLst>
  <p:sldIdLst>
    <p:sldId id="256" r:id="rId83"/>
    <p:sldId id="290" r:id="rId84"/>
    <p:sldId id="291" r:id="rId85"/>
    <p:sldId id="292" r:id="rId86"/>
    <p:sldId id="293" r:id="rId87"/>
    <p:sldId id="263" r:id="rId88"/>
    <p:sldId id="294" r:id="rId89"/>
    <p:sldId id="287" r:id="rId90"/>
    <p:sldId id="285" r:id="rId91"/>
    <p:sldId id="266" r:id="rId92"/>
    <p:sldId id="268" r:id="rId93"/>
    <p:sldId id="288" r:id="rId94"/>
    <p:sldId id="308" r:id="rId95"/>
    <p:sldId id="270" r:id="rId96"/>
    <p:sldId id="280" r:id="rId97"/>
    <p:sldId id="296" r:id="rId98"/>
    <p:sldId id="297" r:id="rId99"/>
    <p:sldId id="298" r:id="rId100"/>
    <p:sldId id="277" r:id="rId101"/>
  </p:sldIdLst>
  <p:sldSz cx="10693400" cy="7556500"/>
  <p:notesSz cx="9866313" cy="6735763"/>
  <p:custDataLst>
    <p:custData r:id="rId6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O-003" initials="A" lastIdx="1" clrIdx="0">
    <p:extLst>
      <p:ext uri="{19B8F6BF-5375-455C-9EA6-DF929625EA0E}">
        <p15:presenceInfo xmlns:p15="http://schemas.microsoft.com/office/powerpoint/2012/main" userId="ASTO-00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8FA"/>
    <a:srgbClr val="D9E4F6"/>
    <a:srgbClr val="D6E6FB"/>
    <a:srgbClr val="EDEEFB"/>
    <a:srgbClr val="DBEBFB"/>
    <a:srgbClr val="DCECFB"/>
    <a:srgbClr val="003299"/>
    <a:srgbClr val="CC6500"/>
    <a:srgbClr val="F7E6C5"/>
    <a:srgbClr val="FAEA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35368-047E-41DD-9A3E-98F82CF4416C}" v="6" dt="2024-10-24T00:59:21.7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98" autoAdjust="0"/>
    <p:restoredTop sz="90394" autoAdjust="0"/>
  </p:normalViewPr>
  <p:slideViewPr>
    <p:cSldViewPr>
      <p:cViewPr varScale="1">
        <p:scale>
          <a:sx n="88" d="100"/>
          <a:sy n="88" d="100"/>
        </p:scale>
        <p:origin x="2832"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1" d="100"/>
          <a:sy n="111" d="100"/>
        </p:scale>
        <p:origin x="17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2.xml"/><Relationship Id="rId89" Type="http://schemas.openxmlformats.org/officeDocument/2006/relationships/slide" Target="slides/slide7.xml"/><Relationship Id="rId16" Type="http://schemas.openxmlformats.org/officeDocument/2006/relationships/customXml" Target="../customXml/item16.xml"/><Relationship Id="rId107" Type="http://schemas.openxmlformats.org/officeDocument/2006/relationships/tableStyles" Target="tableStyles.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notesMaster" Target="notesMasters/notesMaster1.xml"/><Relationship Id="rId5" Type="http://schemas.openxmlformats.org/officeDocument/2006/relationships/customXml" Target="../customXml/item5.xml"/><Relationship Id="rId90" Type="http://schemas.openxmlformats.org/officeDocument/2006/relationships/slide" Target="slides/slide8.xml"/><Relationship Id="rId95" Type="http://schemas.openxmlformats.org/officeDocument/2006/relationships/slide" Target="slides/slide13.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80" Type="http://schemas.openxmlformats.org/officeDocument/2006/relationships/customXml" Target="../customXml/item80.xml"/><Relationship Id="rId85" Type="http://schemas.openxmlformats.org/officeDocument/2006/relationships/slide" Target="slides/slide3.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ommentAuthors" Target="commentAuthors.xml"/><Relationship Id="rId108" Type="http://schemas.microsoft.com/office/2015/10/relationships/revisionInfo" Target="revisionInfo.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1.xml"/><Relationship Id="rId88" Type="http://schemas.openxmlformats.org/officeDocument/2006/relationships/slide" Target="slides/slide6.xml"/><Relationship Id="rId91" Type="http://schemas.openxmlformats.org/officeDocument/2006/relationships/slide" Target="slides/slide9.xml"/><Relationship Id="rId96"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slide" Target="slides/slide4.xml"/><Relationship Id="rId94" Type="http://schemas.openxmlformats.org/officeDocument/2006/relationships/slide" Target="slides/slide12.xml"/><Relationship Id="rId99" Type="http://schemas.openxmlformats.org/officeDocument/2006/relationships/slide" Target="slides/slide17.xml"/><Relationship Id="rId10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5.xml"/><Relationship Id="rId104"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0.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5.xml"/><Relationship Id="rId61" Type="http://schemas.openxmlformats.org/officeDocument/2006/relationships/customXml" Target="../customXml/item61.xml"/><Relationship Id="rId82" Type="http://schemas.openxmlformats.org/officeDocument/2006/relationships/slideMaster" Target="slideMasters/slideMaster1.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slide" Target="slides/slide18.xml"/><Relationship Id="rId105"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11.xml"/><Relationship Id="rId98" Type="http://schemas.openxmlformats.org/officeDocument/2006/relationships/slide" Target="slides/slide16.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5.bin"/></Relationships>
</file>

<file path=ppt/charts/_rels/chart11.xml.rels><?xml version="1.0" encoding="UTF-8" standalone="yes"?>
<Relationships xmlns="http://schemas.openxmlformats.org/package/2006/relationships"><Relationship Id="rId3" Type="http://schemas.openxmlformats.org/officeDocument/2006/relationships/oleObject" Target="file:///C:\Users\&#24029;&#21512;&#35609;&#27835;\AppData\Local\Temp\B2Temp\Attach\2024&#27770;&#31639;&#12487;&#12540;&#12479;.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6">
                  <a:lumMod val="75000"/>
                </a:schemeClr>
              </a:solidFill>
              <a:round/>
            </a:ln>
            <a:effectLst/>
          </c:spPr>
          <c:marker>
            <c:symbol val="none"/>
          </c:marker>
          <c:dLbls>
            <c:spPr>
              <a:solidFill>
                <a:schemeClr val="accent4">
                  <a:lumMod val="20000"/>
                  <a:lumOff val="80000"/>
                </a:schemeClr>
              </a:solidFill>
              <a:ln w="25400" cmpd="sng">
                <a:solidFill>
                  <a:schemeClr val="accent6">
                    <a:lumMod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'[Microsoft PowerPoint 内のグラフ]26_3期2Q'!$B$47:$B$51</c:f>
              <c:strCache>
                <c:ptCount val="5"/>
                <c:pt idx="0">
                  <c:v>22/3期
第2Q</c:v>
                </c:pt>
                <c:pt idx="1">
                  <c:v>23/3期
第2Q</c:v>
                </c:pt>
                <c:pt idx="2">
                  <c:v>24/3期
第2Q</c:v>
                </c:pt>
                <c:pt idx="3">
                  <c:v>25/3期
第2Q</c:v>
                </c:pt>
                <c:pt idx="4">
                  <c:v>26/3期
第2Q</c:v>
                </c:pt>
              </c:strCache>
            </c:strRef>
          </c:cat>
          <c:val>
            <c:numRef>
              <c:f>'[Microsoft PowerPoint 内のグラフ]26_3期2Q'!$C$47:$C$51</c:f>
              <c:numCache>
                <c:formatCode>0.0%</c:formatCode>
                <c:ptCount val="5"/>
                <c:pt idx="0">
                  <c:v>3.4000000000000002E-2</c:v>
                </c:pt>
                <c:pt idx="1">
                  <c:v>1.4E-2</c:v>
                </c:pt>
                <c:pt idx="2">
                  <c:v>3.1E-2</c:v>
                </c:pt>
                <c:pt idx="3">
                  <c:v>1.0999999999999999E-2</c:v>
                </c:pt>
                <c:pt idx="4">
                  <c:v>3.2000000000000001E-2</c:v>
                </c:pt>
              </c:numCache>
            </c:numRef>
          </c:val>
          <c:smooth val="0"/>
          <c:extLst>
            <c:ext xmlns:c16="http://schemas.microsoft.com/office/drawing/2014/chart" uri="{C3380CC4-5D6E-409C-BE32-E72D297353CC}">
              <c16:uniqueId val="{00000000-23AC-4FD2-BEDE-DF6540C0141E}"/>
            </c:ext>
          </c:extLst>
        </c:ser>
        <c:dLbls>
          <c:dLblPos val="ctr"/>
          <c:showLegendKey val="0"/>
          <c:showVal val="1"/>
          <c:showCatName val="0"/>
          <c:showSerName val="0"/>
          <c:showPercent val="0"/>
          <c:showBubbleSize val="0"/>
        </c:dLbls>
        <c:smooth val="0"/>
        <c:axId val="1488527375"/>
        <c:axId val="1488528815"/>
      </c:lineChart>
      <c:catAx>
        <c:axId val="1488527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88528815"/>
        <c:crosses val="autoZero"/>
        <c:auto val="1"/>
        <c:lblAlgn val="ctr"/>
        <c:lblOffset val="100"/>
        <c:noMultiLvlLbl val="0"/>
      </c:catAx>
      <c:valAx>
        <c:axId val="148852881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4885273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58-48C5-A146-42E8F6BD2D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58-48C5-A146-42E8F6BD2DB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758-48C5-A146-42E8F6BD2D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758-48C5-A146-42E8F6BD2DBE}"/>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7758-48C5-A146-42E8F6BD2DBE}"/>
              </c:ext>
            </c:extLst>
          </c:dPt>
          <c:dLbls>
            <c:dLbl>
              <c:idx val="0"/>
              <c:tx>
                <c:rich>
                  <a:bodyPr/>
                  <a:lstStyle/>
                  <a:p>
                    <a:r>
                      <a:rPr lang="en-US" altLang="ja-JP"/>
                      <a:t>21.6%</a:t>
                    </a:r>
                    <a:endParaRPr lang="en-US" altLang="ja-JP"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758-48C5-A146-42E8F6BD2DBE}"/>
                </c:ext>
              </c:extLst>
            </c:dLbl>
            <c:spPr>
              <a:solidFill>
                <a:schemeClr val="bg1"/>
              </a:solidFill>
              <a:ln>
                <a:solidFill>
                  <a:schemeClr val="tx1"/>
                </a:solid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'24_3期'!$D$9:$D$13</c:f>
              <c:numCache>
                <c:formatCode>0.0%</c:formatCode>
                <c:ptCount val="5"/>
                <c:pt idx="0">
                  <c:v>0.216</c:v>
                </c:pt>
                <c:pt idx="1">
                  <c:v>0.38300000000000001</c:v>
                </c:pt>
                <c:pt idx="2">
                  <c:v>0.27700000000000002</c:v>
                </c:pt>
                <c:pt idx="3">
                  <c:v>0.122</c:v>
                </c:pt>
                <c:pt idx="4">
                  <c:v>0</c:v>
                </c:pt>
              </c:numCache>
            </c:numRef>
          </c:val>
          <c:extLst>
            <c:ext xmlns:c16="http://schemas.microsoft.com/office/drawing/2014/chart" uri="{C3380CC4-5D6E-409C-BE32-E72D297353CC}">
              <c16:uniqueId val="{0000000A-7758-48C5-A146-42E8F6BD2DB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3438443268937"/>
          <c:y val="0.11956861423450474"/>
          <c:w val="0.65486179599284855"/>
          <c:h val="0.76086277153099058"/>
        </c:manualLayout>
      </c:layout>
      <c:doughnutChart>
        <c:varyColors val="1"/>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3438443268937"/>
          <c:y val="0.11956861423450474"/>
          <c:w val="0.65486179599284855"/>
          <c:h val="0.76086277153099058"/>
        </c:manualLayout>
      </c:layout>
      <c:doughnutChart>
        <c:varyColors val="1"/>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3438443268937"/>
          <c:y val="0.11956861423450474"/>
          <c:w val="0.65486179599284855"/>
          <c:h val="0.76086277153099058"/>
        </c:manualLayout>
      </c:layout>
      <c:doughnutChart>
        <c:varyColors val="1"/>
        <c:dLbls>
          <c:showLegendKey val="0"/>
          <c:showVal val="1"/>
          <c:showCatName val="0"/>
          <c:showSerName val="0"/>
          <c:showPercent val="0"/>
          <c:showBubbleSize val="0"/>
          <c:showLeaderLines val="0"/>
        </c:dLbls>
        <c:firstSliceAng val="0"/>
        <c:holeSize val="50"/>
      </c:doughnutChart>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29120950045176"/>
          <c:y val="0.13731460806205195"/>
          <c:w val="0.65486179599284855"/>
          <c:h val="0.76086277153099058"/>
        </c:manualLayout>
      </c:layout>
      <c:doughnutChart>
        <c:varyColors val="1"/>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3438443268937"/>
          <c:y val="0.11956861423450474"/>
          <c:w val="0.65486179599284855"/>
          <c:h val="0.76086277153099058"/>
        </c:manualLayout>
      </c:layout>
      <c:doughnut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CA-41BA-9F5C-1C23D7995D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5CA-41BA-9F5C-1C23D7995DE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95CA-41BA-9F5C-1C23D7995D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5CA-41BA-9F5C-1C23D7995DE3}"/>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95CA-41BA-9F5C-1C23D7995DE3}"/>
              </c:ext>
            </c:extLst>
          </c:dPt>
          <c:dLbls>
            <c:dLbl>
              <c:idx val="0"/>
              <c:layout>
                <c:manualLayout>
                  <c:x val="0.21857923497267759"/>
                  <c:y val="-7.462686567164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CA-41BA-9F5C-1C23D7995DE3}"/>
                </c:ext>
              </c:extLst>
            </c:dLbl>
            <c:dLbl>
              <c:idx val="1"/>
              <c:layout>
                <c:manualLayout>
                  <c:x val="0.22295081967213098"/>
                  <c:y val="3.9800995024875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CA-41BA-9F5C-1C23D7995DE3}"/>
                </c:ext>
              </c:extLst>
            </c:dLbl>
            <c:dLbl>
              <c:idx val="2"/>
              <c:layout>
                <c:manualLayout>
                  <c:x val="-0.17923497267759564"/>
                  <c:y val="0.13930348258706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CA-41BA-9F5C-1C23D7995DE3}"/>
                </c:ext>
              </c:extLst>
            </c:dLbl>
            <c:dLbl>
              <c:idx val="3"/>
              <c:layout>
                <c:manualLayout>
                  <c:x val="-0.13989071038251366"/>
                  <c:y val="-0.144278606965174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CA-41BA-9F5C-1C23D7995DE3}"/>
                </c:ext>
              </c:extLst>
            </c:dLbl>
            <c:dLbl>
              <c:idx val="4"/>
              <c:layout>
                <c:manualLayout>
                  <c:x val="0.21448887741491329"/>
                  <c:y val="-0.149788067536334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CA-41BA-9F5C-1C23D7995DE3}"/>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'[Microsoft PowerPoint 内のグラフ]26_3期2Q'!$D$9:$D$13</c:f>
              <c:numCache>
                <c:formatCode>0.0%</c:formatCode>
                <c:ptCount val="5"/>
                <c:pt idx="0">
                  <c:v>0.18099999999999999</c:v>
                </c:pt>
                <c:pt idx="1">
                  <c:v>0.439</c:v>
                </c:pt>
                <c:pt idx="2">
                  <c:v>0.25700000000000001</c:v>
                </c:pt>
                <c:pt idx="3">
                  <c:v>0.123</c:v>
                </c:pt>
                <c:pt idx="4">
                  <c:v>0</c:v>
                </c:pt>
              </c:numCache>
            </c:numRef>
          </c:val>
          <c:extLst>
            <c:ext xmlns:c16="http://schemas.microsoft.com/office/drawing/2014/chart" uri="{C3380CC4-5D6E-409C-BE32-E72D297353CC}">
              <c16:uniqueId val="{0000000A-95CA-41BA-9F5C-1C23D7995DE3}"/>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3438443268937"/>
          <c:y val="0.11956861423450474"/>
          <c:w val="0.65486179599284855"/>
          <c:h val="0.76086277153099058"/>
        </c:manualLayout>
      </c:layout>
      <c:doughnutChart>
        <c:varyColors val="1"/>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3438443268937"/>
          <c:y val="0.11956861423450474"/>
          <c:w val="0.65486179599284855"/>
          <c:h val="0.76086277153099058"/>
        </c:manualLayout>
      </c:layout>
      <c:doughnutChart>
        <c:varyColors val="1"/>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3438443268937"/>
          <c:y val="0.11956861423450474"/>
          <c:w val="0.65486179599284855"/>
          <c:h val="0.76086277153099058"/>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69-412B-AAC5-A86BF7D0C7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69-412B-AAC5-A86BF7D0C71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3D69-412B-AAC5-A86BF7D0C7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69-412B-AAC5-A86BF7D0C714}"/>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3D69-412B-AAC5-A86BF7D0C714}"/>
              </c:ext>
            </c:extLst>
          </c:dPt>
          <c:dLbls>
            <c:dLbl>
              <c:idx val="0"/>
              <c:layout>
                <c:manualLayout>
                  <c:x val="0.17486338797814208"/>
                  <c:y val="-0.139303482587064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69-412B-AAC5-A86BF7D0C714}"/>
                </c:ext>
              </c:extLst>
            </c:dLbl>
            <c:dLbl>
              <c:idx val="1"/>
              <c:layout>
                <c:manualLayout>
                  <c:x val="0.1923497267759563"/>
                  <c:y val="0.13432835820895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69-412B-AAC5-A86BF7D0C714}"/>
                </c:ext>
              </c:extLst>
            </c:dLbl>
            <c:dLbl>
              <c:idx val="2"/>
              <c:layout>
                <c:manualLayout>
                  <c:x val="-0.17923497267759564"/>
                  <c:y val="-0.149253731343283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69-412B-AAC5-A86BF7D0C714}"/>
                </c:ext>
              </c:extLst>
            </c:dLbl>
            <c:dLbl>
              <c:idx val="3"/>
              <c:layout>
                <c:manualLayout>
                  <c:x val="-0.15129272639121952"/>
                  <c:y val="-0.17261418327085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69-412B-AAC5-A86BF7D0C714}"/>
                </c:ext>
              </c:extLst>
            </c:dLbl>
            <c:dLbl>
              <c:idx val="4"/>
              <c:layout>
                <c:manualLayout>
                  <c:x val="3.6394690014651195E-5"/>
                  <c:y val="-0.170526279216722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69-412B-AAC5-A86BF7D0C714}"/>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'[Microsoft PowerPoint 内のグラフ]26_3期2Q'!$D$9:$D$13</c:f>
              <c:numCache>
                <c:formatCode>0.0%</c:formatCode>
                <c:ptCount val="5"/>
                <c:pt idx="0">
                  <c:v>0.18099999999999999</c:v>
                </c:pt>
                <c:pt idx="1">
                  <c:v>0.439</c:v>
                </c:pt>
                <c:pt idx="2">
                  <c:v>0.25700000000000001</c:v>
                </c:pt>
                <c:pt idx="3">
                  <c:v>0.123</c:v>
                </c:pt>
                <c:pt idx="4">
                  <c:v>0</c:v>
                </c:pt>
              </c:numCache>
            </c:numRef>
          </c:val>
          <c:extLst>
            <c:ext xmlns:c16="http://schemas.microsoft.com/office/drawing/2014/chart" uri="{C3380CC4-5D6E-409C-BE32-E72D297353CC}">
              <c16:uniqueId val="{0000000A-3D69-412B-AAC5-A86BF7D0C714}"/>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5555555555555552E-2"/>
          <c:w val="0.92611251049538201"/>
          <c:h val="0.75212999416739579"/>
        </c:manualLayout>
      </c:layout>
      <c:barChart>
        <c:barDir val="col"/>
        <c:grouping val="clustered"/>
        <c:varyColors val="0"/>
        <c:dLbls>
          <c:dLblPos val="outEnd"/>
          <c:showLegendKey val="0"/>
          <c:showVal val="1"/>
          <c:showCatName val="0"/>
          <c:showSerName val="0"/>
          <c:showPercent val="0"/>
          <c:showBubbleSize val="0"/>
        </c:dLbls>
        <c:gapWidth val="219"/>
        <c:overlap val="-27"/>
        <c:axId val="1484354335"/>
        <c:axId val="1484358175"/>
      </c:barChart>
      <c:catAx>
        <c:axId val="1484354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84358175"/>
        <c:crosses val="autoZero"/>
        <c:auto val="1"/>
        <c:lblAlgn val="ctr"/>
        <c:lblOffset val="100"/>
        <c:noMultiLvlLbl val="0"/>
      </c:catAx>
      <c:valAx>
        <c:axId val="1484358175"/>
        <c:scaling>
          <c:orientation val="minMax"/>
          <c:min val="8000"/>
        </c:scaling>
        <c:delete val="1"/>
        <c:axPos val="l"/>
        <c:numFmt formatCode="#,##0" sourceLinked="1"/>
        <c:majorTickMark val="out"/>
        <c:minorTickMark val="none"/>
        <c:tickLblPos val="nextTo"/>
        <c:crossAx val="1484354335"/>
        <c:crosses val="autoZero"/>
        <c:crossBetween val="between"/>
        <c:majorUnit val="20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inEnd"/>
          <c:showLegendKey val="0"/>
          <c:showVal val="1"/>
          <c:showCatName val="0"/>
          <c:showSerName val="0"/>
          <c:showPercent val="0"/>
          <c:showBubbleSize val="0"/>
        </c:dLbls>
        <c:gapWidth val="219"/>
        <c:overlap val="-27"/>
        <c:axId val="1378268751"/>
        <c:axId val="1488516815"/>
      </c:barChart>
      <c:catAx>
        <c:axId val="13782687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88516815"/>
        <c:crosses val="autoZero"/>
        <c:auto val="1"/>
        <c:lblAlgn val="ctr"/>
        <c:lblOffset val="100"/>
        <c:noMultiLvlLbl val="0"/>
      </c:catAx>
      <c:valAx>
        <c:axId val="1488516815"/>
        <c:scaling>
          <c:orientation val="minMax"/>
          <c:max val="450"/>
        </c:scaling>
        <c:delete val="1"/>
        <c:axPos val="l"/>
        <c:numFmt formatCode="#,##0" sourceLinked="1"/>
        <c:majorTickMark val="out"/>
        <c:minorTickMark val="none"/>
        <c:tickLblPos val="nextTo"/>
        <c:crossAx val="1378268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dLbls>
          <c:dLblPos val="ctr"/>
          <c:showLegendKey val="0"/>
          <c:showVal val="1"/>
          <c:showCatName val="0"/>
          <c:showSerName val="0"/>
          <c:showPercent val="0"/>
          <c:showBubbleSize val="0"/>
        </c:dLbls>
        <c:marker val="1"/>
        <c:smooth val="0"/>
        <c:axId val="1488527375"/>
        <c:axId val="1488528815"/>
      </c:lineChart>
      <c:catAx>
        <c:axId val="1488527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88528815"/>
        <c:crosses val="autoZero"/>
        <c:auto val="1"/>
        <c:lblAlgn val="ctr"/>
        <c:lblOffset val="100"/>
        <c:noMultiLvlLbl val="0"/>
      </c:catAx>
      <c:valAx>
        <c:axId val="148852881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4885273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内のグラフ]26_3期2Q'!$B$32:$B$36</c:f>
              <c:strCache>
                <c:ptCount val="5"/>
                <c:pt idx="0">
                  <c:v>22/3期
第2Q</c:v>
                </c:pt>
                <c:pt idx="1">
                  <c:v>23/3期
第2Q</c:v>
                </c:pt>
                <c:pt idx="2">
                  <c:v>24/3期
第2Q</c:v>
                </c:pt>
                <c:pt idx="3">
                  <c:v>25/3期
第2Q</c:v>
                </c:pt>
                <c:pt idx="4">
                  <c:v>26/3期
第2Q</c:v>
                </c:pt>
              </c:strCache>
            </c:strRef>
          </c:cat>
          <c:val>
            <c:numRef>
              <c:f>'[Microsoft PowerPoint 内のグラフ]26_3期2Q'!$C$32:$C$36</c:f>
              <c:numCache>
                <c:formatCode>#,##0</c:formatCode>
                <c:ptCount val="5"/>
                <c:pt idx="0">
                  <c:v>9445</c:v>
                </c:pt>
                <c:pt idx="1">
                  <c:v>9867</c:v>
                </c:pt>
                <c:pt idx="2">
                  <c:v>10235</c:v>
                </c:pt>
                <c:pt idx="3">
                  <c:v>10285</c:v>
                </c:pt>
                <c:pt idx="4">
                  <c:v>10372</c:v>
                </c:pt>
              </c:numCache>
            </c:numRef>
          </c:val>
          <c:extLst>
            <c:ext xmlns:c16="http://schemas.microsoft.com/office/drawing/2014/chart" uri="{C3380CC4-5D6E-409C-BE32-E72D297353CC}">
              <c16:uniqueId val="{00000000-8636-4CFF-A0BD-E33D1FC235DA}"/>
            </c:ext>
          </c:extLst>
        </c:ser>
        <c:dLbls>
          <c:dLblPos val="outEnd"/>
          <c:showLegendKey val="0"/>
          <c:showVal val="1"/>
          <c:showCatName val="0"/>
          <c:showSerName val="0"/>
          <c:showPercent val="0"/>
          <c:showBubbleSize val="0"/>
        </c:dLbls>
        <c:gapWidth val="219"/>
        <c:overlap val="-27"/>
        <c:axId val="1484354335"/>
        <c:axId val="1484358175"/>
      </c:barChart>
      <c:catAx>
        <c:axId val="1484354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84358175"/>
        <c:crosses val="autoZero"/>
        <c:auto val="1"/>
        <c:lblAlgn val="ctr"/>
        <c:lblOffset val="100"/>
        <c:noMultiLvlLbl val="0"/>
      </c:catAx>
      <c:valAx>
        <c:axId val="1484358175"/>
        <c:scaling>
          <c:orientation val="minMax"/>
          <c:min val="8000"/>
        </c:scaling>
        <c:delete val="1"/>
        <c:axPos val="l"/>
        <c:numFmt formatCode="#,##0" sourceLinked="1"/>
        <c:majorTickMark val="out"/>
        <c:minorTickMark val="none"/>
        <c:tickLblPos val="nextTo"/>
        <c:crossAx val="1484354335"/>
        <c:crosses val="autoZero"/>
        <c:crossBetween val="between"/>
        <c:majorUnit val="2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内のグラフ]26_3期2Q'!$B$39:$B$43</c:f>
              <c:strCache>
                <c:ptCount val="5"/>
                <c:pt idx="0">
                  <c:v>22/3期
第2Q</c:v>
                </c:pt>
                <c:pt idx="1">
                  <c:v>23/3期
第2Q</c:v>
                </c:pt>
                <c:pt idx="2">
                  <c:v>24/3期
第2Q</c:v>
                </c:pt>
                <c:pt idx="3">
                  <c:v>25/3期
第2Q</c:v>
                </c:pt>
                <c:pt idx="4">
                  <c:v>26/3期
第2Q</c:v>
                </c:pt>
              </c:strCache>
            </c:strRef>
          </c:cat>
          <c:val>
            <c:numRef>
              <c:f>'[Microsoft PowerPoint 内のグラフ]26_3期2Q'!$C$39:$C$43</c:f>
              <c:numCache>
                <c:formatCode>#,##0</c:formatCode>
                <c:ptCount val="5"/>
                <c:pt idx="0">
                  <c:v>316</c:v>
                </c:pt>
                <c:pt idx="1">
                  <c:v>147</c:v>
                </c:pt>
                <c:pt idx="2">
                  <c:v>300</c:v>
                </c:pt>
                <c:pt idx="3">
                  <c:v>138</c:v>
                </c:pt>
                <c:pt idx="4">
                  <c:v>323</c:v>
                </c:pt>
              </c:numCache>
            </c:numRef>
          </c:val>
          <c:extLst>
            <c:ext xmlns:c16="http://schemas.microsoft.com/office/drawing/2014/chart" uri="{C3380CC4-5D6E-409C-BE32-E72D297353CC}">
              <c16:uniqueId val="{00000000-3820-4E31-9129-C59EB351CBF1}"/>
            </c:ext>
          </c:extLst>
        </c:ser>
        <c:dLbls>
          <c:dLblPos val="inEnd"/>
          <c:showLegendKey val="0"/>
          <c:showVal val="1"/>
          <c:showCatName val="0"/>
          <c:showSerName val="0"/>
          <c:showPercent val="0"/>
          <c:showBubbleSize val="0"/>
        </c:dLbls>
        <c:gapWidth val="219"/>
        <c:overlap val="-27"/>
        <c:axId val="1378268751"/>
        <c:axId val="1488516815"/>
      </c:barChart>
      <c:catAx>
        <c:axId val="13782687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88516815"/>
        <c:crosses val="autoZero"/>
        <c:auto val="1"/>
        <c:lblAlgn val="ctr"/>
        <c:lblOffset val="100"/>
        <c:noMultiLvlLbl val="0"/>
      </c:catAx>
      <c:valAx>
        <c:axId val="1488516815"/>
        <c:scaling>
          <c:orientation val="minMax"/>
          <c:max val="450"/>
        </c:scaling>
        <c:delete val="1"/>
        <c:axPos val="l"/>
        <c:numFmt formatCode="#,##0" sourceLinked="1"/>
        <c:majorTickMark val="out"/>
        <c:minorTickMark val="none"/>
        <c:tickLblPos val="nextTo"/>
        <c:crossAx val="1378268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lvl1pPr>
          </a:lstStyle>
          <a:p>
            <a:fld id="{CFD5BE5E-27F0-4F9B-BC47-97921C2941CA}" type="datetimeFigureOut">
              <a:rPr kumimoji="1" lang="ja-JP" altLang="en-US" smtClean="0"/>
              <a:t>2025/12/8</a:t>
            </a:fld>
            <a:endParaRPr kumimoji="1" lang="ja-JP" altLang="en-US"/>
          </a:p>
        </p:txBody>
      </p:sp>
      <p:sp>
        <p:nvSpPr>
          <p:cNvPr id="4" name="スライド イメージ プレースホルダー 3"/>
          <p:cNvSpPr>
            <a:spLocks noGrp="1" noRot="1" noChangeAspect="1"/>
          </p:cNvSpPr>
          <p:nvPr>
            <p:ph type="sldImg" idx="2"/>
          </p:nvPr>
        </p:nvSpPr>
        <p:spPr>
          <a:xfrm>
            <a:off x="3325813" y="841375"/>
            <a:ext cx="3216275"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0" y="6397625"/>
            <a:ext cx="4276725" cy="338138"/>
          </a:xfrm>
          <a:prstGeom prst="rect">
            <a:avLst/>
          </a:prstGeom>
        </p:spPr>
        <p:txBody>
          <a:bodyPr vert="horz" lIns="91440" tIns="45720" rIns="91440" bIns="45720" rtlCol="0" anchor="b"/>
          <a:lstStyle>
            <a:lvl1pPr algn="r">
              <a:defRPr sz="1200"/>
            </a:lvl1pPr>
          </a:lstStyle>
          <a:p>
            <a:fld id="{C7C5D119-2A5C-48EB-8E5F-67383197655A}" type="slidenum">
              <a:rPr kumimoji="1" lang="ja-JP" altLang="en-US" smtClean="0"/>
              <a:t>‹#›</a:t>
            </a:fld>
            <a:endParaRPr kumimoji="1" lang="ja-JP" altLang="en-US"/>
          </a:p>
        </p:txBody>
      </p:sp>
    </p:spTree>
    <p:extLst>
      <p:ext uri="{BB962C8B-B14F-4D97-AF65-F5344CB8AC3E}">
        <p14:creationId xmlns:p14="http://schemas.microsoft.com/office/powerpoint/2010/main" val="30978118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C5D119-2A5C-48EB-8E5F-67383197655A}" type="slidenum">
              <a:rPr kumimoji="1" lang="ja-JP" altLang="en-US" smtClean="0"/>
              <a:t>4</a:t>
            </a:fld>
            <a:endParaRPr kumimoji="1" lang="ja-JP" altLang="en-US"/>
          </a:p>
        </p:txBody>
      </p:sp>
    </p:spTree>
    <p:extLst>
      <p:ext uri="{BB962C8B-B14F-4D97-AF65-F5344CB8AC3E}">
        <p14:creationId xmlns:p14="http://schemas.microsoft.com/office/powerpoint/2010/main" val="39146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C5D119-2A5C-48EB-8E5F-67383197655A}" type="slidenum">
              <a:rPr kumimoji="1" lang="ja-JP" altLang="en-US" smtClean="0"/>
              <a:t>5</a:t>
            </a:fld>
            <a:endParaRPr kumimoji="1" lang="ja-JP" altLang="en-US"/>
          </a:p>
        </p:txBody>
      </p:sp>
    </p:spTree>
    <p:extLst>
      <p:ext uri="{BB962C8B-B14F-4D97-AF65-F5344CB8AC3E}">
        <p14:creationId xmlns:p14="http://schemas.microsoft.com/office/powerpoint/2010/main" val="127440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C5D119-2A5C-48EB-8E5F-67383197655A}" type="slidenum">
              <a:rPr kumimoji="1" lang="ja-JP" altLang="en-US" smtClean="0"/>
              <a:t>6</a:t>
            </a:fld>
            <a:endParaRPr kumimoji="1" lang="ja-JP" altLang="en-US"/>
          </a:p>
        </p:txBody>
      </p:sp>
    </p:spTree>
    <p:extLst>
      <p:ext uri="{BB962C8B-B14F-4D97-AF65-F5344CB8AC3E}">
        <p14:creationId xmlns:p14="http://schemas.microsoft.com/office/powerpoint/2010/main" val="307739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7C5D119-2A5C-48EB-8E5F-67383197655A}" type="slidenum">
              <a:rPr kumimoji="1" lang="ja-JP" altLang="en-US" smtClean="0"/>
              <a:t>7</a:t>
            </a:fld>
            <a:endParaRPr kumimoji="1" lang="ja-JP" altLang="en-US"/>
          </a:p>
        </p:txBody>
      </p:sp>
    </p:spTree>
    <p:extLst>
      <p:ext uri="{BB962C8B-B14F-4D97-AF65-F5344CB8AC3E}">
        <p14:creationId xmlns:p14="http://schemas.microsoft.com/office/powerpoint/2010/main" val="225880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7C5D119-2A5C-48EB-8E5F-67383197655A}" type="slidenum">
              <a:rPr kumimoji="1" lang="ja-JP" altLang="en-US" smtClean="0"/>
              <a:t>8</a:t>
            </a:fld>
            <a:endParaRPr kumimoji="1" lang="ja-JP" altLang="en-US"/>
          </a:p>
        </p:txBody>
      </p:sp>
    </p:spTree>
    <p:extLst>
      <p:ext uri="{BB962C8B-B14F-4D97-AF65-F5344CB8AC3E}">
        <p14:creationId xmlns:p14="http://schemas.microsoft.com/office/powerpoint/2010/main" val="107123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6BD434-55DC-4A9A-0758-551C0468195B}"/>
              </a:ext>
            </a:extLst>
          </p:cNvPr>
          <p:cNvSpPr>
            <a:spLocks noGrp="1"/>
          </p:cNvSpPr>
          <p:nvPr>
            <p:ph type="ctrTitle"/>
          </p:nvPr>
        </p:nvSpPr>
        <p:spPr>
          <a:xfrm>
            <a:off x="1336675" y="1236678"/>
            <a:ext cx="8020050" cy="2630781"/>
          </a:xfrm>
        </p:spPr>
        <p:txBody>
          <a:bodyPr anchor="b"/>
          <a:lstStyle>
            <a:lvl1pPr algn="ctr">
              <a:defRPr sz="5263"/>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1CFF246-8BD9-C336-8ABD-E6773DED4B30}"/>
              </a:ext>
            </a:extLst>
          </p:cNvPr>
          <p:cNvSpPr>
            <a:spLocks noGrp="1"/>
          </p:cNvSpPr>
          <p:nvPr>
            <p:ph type="subTitle" idx="1"/>
          </p:nvPr>
        </p:nvSpPr>
        <p:spPr>
          <a:xfrm>
            <a:off x="1336675" y="3968912"/>
            <a:ext cx="8020050" cy="182440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48BDAD-B0E2-CECC-A212-F1E6A70687D7}"/>
              </a:ext>
            </a:extLst>
          </p:cNvPr>
          <p:cNvSpPr>
            <a:spLocks noGrp="1"/>
          </p:cNvSpPr>
          <p:nvPr>
            <p:ph type="dt" sz="half" idx="10"/>
          </p:nvPr>
        </p:nvSpPr>
        <p:spPr/>
        <p:txBody>
          <a:bodyPr/>
          <a:lstStyle/>
          <a:p>
            <a:fld id="{1D8BD707-D9CF-40AE-B4C6-C98DA3205C09}" type="datetimeFigureOut">
              <a:rPr lang="en-US" smtClean="0"/>
              <a:t>12/8/2025</a:t>
            </a:fld>
            <a:endParaRPr lang="en-US"/>
          </a:p>
        </p:txBody>
      </p:sp>
      <p:sp>
        <p:nvSpPr>
          <p:cNvPr id="5" name="フッター プレースホルダー 4">
            <a:extLst>
              <a:ext uri="{FF2B5EF4-FFF2-40B4-BE49-F238E27FC236}">
                <a16:creationId xmlns:a16="http://schemas.microsoft.com/office/drawing/2014/main" id="{AFCD5F4B-0B44-BC98-F9F0-E6E3F98D1F4B}"/>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44C4934D-CA4C-83F9-29F4-A7EBEB8B2E11}"/>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51667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BD008-5878-0DA4-CD74-F424E03D11D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5006E5-6060-4175-CED8-71A10F89D58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481237-3453-1B5A-D8AD-435F0D6C144A}"/>
              </a:ext>
            </a:extLst>
          </p:cNvPr>
          <p:cNvSpPr>
            <a:spLocks noGrp="1"/>
          </p:cNvSpPr>
          <p:nvPr>
            <p:ph type="dt" sz="half" idx="10"/>
          </p:nvPr>
        </p:nvSpPr>
        <p:spPr/>
        <p:txBody>
          <a:bodyPr/>
          <a:lstStyle/>
          <a:p>
            <a:fld id="{1D8BD707-D9CF-40AE-B4C6-C98DA3205C09}" type="datetimeFigureOut">
              <a:rPr lang="en-US" smtClean="0"/>
              <a:t>12/8/2025</a:t>
            </a:fld>
            <a:endParaRPr lang="en-US"/>
          </a:p>
        </p:txBody>
      </p:sp>
      <p:sp>
        <p:nvSpPr>
          <p:cNvPr id="5" name="フッター プレースホルダー 4">
            <a:extLst>
              <a:ext uri="{FF2B5EF4-FFF2-40B4-BE49-F238E27FC236}">
                <a16:creationId xmlns:a16="http://schemas.microsoft.com/office/drawing/2014/main" id="{B2457C14-0F7D-1A2F-8ABA-FEE44DCDA0CC}"/>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0F84A394-7638-DCDE-4D00-4965C503EAD5}"/>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9225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9BD01C2-CBD7-2846-B5FE-525D99B91AD4}"/>
              </a:ext>
            </a:extLst>
          </p:cNvPr>
          <p:cNvSpPr>
            <a:spLocks noGrp="1"/>
          </p:cNvSpPr>
          <p:nvPr>
            <p:ph type="title" orient="vert"/>
          </p:nvPr>
        </p:nvSpPr>
        <p:spPr>
          <a:xfrm>
            <a:off x="7652465" y="402314"/>
            <a:ext cx="2305764" cy="6403784"/>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D179AC9-A415-45F8-0A7B-8B1A317AD7A8}"/>
              </a:ext>
            </a:extLst>
          </p:cNvPr>
          <p:cNvSpPr>
            <a:spLocks noGrp="1"/>
          </p:cNvSpPr>
          <p:nvPr>
            <p:ph type="body" orient="vert" idx="1"/>
          </p:nvPr>
        </p:nvSpPr>
        <p:spPr>
          <a:xfrm>
            <a:off x="735171" y="402314"/>
            <a:ext cx="6783626" cy="640378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3E0C0C-52E4-AD81-6C8A-F306A1048448}"/>
              </a:ext>
            </a:extLst>
          </p:cNvPr>
          <p:cNvSpPr>
            <a:spLocks noGrp="1"/>
          </p:cNvSpPr>
          <p:nvPr>
            <p:ph type="dt" sz="half" idx="10"/>
          </p:nvPr>
        </p:nvSpPr>
        <p:spPr/>
        <p:txBody>
          <a:bodyPr/>
          <a:lstStyle/>
          <a:p>
            <a:fld id="{1D8BD707-D9CF-40AE-B4C6-C98DA3205C09}" type="datetimeFigureOut">
              <a:rPr lang="en-US" smtClean="0"/>
              <a:t>12/8/2025</a:t>
            </a:fld>
            <a:endParaRPr lang="en-US"/>
          </a:p>
        </p:txBody>
      </p:sp>
      <p:sp>
        <p:nvSpPr>
          <p:cNvPr id="5" name="フッター プレースホルダー 4">
            <a:extLst>
              <a:ext uri="{FF2B5EF4-FFF2-40B4-BE49-F238E27FC236}">
                <a16:creationId xmlns:a16="http://schemas.microsoft.com/office/drawing/2014/main" id="{695083D4-C779-3338-CB3B-6CD7298452F2}"/>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BA052269-9374-12B4-D7BE-33F5601F7BA0}"/>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46039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389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0D5CC3-9779-2C52-778C-8B83AF01D1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1DF671-CE00-8F66-080F-4178BB63154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66EA51-D0BD-ABB6-DB21-DA871312ABDD}"/>
              </a:ext>
            </a:extLst>
          </p:cNvPr>
          <p:cNvSpPr>
            <a:spLocks noGrp="1"/>
          </p:cNvSpPr>
          <p:nvPr>
            <p:ph type="dt" sz="half" idx="10"/>
          </p:nvPr>
        </p:nvSpPr>
        <p:spPr/>
        <p:txBody>
          <a:bodyPr/>
          <a:lstStyle/>
          <a:p>
            <a:fld id="{1D8BD707-D9CF-40AE-B4C6-C98DA3205C09}" type="datetimeFigureOut">
              <a:rPr lang="en-US" smtClean="0"/>
              <a:t>12/8/2025</a:t>
            </a:fld>
            <a:endParaRPr lang="en-US"/>
          </a:p>
        </p:txBody>
      </p:sp>
      <p:sp>
        <p:nvSpPr>
          <p:cNvPr id="5" name="フッター プレースホルダー 4">
            <a:extLst>
              <a:ext uri="{FF2B5EF4-FFF2-40B4-BE49-F238E27FC236}">
                <a16:creationId xmlns:a16="http://schemas.microsoft.com/office/drawing/2014/main" id="{FF5D529B-65AF-0D0E-765B-12C7CFCF0AC0}"/>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5CAA1F70-F559-832F-5BDB-49702906D950}"/>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12694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BF8755-CFF5-6698-D2D3-4E8B632F1DEE}"/>
              </a:ext>
            </a:extLst>
          </p:cNvPr>
          <p:cNvSpPr>
            <a:spLocks noGrp="1"/>
          </p:cNvSpPr>
          <p:nvPr>
            <p:ph type="title"/>
          </p:nvPr>
        </p:nvSpPr>
        <p:spPr>
          <a:xfrm>
            <a:off x="729602" y="1883878"/>
            <a:ext cx="9223058" cy="3143294"/>
          </a:xfrm>
        </p:spPr>
        <p:txBody>
          <a:bodyPr anchor="b"/>
          <a:lstStyle>
            <a:lvl1pPr>
              <a:defRPr sz="5263"/>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F148F7-628A-F26D-A9C8-1F3591A3E50C}"/>
              </a:ext>
            </a:extLst>
          </p:cNvPr>
          <p:cNvSpPr>
            <a:spLocks noGrp="1"/>
          </p:cNvSpPr>
          <p:nvPr>
            <p:ph type="body" idx="1"/>
          </p:nvPr>
        </p:nvSpPr>
        <p:spPr>
          <a:xfrm>
            <a:off x="729602" y="5056909"/>
            <a:ext cx="9223058" cy="1652984"/>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E25C81E-01F2-5A79-8A3A-CD168CE96933}"/>
              </a:ext>
            </a:extLst>
          </p:cNvPr>
          <p:cNvSpPr>
            <a:spLocks noGrp="1"/>
          </p:cNvSpPr>
          <p:nvPr>
            <p:ph type="dt" sz="half" idx="10"/>
          </p:nvPr>
        </p:nvSpPr>
        <p:spPr/>
        <p:txBody>
          <a:bodyPr/>
          <a:lstStyle/>
          <a:p>
            <a:fld id="{1D8BD707-D9CF-40AE-B4C6-C98DA3205C09}" type="datetimeFigureOut">
              <a:rPr lang="en-US" smtClean="0"/>
              <a:t>12/8/2025</a:t>
            </a:fld>
            <a:endParaRPr lang="en-US"/>
          </a:p>
        </p:txBody>
      </p:sp>
      <p:sp>
        <p:nvSpPr>
          <p:cNvPr id="5" name="フッター プレースホルダー 4">
            <a:extLst>
              <a:ext uri="{FF2B5EF4-FFF2-40B4-BE49-F238E27FC236}">
                <a16:creationId xmlns:a16="http://schemas.microsoft.com/office/drawing/2014/main" id="{CB991461-CBBE-2C23-75E8-C2BC6FF11FE1}"/>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81271CC2-6E81-BFD2-77B0-8F88025F3133}"/>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95201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CCB810-A330-EE2D-DCE4-6E91D15C73B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6CD9C6-2631-9B96-ED55-9C53034FB07C}"/>
              </a:ext>
            </a:extLst>
          </p:cNvPr>
          <p:cNvSpPr>
            <a:spLocks noGrp="1"/>
          </p:cNvSpPr>
          <p:nvPr>
            <p:ph sz="half" idx="1"/>
          </p:nvPr>
        </p:nvSpPr>
        <p:spPr>
          <a:xfrm>
            <a:off x="735171" y="2011568"/>
            <a:ext cx="4544695" cy="479453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0A5F58D-ACCD-1A14-9941-DC2ECD0CBBC0}"/>
              </a:ext>
            </a:extLst>
          </p:cNvPr>
          <p:cNvSpPr>
            <a:spLocks noGrp="1"/>
          </p:cNvSpPr>
          <p:nvPr>
            <p:ph sz="half" idx="2"/>
          </p:nvPr>
        </p:nvSpPr>
        <p:spPr>
          <a:xfrm>
            <a:off x="5413534" y="2011568"/>
            <a:ext cx="4544695" cy="479453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A99D902-E259-6F3C-A49B-12C3004BE195}"/>
              </a:ext>
            </a:extLst>
          </p:cNvPr>
          <p:cNvSpPr>
            <a:spLocks noGrp="1"/>
          </p:cNvSpPr>
          <p:nvPr>
            <p:ph type="dt" sz="half" idx="10"/>
          </p:nvPr>
        </p:nvSpPr>
        <p:spPr/>
        <p:txBody>
          <a:bodyPr/>
          <a:lstStyle/>
          <a:p>
            <a:fld id="{1D8BD707-D9CF-40AE-B4C6-C98DA3205C09}" type="datetimeFigureOut">
              <a:rPr lang="en-US" smtClean="0"/>
              <a:t>12/8/2025</a:t>
            </a:fld>
            <a:endParaRPr lang="en-US"/>
          </a:p>
        </p:txBody>
      </p:sp>
      <p:sp>
        <p:nvSpPr>
          <p:cNvPr id="6" name="フッター プレースホルダー 5">
            <a:extLst>
              <a:ext uri="{FF2B5EF4-FFF2-40B4-BE49-F238E27FC236}">
                <a16:creationId xmlns:a16="http://schemas.microsoft.com/office/drawing/2014/main" id="{70B3FAEA-19FC-7917-8258-2772F542D807}"/>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65666DA3-1C5D-5ED8-493C-41DE15B6CCC2}"/>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03151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D8D320-EACA-CBFD-0C35-D30D003AEC39}"/>
              </a:ext>
            </a:extLst>
          </p:cNvPr>
          <p:cNvSpPr>
            <a:spLocks noGrp="1"/>
          </p:cNvSpPr>
          <p:nvPr>
            <p:ph type="title"/>
          </p:nvPr>
        </p:nvSpPr>
        <p:spPr>
          <a:xfrm>
            <a:off x="736564" y="402314"/>
            <a:ext cx="9223058" cy="1460574"/>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695AFE-ED73-74A6-C544-D1CE5833D776}"/>
              </a:ext>
            </a:extLst>
          </p:cNvPr>
          <p:cNvSpPr>
            <a:spLocks noGrp="1"/>
          </p:cNvSpPr>
          <p:nvPr>
            <p:ph type="body" idx="1"/>
          </p:nvPr>
        </p:nvSpPr>
        <p:spPr>
          <a:xfrm>
            <a:off x="736565" y="1852393"/>
            <a:ext cx="4523809"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EFD7C2-5855-4526-45DF-DA904B495EFF}"/>
              </a:ext>
            </a:extLst>
          </p:cNvPr>
          <p:cNvSpPr>
            <a:spLocks noGrp="1"/>
          </p:cNvSpPr>
          <p:nvPr>
            <p:ph sz="half" idx="2"/>
          </p:nvPr>
        </p:nvSpPr>
        <p:spPr>
          <a:xfrm>
            <a:off x="736565" y="2760222"/>
            <a:ext cx="4523809" cy="405987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460650F-0AFE-C0D3-CCD7-975ABE44F0DB}"/>
              </a:ext>
            </a:extLst>
          </p:cNvPr>
          <p:cNvSpPr>
            <a:spLocks noGrp="1"/>
          </p:cNvSpPr>
          <p:nvPr>
            <p:ph type="body" sz="quarter" idx="3"/>
          </p:nvPr>
        </p:nvSpPr>
        <p:spPr>
          <a:xfrm>
            <a:off x="5413534" y="1852393"/>
            <a:ext cx="4546088"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C742C05-F58E-CCAC-C57A-C121025F3868}"/>
              </a:ext>
            </a:extLst>
          </p:cNvPr>
          <p:cNvSpPr>
            <a:spLocks noGrp="1"/>
          </p:cNvSpPr>
          <p:nvPr>
            <p:ph sz="quarter" idx="4"/>
          </p:nvPr>
        </p:nvSpPr>
        <p:spPr>
          <a:xfrm>
            <a:off x="5413534" y="2760222"/>
            <a:ext cx="4546088" cy="405987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2369F94-7BFB-8928-C984-C4A62AB08D1D}"/>
              </a:ext>
            </a:extLst>
          </p:cNvPr>
          <p:cNvSpPr>
            <a:spLocks noGrp="1"/>
          </p:cNvSpPr>
          <p:nvPr>
            <p:ph type="dt" sz="half" idx="10"/>
          </p:nvPr>
        </p:nvSpPr>
        <p:spPr/>
        <p:txBody>
          <a:bodyPr/>
          <a:lstStyle/>
          <a:p>
            <a:fld id="{1D8BD707-D9CF-40AE-B4C6-C98DA3205C09}" type="datetimeFigureOut">
              <a:rPr lang="en-US" smtClean="0"/>
              <a:t>12/8/2025</a:t>
            </a:fld>
            <a:endParaRPr lang="en-US"/>
          </a:p>
        </p:txBody>
      </p:sp>
      <p:sp>
        <p:nvSpPr>
          <p:cNvPr id="8" name="フッター プレースホルダー 7">
            <a:extLst>
              <a:ext uri="{FF2B5EF4-FFF2-40B4-BE49-F238E27FC236}">
                <a16:creationId xmlns:a16="http://schemas.microsoft.com/office/drawing/2014/main" id="{9286D27B-1460-7EA0-32AE-50FA45FE183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8A3A648F-09E7-5536-2E2F-3329B40A7108}"/>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7178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82CBF-5D45-4B52-6BF4-05A9068DB6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8D67F0A-8EC8-DA46-1E3D-85E9C40423EB}"/>
              </a:ext>
            </a:extLst>
          </p:cNvPr>
          <p:cNvSpPr>
            <a:spLocks noGrp="1"/>
          </p:cNvSpPr>
          <p:nvPr>
            <p:ph type="dt" sz="half" idx="10"/>
          </p:nvPr>
        </p:nvSpPr>
        <p:spPr/>
        <p:txBody>
          <a:bodyPr/>
          <a:lstStyle/>
          <a:p>
            <a:fld id="{1D8BD707-D9CF-40AE-B4C6-C98DA3205C09}" type="datetimeFigureOut">
              <a:rPr lang="en-US" smtClean="0"/>
              <a:t>12/8/2025</a:t>
            </a:fld>
            <a:endParaRPr lang="en-US"/>
          </a:p>
        </p:txBody>
      </p:sp>
      <p:sp>
        <p:nvSpPr>
          <p:cNvPr id="4" name="フッター プレースホルダー 3">
            <a:extLst>
              <a:ext uri="{FF2B5EF4-FFF2-40B4-BE49-F238E27FC236}">
                <a16:creationId xmlns:a16="http://schemas.microsoft.com/office/drawing/2014/main" id="{675C8C1D-11FF-2F74-5D93-B0804CDC6F41}"/>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DBA52A3F-6707-AA29-B414-898105405114}"/>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54742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3F8023A-616D-B07B-40C5-B66AFB27A983}"/>
              </a:ext>
            </a:extLst>
          </p:cNvPr>
          <p:cNvSpPr>
            <a:spLocks noGrp="1"/>
          </p:cNvSpPr>
          <p:nvPr>
            <p:ph type="dt" sz="half" idx="10"/>
          </p:nvPr>
        </p:nvSpPr>
        <p:spPr/>
        <p:txBody>
          <a:bodyPr/>
          <a:lstStyle/>
          <a:p>
            <a:fld id="{1D8BD707-D9CF-40AE-B4C6-C98DA3205C09}" type="datetimeFigureOut">
              <a:rPr lang="en-US" smtClean="0"/>
              <a:t>12/8/2025</a:t>
            </a:fld>
            <a:endParaRPr lang="en-US"/>
          </a:p>
        </p:txBody>
      </p:sp>
      <p:sp>
        <p:nvSpPr>
          <p:cNvPr id="3" name="フッター プレースホルダー 2">
            <a:extLst>
              <a:ext uri="{FF2B5EF4-FFF2-40B4-BE49-F238E27FC236}">
                <a16:creationId xmlns:a16="http://schemas.microsoft.com/office/drawing/2014/main" id="{3CBF0456-ABCF-29F1-A959-82A43856BE1C}"/>
              </a:ext>
            </a:extLst>
          </p:cNvPr>
          <p:cNvSpPr>
            <a:spLocks noGrp="1"/>
          </p:cNvSpPr>
          <p:nvPr>
            <p:ph type="ftr" sz="quarter" idx="1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DE67F7CD-995B-5D34-41CA-9A6A8DD3928F}"/>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12150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6FBD7-3A34-6980-C2AD-B2AEF933F11F}"/>
              </a:ext>
            </a:extLst>
          </p:cNvPr>
          <p:cNvSpPr>
            <a:spLocks noGrp="1"/>
          </p:cNvSpPr>
          <p:nvPr>
            <p:ph type="title"/>
          </p:nvPr>
        </p:nvSpPr>
        <p:spPr>
          <a:xfrm>
            <a:off x="736564" y="503767"/>
            <a:ext cx="3448900" cy="1763183"/>
          </a:xfrm>
        </p:spPr>
        <p:txBody>
          <a:bodyPr anchor="b"/>
          <a:lstStyle>
            <a:lvl1pPr>
              <a:defRPr sz="2807"/>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359089-8CA6-5955-B3BC-B21B3232555C}"/>
              </a:ext>
            </a:extLst>
          </p:cNvPr>
          <p:cNvSpPr>
            <a:spLocks noGrp="1"/>
          </p:cNvSpPr>
          <p:nvPr>
            <p:ph idx="1"/>
          </p:nvPr>
        </p:nvSpPr>
        <p:spPr>
          <a:xfrm>
            <a:off x="4546088" y="1087996"/>
            <a:ext cx="5413534" cy="5370013"/>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3161321-BC95-9310-7D3F-0F9C3E76E730}"/>
              </a:ext>
            </a:extLst>
          </p:cNvPr>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A032B1B-673B-A772-1987-9D1955493746}"/>
              </a:ext>
            </a:extLst>
          </p:cNvPr>
          <p:cNvSpPr>
            <a:spLocks noGrp="1"/>
          </p:cNvSpPr>
          <p:nvPr>
            <p:ph type="dt" sz="half" idx="10"/>
          </p:nvPr>
        </p:nvSpPr>
        <p:spPr/>
        <p:txBody>
          <a:bodyPr/>
          <a:lstStyle/>
          <a:p>
            <a:fld id="{1D8BD707-D9CF-40AE-B4C6-C98DA3205C09}" type="datetimeFigureOut">
              <a:rPr lang="en-US" smtClean="0"/>
              <a:t>12/8/2025</a:t>
            </a:fld>
            <a:endParaRPr lang="en-US"/>
          </a:p>
        </p:txBody>
      </p:sp>
      <p:sp>
        <p:nvSpPr>
          <p:cNvPr id="6" name="フッター プレースホルダー 5">
            <a:extLst>
              <a:ext uri="{FF2B5EF4-FFF2-40B4-BE49-F238E27FC236}">
                <a16:creationId xmlns:a16="http://schemas.microsoft.com/office/drawing/2014/main" id="{B6950F0A-2A5A-D5BE-23E8-C7BA2BDB5309}"/>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2F498E2D-FA9F-96F7-21D9-145F3B7D8887}"/>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39837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4F45CF-F409-F558-3F99-2E906270CA31}"/>
              </a:ext>
            </a:extLst>
          </p:cNvPr>
          <p:cNvSpPr>
            <a:spLocks noGrp="1"/>
          </p:cNvSpPr>
          <p:nvPr>
            <p:ph type="title"/>
          </p:nvPr>
        </p:nvSpPr>
        <p:spPr>
          <a:xfrm>
            <a:off x="736564" y="503767"/>
            <a:ext cx="3448900" cy="1763183"/>
          </a:xfrm>
        </p:spPr>
        <p:txBody>
          <a:bodyPr anchor="b"/>
          <a:lstStyle>
            <a:lvl1pPr>
              <a:defRPr sz="2807"/>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BD8E9BF-8121-2340-1B9D-DDC62F327FE7}"/>
              </a:ext>
            </a:extLst>
          </p:cNvPr>
          <p:cNvSpPr>
            <a:spLocks noGrp="1"/>
          </p:cNvSpPr>
          <p:nvPr>
            <p:ph type="pic" idx="1"/>
          </p:nvPr>
        </p:nvSpPr>
        <p:spPr>
          <a:xfrm>
            <a:off x="4546088" y="1087996"/>
            <a:ext cx="5413534" cy="5370013"/>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endParaRPr kumimoji="1" lang="ja-JP" altLang="en-US"/>
          </a:p>
        </p:txBody>
      </p:sp>
      <p:sp>
        <p:nvSpPr>
          <p:cNvPr id="4" name="テキスト プレースホルダー 3">
            <a:extLst>
              <a:ext uri="{FF2B5EF4-FFF2-40B4-BE49-F238E27FC236}">
                <a16:creationId xmlns:a16="http://schemas.microsoft.com/office/drawing/2014/main" id="{986C020E-17F9-2224-6460-D688A34DEABE}"/>
              </a:ext>
            </a:extLst>
          </p:cNvPr>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9F6AC9-3B5B-2636-3A95-130D93EEF1D3}"/>
              </a:ext>
            </a:extLst>
          </p:cNvPr>
          <p:cNvSpPr>
            <a:spLocks noGrp="1"/>
          </p:cNvSpPr>
          <p:nvPr>
            <p:ph type="dt" sz="half" idx="10"/>
          </p:nvPr>
        </p:nvSpPr>
        <p:spPr/>
        <p:txBody>
          <a:bodyPr/>
          <a:lstStyle/>
          <a:p>
            <a:fld id="{1D8BD707-D9CF-40AE-B4C6-C98DA3205C09}" type="datetimeFigureOut">
              <a:rPr lang="en-US" smtClean="0"/>
              <a:t>12/8/2025</a:t>
            </a:fld>
            <a:endParaRPr lang="en-US"/>
          </a:p>
        </p:txBody>
      </p:sp>
      <p:sp>
        <p:nvSpPr>
          <p:cNvPr id="6" name="フッター プレースホルダー 5">
            <a:extLst>
              <a:ext uri="{FF2B5EF4-FFF2-40B4-BE49-F238E27FC236}">
                <a16:creationId xmlns:a16="http://schemas.microsoft.com/office/drawing/2014/main" id="{B22168BE-6AA8-2A17-E3B5-9E13795D17D8}"/>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BA4C88BF-B858-C6BD-B328-46A41E814013}"/>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21008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5CBE77B-DD33-391C-3FB2-A2CEB2F3A294}"/>
              </a:ext>
            </a:extLst>
          </p:cNvPr>
          <p:cNvSpPr>
            <a:spLocks noGrp="1"/>
          </p:cNvSpPr>
          <p:nvPr>
            <p:ph type="title"/>
          </p:nvPr>
        </p:nvSpPr>
        <p:spPr>
          <a:xfrm>
            <a:off x="735171" y="402314"/>
            <a:ext cx="9223058" cy="146057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F40DEDD-DBD6-A49A-131C-DFE5251F09E8}"/>
              </a:ext>
            </a:extLst>
          </p:cNvPr>
          <p:cNvSpPr>
            <a:spLocks noGrp="1"/>
          </p:cNvSpPr>
          <p:nvPr>
            <p:ph type="body" idx="1"/>
          </p:nvPr>
        </p:nvSpPr>
        <p:spPr>
          <a:xfrm>
            <a:off x="735171" y="2011568"/>
            <a:ext cx="9223058" cy="479453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8B8F75-2837-9340-4FB5-FCA775B69DAB}"/>
              </a:ext>
            </a:extLst>
          </p:cNvPr>
          <p:cNvSpPr>
            <a:spLocks noGrp="1"/>
          </p:cNvSpPr>
          <p:nvPr>
            <p:ph type="dt" sz="half" idx="2"/>
          </p:nvPr>
        </p:nvSpPr>
        <p:spPr>
          <a:xfrm>
            <a:off x="735171" y="7003756"/>
            <a:ext cx="2406015" cy="402314"/>
          </a:xfrm>
          <a:prstGeom prst="rect">
            <a:avLst/>
          </a:prstGeom>
        </p:spPr>
        <p:txBody>
          <a:bodyPr vert="horz" lIns="91440" tIns="45720" rIns="91440" bIns="45720" rtlCol="0" anchor="ctr"/>
          <a:lstStyle>
            <a:lvl1pPr algn="l">
              <a:defRPr sz="1053">
                <a:solidFill>
                  <a:schemeClr val="tx1">
                    <a:tint val="75000"/>
                  </a:schemeClr>
                </a:solidFill>
              </a:defRPr>
            </a:lvl1pPr>
          </a:lstStyle>
          <a:p>
            <a:fld id="{1D8BD707-D9CF-40AE-B4C6-C98DA3205C09}" type="datetimeFigureOut">
              <a:rPr lang="en-US" smtClean="0"/>
              <a:t>12/8/2025</a:t>
            </a:fld>
            <a:endParaRPr lang="en-US"/>
          </a:p>
        </p:txBody>
      </p:sp>
      <p:sp>
        <p:nvSpPr>
          <p:cNvPr id="5" name="フッター プレースホルダー 4">
            <a:extLst>
              <a:ext uri="{FF2B5EF4-FFF2-40B4-BE49-F238E27FC236}">
                <a16:creationId xmlns:a16="http://schemas.microsoft.com/office/drawing/2014/main" id="{5C4A1D0C-D804-07B5-40BB-F65281E343FE}"/>
              </a:ext>
            </a:extLst>
          </p:cNvPr>
          <p:cNvSpPr>
            <a:spLocks noGrp="1"/>
          </p:cNvSpPr>
          <p:nvPr>
            <p:ph type="ftr" sz="quarter" idx="3"/>
          </p:nvPr>
        </p:nvSpPr>
        <p:spPr>
          <a:xfrm>
            <a:off x="3542189" y="7003756"/>
            <a:ext cx="3609023" cy="402314"/>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ja-JP" altLang="en-US"/>
          </a:p>
        </p:txBody>
      </p:sp>
      <p:sp>
        <p:nvSpPr>
          <p:cNvPr id="6" name="スライド番号プレースホルダー 5">
            <a:extLst>
              <a:ext uri="{FF2B5EF4-FFF2-40B4-BE49-F238E27FC236}">
                <a16:creationId xmlns:a16="http://schemas.microsoft.com/office/drawing/2014/main" id="{E69381C4-0EDA-D294-F169-2A7538332F19}"/>
              </a:ext>
            </a:extLst>
          </p:cNvPr>
          <p:cNvSpPr>
            <a:spLocks noGrp="1"/>
          </p:cNvSpPr>
          <p:nvPr>
            <p:ph type="sldNum" sz="quarter" idx="4"/>
          </p:nvPr>
        </p:nvSpPr>
        <p:spPr>
          <a:xfrm>
            <a:off x="7552214" y="7003756"/>
            <a:ext cx="2406015" cy="402314"/>
          </a:xfrm>
          <a:prstGeom prst="rect">
            <a:avLst/>
          </a:prstGeom>
        </p:spPr>
        <p:txBody>
          <a:bodyPr vert="horz" lIns="91440" tIns="45720" rIns="91440" bIns="45720" rtlCol="0" anchor="ctr"/>
          <a:lstStyle>
            <a:lvl1pPr algn="r">
              <a:defRPr sz="1053">
                <a:solidFill>
                  <a:schemeClr val="tx1">
                    <a:tint val="75000"/>
                  </a:schemeClr>
                </a:solidFill>
              </a:defRPr>
            </a:lvl1p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00949128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p:bodyStyle>
    <p:otherStyle>
      <a:defPPr>
        <a:defRPr lang="ja-JP"/>
      </a:defPPr>
      <a:lvl1pPr marL="0" algn="l" defTabSz="802020" rtl="0" eaLnBrk="1" latinLnBrk="0" hangingPunct="1">
        <a:defRPr kumimoji="1" sz="1579" kern="1200">
          <a:solidFill>
            <a:schemeClr val="tx1"/>
          </a:solidFill>
          <a:latin typeface="+mn-lt"/>
          <a:ea typeface="+mn-ea"/>
          <a:cs typeface="+mn-cs"/>
        </a:defRPr>
      </a:lvl1pPr>
      <a:lvl2pPr marL="401010" algn="l" defTabSz="802020" rtl="0" eaLnBrk="1" latinLnBrk="0" hangingPunct="1">
        <a:defRPr kumimoji="1" sz="1579" kern="1200">
          <a:solidFill>
            <a:schemeClr val="tx1"/>
          </a:solidFill>
          <a:latin typeface="+mn-lt"/>
          <a:ea typeface="+mn-ea"/>
          <a:cs typeface="+mn-cs"/>
        </a:defRPr>
      </a:lvl2pPr>
      <a:lvl3pPr marL="802020" algn="l" defTabSz="802020" rtl="0" eaLnBrk="1" latinLnBrk="0" hangingPunct="1">
        <a:defRPr kumimoji="1" sz="1579" kern="1200">
          <a:solidFill>
            <a:schemeClr val="tx1"/>
          </a:solidFill>
          <a:latin typeface="+mn-lt"/>
          <a:ea typeface="+mn-ea"/>
          <a:cs typeface="+mn-cs"/>
        </a:defRPr>
      </a:lvl3pPr>
      <a:lvl4pPr marL="1203030" algn="l" defTabSz="802020" rtl="0" eaLnBrk="1" latinLnBrk="0" hangingPunct="1">
        <a:defRPr kumimoji="1" sz="1579" kern="1200">
          <a:solidFill>
            <a:schemeClr val="tx1"/>
          </a:solidFill>
          <a:latin typeface="+mn-lt"/>
          <a:ea typeface="+mn-ea"/>
          <a:cs typeface="+mn-cs"/>
        </a:defRPr>
      </a:lvl4pPr>
      <a:lvl5pPr marL="1604040" algn="l" defTabSz="802020" rtl="0" eaLnBrk="1" latinLnBrk="0" hangingPunct="1">
        <a:defRPr kumimoji="1" sz="1579" kern="1200">
          <a:solidFill>
            <a:schemeClr val="tx1"/>
          </a:solidFill>
          <a:latin typeface="+mn-lt"/>
          <a:ea typeface="+mn-ea"/>
          <a:cs typeface="+mn-cs"/>
        </a:defRPr>
      </a:lvl5pPr>
      <a:lvl6pPr marL="2005051" algn="l" defTabSz="802020" rtl="0" eaLnBrk="1" latinLnBrk="0" hangingPunct="1">
        <a:defRPr kumimoji="1" sz="1579" kern="1200">
          <a:solidFill>
            <a:schemeClr val="tx1"/>
          </a:solidFill>
          <a:latin typeface="+mn-lt"/>
          <a:ea typeface="+mn-ea"/>
          <a:cs typeface="+mn-cs"/>
        </a:defRPr>
      </a:lvl6pPr>
      <a:lvl7pPr marL="2406061" algn="l" defTabSz="802020" rtl="0" eaLnBrk="1" latinLnBrk="0" hangingPunct="1">
        <a:defRPr kumimoji="1" sz="1579" kern="1200">
          <a:solidFill>
            <a:schemeClr val="tx1"/>
          </a:solidFill>
          <a:latin typeface="+mn-lt"/>
          <a:ea typeface="+mn-ea"/>
          <a:cs typeface="+mn-cs"/>
        </a:defRPr>
      </a:lvl7pPr>
      <a:lvl8pPr marL="2807071" algn="l" defTabSz="802020" rtl="0" eaLnBrk="1" latinLnBrk="0" hangingPunct="1">
        <a:defRPr kumimoji="1" sz="1579" kern="1200">
          <a:solidFill>
            <a:schemeClr val="tx1"/>
          </a:solidFill>
          <a:latin typeface="+mn-lt"/>
          <a:ea typeface="+mn-ea"/>
          <a:cs typeface="+mn-cs"/>
        </a:defRPr>
      </a:lvl8pPr>
      <a:lvl9pPr marL="3208081" algn="l" defTabSz="802020"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5.png"/><Relationship Id="rId11" Type="http://schemas.openxmlformats.org/officeDocument/2006/relationships/image" Target="../media/image9.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9.emf"/><Relationship Id="rId3" Type="http://schemas.openxmlformats.org/officeDocument/2006/relationships/image" Target="../media/image100.jpg"/><Relationship Id="rId7" Type="http://schemas.openxmlformats.org/officeDocument/2006/relationships/image" Target="../media/image104.png"/><Relationship Id="rId12"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03.png"/><Relationship Id="rId11" Type="http://schemas.openxmlformats.org/officeDocument/2006/relationships/image" Target="../media/image107.jpeg"/><Relationship Id="rId5" Type="http://schemas.openxmlformats.org/officeDocument/2006/relationships/image" Target="../media/image102.png"/><Relationship Id="rId10" Type="http://schemas.openxmlformats.org/officeDocument/2006/relationships/image" Target="../media/image106.jpeg"/><Relationship Id="rId4" Type="http://schemas.openxmlformats.org/officeDocument/2006/relationships/image" Target="../media/image101.jpg"/><Relationship Id="rId9" Type="http://schemas.openxmlformats.org/officeDocument/2006/relationships/image" Target="../media/image105.png"/></Relationships>
</file>

<file path=ppt/slides/_rels/slide13.xml.rels><?xml version="1.0" encoding="UTF-8" standalone="yes"?>
<Relationships xmlns="http://schemas.openxmlformats.org/package/2006/relationships"><Relationship Id="rId8" Type="http://schemas.openxmlformats.org/officeDocument/2006/relationships/image" Target="../media/image113.jpeg"/><Relationship Id="rId13" Type="http://schemas.openxmlformats.org/officeDocument/2006/relationships/image" Target="../media/image118.png"/><Relationship Id="rId3" Type="http://schemas.openxmlformats.org/officeDocument/2006/relationships/image" Target="../media/image104.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11.jpeg"/><Relationship Id="rId11" Type="http://schemas.openxmlformats.org/officeDocument/2006/relationships/image" Target="../media/image116.jpg"/><Relationship Id="rId5" Type="http://schemas.openxmlformats.org/officeDocument/2006/relationships/image" Target="../media/image110.jpeg"/><Relationship Id="rId10" Type="http://schemas.openxmlformats.org/officeDocument/2006/relationships/image" Target="../media/image115.png"/><Relationship Id="rId4" Type="http://schemas.openxmlformats.org/officeDocument/2006/relationships/image" Target="../media/image9.png"/><Relationship Id="rId9" Type="http://schemas.openxmlformats.org/officeDocument/2006/relationships/image" Target="../media/image114.png"/><Relationship Id="rId14" Type="http://schemas.openxmlformats.org/officeDocument/2006/relationships/image" Target="../media/image119.png"/></Relationships>
</file>

<file path=ppt/slides/_rels/slide14.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9.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23.jpg"/><Relationship Id="rId11" Type="http://schemas.openxmlformats.org/officeDocument/2006/relationships/image" Target="../media/image128.png"/><Relationship Id="rId5" Type="http://schemas.openxmlformats.org/officeDocument/2006/relationships/image" Target="../media/image122.jp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0.jpg"/><Relationship Id="rId18" Type="http://schemas.openxmlformats.org/officeDocument/2006/relationships/image" Target="../media/image145.jp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39.png"/><Relationship Id="rId17" Type="http://schemas.openxmlformats.org/officeDocument/2006/relationships/image" Target="../media/image144.jpg"/><Relationship Id="rId2" Type="http://schemas.openxmlformats.org/officeDocument/2006/relationships/image" Target="../media/image130.png"/><Relationship Id="rId16" Type="http://schemas.openxmlformats.org/officeDocument/2006/relationships/image" Target="../media/image143.jp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4.png"/><Relationship Id="rId11" Type="http://schemas.openxmlformats.org/officeDocument/2006/relationships/image" Target="../media/image138.png"/><Relationship Id="rId5" Type="http://schemas.openxmlformats.org/officeDocument/2006/relationships/image" Target="../media/image133.png"/><Relationship Id="rId15" Type="http://schemas.openxmlformats.org/officeDocument/2006/relationships/image" Target="../media/image142.jpg"/><Relationship Id="rId10" Type="http://schemas.openxmlformats.org/officeDocument/2006/relationships/image" Target="../media/image137.png"/><Relationship Id="rId19" Type="http://schemas.openxmlformats.org/officeDocument/2006/relationships/image" Target="../media/image146.png"/><Relationship Id="rId4" Type="http://schemas.openxmlformats.org/officeDocument/2006/relationships/image" Target="../media/image132.png"/><Relationship Id="rId9" Type="http://schemas.openxmlformats.org/officeDocument/2006/relationships/image" Target="../media/image136.png"/><Relationship Id="rId14" Type="http://schemas.openxmlformats.org/officeDocument/2006/relationships/image" Target="../media/image141.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customXml" Target="../../customXml/item44.xml"/><Relationship Id="rId5" Type="http://schemas.openxmlformats.org/officeDocument/2006/relationships/image" Target="../media/image9.png"/><Relationship Id="rId4" Type="http://schemas.openxmlformats.org/officeDocument/2006/relationships/image" Target="../media/image147.jpg"/></Relationships>
</file>

<file path=ppt/slides/_rels/slide17.xml.rels><?xml version="1.0" encoding="UTF-8" standalone="yes"?>
<Relationships xmlns="http://schemas.openxmlformats.org/package/2006/relationships"><Relationship Id="rId8" Type="http://schemas.openxmlformats.org/officeDocument/2006/relationships/image" Target="../media/image152.jpeg"/><Relationship Id="rId3" Type="http://schemas.openxmlformats.org/officeDocument/2006/relationships/image" Target="../media/image9.png"/><Relationship Id="rId7" Type="http://schemas.openxmlformats.org/officeDocument/2006/relationships/image" Target="../media/image151.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50.jpeg"/><Relationship Id="rId5" Type="http://schemas.openxmlformats.org/officeDocument/2006/relationships/image" Target="../media/image149.jpeg"/><Relationship Id="rId10" Type="http://schemas.openxmlformats.org/officeDocument/2006/relationships/image" Target="../media/image154.jpeg"/><Relationship Id="rId4" Type="http://schemas.openxmlformats.org/officeDocument/2006/relationships/image" Target="../media/image148.jpeg"/><Relationship Id="rId9" Type="http://schemas.openxmlformats.org/officeDocument/2006/relationships/image" Target="../media/image153.jpeg"/></Relationships>
</file>

<file path=ppt/slides/_rels/slide18.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169.jpeg"/><Relationship Id="rId3" Type="http://schemas.openxmlformats.org/officeDocument/2006/relationships/image" Target="../media/image9.png"/><Relationship Id="rId21" Type="http://schemas.openxmlformats.org/officeDocument/2006/relationships/image" Target="../media/image172.jpe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 Type="http://schemas.openxmlformats.org/officeDocument/2006/relationships/image" Target="../media/image5.png"/><Relationship Id="rId16" Type="http://schemas.openxmlformats.org/officeDocument/2006/relationships/image" Target="../media/image167.png"/><Relationship Id="rId20" Type="http://schemas.openxmlformats.org/officeDocument/2006/relationships/image" Target="../media/image171.jpeg"/><Relationship Id="rId1" Type="http://schemas.openxmlformats.org/officeDocument/2006/relationships/slideLayout" Target="../slideLayouts/slideLayout1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166.png"/><Relationship Id="rId23" Type="http://schemas.openxmlformats.org/officeDocument/2006/relationships/image" Target="../media/image174.png"/><Relationship Id="rId10" Type="http://schemas.openxmlformats.org/officeDocument/2006/relationships/image" Target="../media/image161.png"/><Relationship Id="rId19" Type="http://schemas.openxmlformats.org/officeDocument/2006/relationships/image" Target="../media/image170.jpe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173.png"/></Relationships>
</file>

<file path=ppt/slides/_rels/slide19.xml.rels><?xml version="1.0" encoding="UTF-8" standalone="yes"?>
<Relationships xmlns="http://schemas.openxmlformats.org/package/2006/relationships"><Relationship Id="rId3" Type="http://schemas.openxmlformats.org/officeDocument/2006/relationships/image" Target="../media/image176.jpg"/><Relationship Id="rId7" Type="http://schemas.openxmlformats.org/officeDocument/2006/relationships/image" Target="../media/image9.png"/><Relationship Id="rId2" Type="http://schemas.openxmlformats.org/officeDocument/2006/relationships/image" Target="../media/image175.jp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78.jpg"/><Relationship Id="rId4" Type="http://schemas.openxmlformats.org/officeDocument/2006/relationships/image" Target="../media/image177.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customXml" Target="../../customXml/item41.xml"/><Relationship Id="rId1" Type="http://schemas.openxmlformats.org/officeDocument/2006/relationships/customXml" Target="../../customXml/item8.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customXml" Target="../../customXml/item21.xml"/><Relationship Id="rId13" Type="http://schemas.openxmlformats.org/officeDocument/2006/relationships/image" Target="../media/image19.jpg"/><Relationship Id="rId18" Type="http://schemas.openxmlformats.org/officeDocument/2006/relationships/image" Target="../media/image5.png"/><Relationship Id="rId3" Type="http://schemas.openxmlformats.org/officeDocument/2006/relationships/customXml" Target="../../customXml/item30.xml"/><Relationship Id="rId21" Type="http://schemas.openxmlformats.org/officeDocument/2006/relationships/image" Target="../media/image26.png"/><Relationship Id="rId7" Type="http://schemas.openxmlformats.org/officeDocument/2006/relationships/customXml" Target="../../customXml/item23.xml"/><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customXml" Target="../../customXml/item55.xml"/><Relationship Id="rId16" Type="http://schemas.openxmlformats.org/officeDocument/2006/relationships/image" Target="../media/image22.png"/><Relationship Id="rId20" Type="http://schemas.openxmlformats.org/officeDocument/2006/relationships/image" Target="../media/image25.jpg"/><Relationship Id="rId1" Type="http://schemas.openxmlformats.org/officeDocument/2006/relationships/customXml" Target="../../customXml/item3.xml"/><Relationship Id="rId6" Type="http://schemas.openxmlformats.org/officeDocument/2006/relationships/customXml" Target="../../customXml/item74.xml"/><Relationship Id="rId11" Type="http://schemas.openxmlformats.org/officeDocument/2006/relationships/notesSlide" Target="../notesSlides/notesSlide1.xml"/><Relationship Id="rId24" Type="http://schemas.openxmlformats.org/officeDocument/2006/relationships/image" Target="../media/image9.png"/><Relationship Id="rId5" Type="http://schemas.openxmlformats.org/officeDocument/2006/relationships/customXml" Target="../../customXml/item68.xml"/><Relationship Id="rId15" Type="http://schemas.openxmlformats.org/officeDocument/2006/relationships/image" Target="../media/image21.jpg"/><Relationship Id="rId23" Type="http://schemas.openxmlformats.org/officeDocument/2006/relationships/image" Target="../media/image28.jpeg"/><Relationship Id="rId10" Type="http://schemas.openxmlformats.org/officeDocument/2006/relationships/slideLayout" Target="../slideLayouts/slideLayout12.xml"/><Relationship Id="rId19" Type="http://schemas.openxmlformats.org/officeDocument/2006/relationships/image" Target="../media/image24.png"/><Relationship Id="rId4" Type="http://schemas.openxmlformats.org/officeDocument/2006/relationships/customXml" Target="../../customXml/item71.xml"/><Relationship Id="rId9" Type="http://schemas.openxmlformats.org/officeDocument/2006/relationships/customXml" Target="../../customXml/item73.xml"/><Relationship Id="rId14" Type="http://schemas.openxmlformats.org/officeDocument/2006/relationships/image" Target="../media/image20.png"/><Relationship Id="rId22" Type="http://schemas.openxmlformats.org/officeDocument/2006/relationships/image" Target="../media/image27.jpg"/></Relationships>
</file>

<file path=ppt/slides/_rels/slide5.xml.rels><?xml version="1.0" encoding="UTF-8" standalone="yes"?>
<Relationships xmlns="http://schemas.openxmlformats.org/package/2006/relationships"><Relationship Id="rId26" Type="http://schemas.openxmlformats.org/officeDocument/2006/relationships/customXml" Target="../../customXml/item9.xml"/><Relationship Id="rId21" Type="http://schemas.openxmlformats.org/officeDocument/2006/relationships/customXml" Target="../../customXml/item16.xml"/><Relationship Id="rId42" Type="http://schemas.openxmlformats.org/officeDocument/2006/relationships/notesSlide" Target="../notesSlides/notesSlide2.xml"/><Relationship Id="rId47" Type="http://schemas.openxmlformats.org/officeDocument/2006/relationships/image" Target="../media/image32.png"/><Relationship Id="rId63" Type="http://schemas.openxmlformats.org/officeDocument/2006/relationships/image" Target="../media/image48.png"/><Relationship Id="rId68" Type="http://schemas.openxmlformats.org/officeDocument/2006/relationships/image" Target="../media/image53.png"/><Relationship Id="rId16" Type="http://schemas.openxmlformats.org/officeDocument/2006/relationships/customXml" Target="../../customXml/item66.xml"/><Relationship Id="rId11" Type="http://schemas.openxmlformats.org/officeDocument/2006/relationships/customXml" Target="../../customXml/item80.xml"/><Relationship Id="rId24" Type="http://schemas.openxmlformats.org/officeDocument/2006/relationships/customXml" Target="../../customXml/item37.xml"/><Relationship Id="rId32" Type="http://schemas.openxmlformats.org/officeDocument/2006/relationships/customXml" Target="../../customXml/item43.xml"/><Relationship Id="rId37" Type="http://schemas.openxmlformats.org/officeDocument/2006/relationships/customXml" Target="../../customXml/item32.xml"/><Relationship Id="rId40" Type="http://schemas.openxmlformats.org/officeDocument/2006/relationships/customXml" Target="../../customXml/item25.xml"/><Relationship Id="rId45" Type="http://schemas.openxmlformats.org/officeDocument/2006/relationships/image" Target="../media/image30.png"/><Relationship Id="rId53" Type="http://schemas.openxmlformats.org/officeDocument/2006/relationships/image" Target="../media/image38.png"/><Relationship Id="rId58" Type="http://schemas.openxmlformats.org/officeDocument/2006/relationships/image" Target="../media/image43.png"/><Relationship Id="rId66" Type="http://schemas.openxmlformats.org/officeDocument/2006/relationships/image" Target="../media/image51.png"/><Relationship Id="rId74" Type="http://schemas.openxmlformats.org/officeDocument/2006/relationships/image" Target="../media/image59.png"/><Relationship Id="rId79" Type="http://schemas.openxmlformats.org/officeDocument/2006/relationships/image" Target="../media/image28.jpeg"/><Relationship Id="rId5" Type="http://schemas.openxmlformats.org/officeDocument/2006/relationships/customXml" Target="../../customXml/item70.xml"/><Relationship Id="rId61" Type="http://schemas.openxmlformats.org/officeDocument/2006/relationships/image" Target="../media/image46.png"/><Relationship Id="rId19" Type="http://schemas.openxmlformats.org/officeDocument/2006/relationships/customXml" Target="../../customXml/item62.xml"/><Relationship Id="rId14" Type="http://schemas.openxmlformats.org/officeDocument/2006/relationships/customXml" Target="../../customXml/item67.xml"/><Relationship Id="rId22" Type="http://schemas.openxmlformats.org/officeDocument/2006/relationships/customXml" Target="../../customXml/item59.xml"/><Relationship Id="rId27" Type="http://schemas.openxmlformats.org/officeDocument/2006/relationships/customXml" Target="../../customXml/item52.xml"/><Relationship Id="rId30" Type="http://schemas.openxmlformats.org/officeDocument/2006/relationships/customXml" Target="../../customXml/item57.xml"/><Relationship Id="rId35" Type="http://schemas.openxmlformats.org/officeDocument/2006/relationships/customXml" Target="../../customXml/item77.xml"/><Relationship Id="rId43" Type="http://schemas.openxmlformats.org/officeDocument/2006/relationships/image" Target="../media/image5.png"/><Relationship Id="rId48" Type="http://schemas.openxmlformats.org/officeDocument/2006/relationships/image" Target="../media/image33.png"/><Relationship Id="rId56" Type="http://schemas.openxmlformats.org/officeDocument/2006/relationships/image" Target="../media/image41.png"/><Relationship Id="rId64" Type="http://schemas.openxmlformats.org/officeDocument/2006/relationships/image" Target="../media/image49.png"/><Relationship Id="rId69" Type="http://schemas.openxmlformats.org/officeDocument/2006/relationships/image" Target="../media/image54.png"/><Relationship Id="rId77" Type="http://schemas.openxmlformats.org/officeDocument/2006/relationships/chart" Target="../charts/chart2.xml"/><Relationship Id="rId8" Type="http://schemas.openxmlformats.org/officeDocument/2006/relationships/customXml" Target="../../customXml/item64.xml"/><Relationship Id="rId51" Type="http://schemas.openxmlformats.org/officeDocument/2006/relationships/image" Target="../media/image36.png"/><Relationship Id="rId72" Type="http://schemas.openxmlformats.org/officeDocument/2006/relationships/image" Target="../media/image57.png"/><Relationship Id="rId80" Type="http://schemas.openxmlformats.org/officeDocument/2006/relationships/chart" Target="../charts/chart4.xml"/><Relationship Id="rId3" Type="http://schemas.openxmlformats.org/officeDocument/2006/relationships/customXml" Target="../../customXml/item14.xml"/><Relationship Id="rId12" Type="http://schemas.openxmlformats.org/officeDocument/2006/relationships/customXml" Target="../../customXml/item10.xml"/><Relationship Id="rId17" Type="http://schemas.openxmlformats.org/officeDocument/2006/relationships/customXml" Target="../../customXml/item46.xml"/><Relationship Id="rId25" Type="http://schemas.openxmlformats.org/officeDocument/2006/relationships/customXml" Target="../../customXml/item45.xml"/><Relationship Id="rId33" Type="http://schemas.openxmlformats.org/officeDocument/2006/relationships/customXml" Target="../../customXml/item13.xml"/><Relationship Id="rId38" Type="http://schemas.openxmlformats.org/officeDocument/2006/relationships/customXml" Target="../../customXml/item6.xml"/><Relationship Id="rId46" Type="http://schemas.openxmlformats.org/officeDocument/2006/relationships/image" Target="../media/image31.png"/><Relationship Id="rId59" Type="http://schemas.openxmlformats.org/officeDocument/2006/relationships/image" Target="../media/image44.png"/><Relationship Id="rId67" Type="http://schemas.openxmlformats.org/officeDocument/2006/relationships/image" Target="../media/image52.png"/><Relationship Id="rId20" Type="http://schemas.openxmlformats.org/officeDocument/2006/relationships/customXml" Target="../../customXml/item48.xml"/><Relationship Id="rId41" Type="http://schemas.openxmlformats.org/officeDocument/2006/relationships/slideLayout" Target="../slideLayouts/slideLayout12.xml"/><Relationship Id="rId54" Type="http://schemas.openxmlformats.org/officeDocument/2006/relationships/image" Target="../media/image39.png"/><Relationship Id="rId62" Type="http://schemas.openxmlformats.org/officeDocument/2006/relationships/image" Target="../media/image47.png"/><Relationship Id="rId70" Type="http://schemas.openxmlformats.org/officeDocument/2006/relationships/image" Target="../media/image55.png"/><Relationship Id="rId75" Type="http://schemas.openxmlformats.org/officeDocument/2006/relationships/chart" Target="../charts/chart1.xml"/><Relationship Id="rId1" Type="http://schemas.openxmlformats.org/officeDocument/2006/relationships/customXml" Target="../../customXml/item7.xml"/><Relationship Id="rId6" Type="http://schemas.openxmlformats.org/officeDocument/2006/relationships/customXml" Target="../../customXml/item42.xml"/><Relationship Id="rId15" Type="http://schemas.openxmlformats.org/officeDocument/2006/relationships/customXml" Target="../../customXml/item26.xml"/><Relationship Id="rId23" Type="http://schemas.openxmlformats.org/officeDocument/2006/relationships/customXml" Target="../../customXml/item36.xml"/><Relationship Id="rId28" Type="http://schemas.openxmlformats.org/officeDocument/2006/relationships/customXml" Target="../../customXml/item19.xml"/><Relationship Id="rId36" Type="http://schemas.openxmlformats.org/officeDocument/2006/relationships/customXml" Target="../../customXml/item72.xml"/><Relationship Id="rId49" Type="http://schemas.openxmlformats.org/officeDocument/2006/relationships/image" Target="../media/image34.png"/><Relationship Id="rId57" Type="http://schemas.openxmlformats.org/officeDocument/2006/relationships/image" Target="../media/image42.png"/><Relationship Id="rId10" Type="http://schemas.openxmlformats.org/officeDocument/2006/relationships/customXml" Target="../../customXml/item76.xml"/><Relationship Id="rId31" Type="http://schemas.openxmlformats.org/officeDocument/2006/relationships/customXml" Target="../../customXml/item18.xml"/><Relationship Id="rId44" Type="http://schemas.openxmlformats.org/officeDocument/2006/relationships/image" Target="../media/image29.png"/><Relationship Id="rId52" Type="http://schemas.openxmlformats.org/officeDocument/2006/relationships/image" Target="../media/image37.png"/><Relationship Id="rId60" Type="http://schemas.openxmlformats.org/officeDocument/2006/relationships/image" Target="../media/image45.png"/><Relationship Id="rId65" Type="http://schemas.openxmlformats.org/officeDocument/2006/relationships/image" Target="../media/image50.png"/><Relationship Id="rId73" Type="http://schemas.openxmlformats.org/officeDocument/2006/relationships/image" Target="../media/image58.png"/><Relationship Id="rId78" Type="http://schemas.openxmlformats.org/officeDocument/2006/relationships/chart" Target="../charts/chart3.xml"/><Relationship Id="rId4" Type="http://schemas.openxmlformats.org/officeDocument/2006/relationships/customXml" Target="../../customXml/item15.xml"/><Relationship Id="rId9" Type="http://schemas.openxmlformats.org/officeDocument/2006/relationships/customXml" Target="../../customXml/item27.xml"/><Relationship Id="rId13" Type="http://schemas.openxmlformats.org/officeDocument/2006/relationships/customXml" Target="../../customXml/item58.xml"/><Relationship Id="rId18" Type="http://schemas.openxmlformats.org/officeDocument/2006/relationships/customXml" Target="../../customXml/item69.xml"/><Relationship Id="rId39" Type="http://schemas.openxmlformats.org/officeDocument/2006/relationships/customXml" Target="../../customXml/item31.xml"/><Relationship Id="rId34" Type="http://schemas.openxmlformats.org/officeDocument/2006/relationships/customXml" Target="../../customXml/item4.xml"/><Relationship Id="rId50" Type="http://schemas.openxmlformats.org/officeDocument/2006/relationships/image" Target="../media/image35.png"/><Relationship Id="rId55" Type="http://schemas.openxmlformats.org/officeDocument/2006/relationships/image" Target="../media/image40.png"/><Relationship Id="rId76" Type="http://schemas.openxmlformats.org/officeDocument/2006/relationships/image" Target="../media/image9.png"/><Relationship Id="rId7" Type="http://schemas.openxmlformats.org/officeDocument/2006/relationships/customXml" Target="../../customXml/item22.xml"/><Relationship Id="rId71" Type="http://schemas.openxmlformats.org/officeDocument/2006/relationships/image" Target="../media/image56.png"/><Relationship Id="rId2" Type="http://schemas.openxmlformats.org/officeDocument/2006/relationships/customXml" Target="../../customXml/item17.xml"/><Relationship Id="rId29" Type="http://schemas.openxmlformats.org/officeDocument/2006/relationships/customXml" Target="../../customXml/item78.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hart" Target="../charts/chart9.xml"/><Relationship Id="rId3" Type="http://schemas.openxmlformats.org/officeDocument/2006/relationships/customXml" Target="../../customXml/item35.xml"/><Relationship Id="rId7" Type="http://schemas.openxmlformats.org/officeDocument/2006/relationships/image" Target="../media/image5.png"/><Relationship Id="rId12" Type="http://schemas.openxmlformats.org/officeDocument/2006/relationships/chart" Target="../charts/chart8.xml"/><Relationship Id="rId2" Type="http://schemas.openxmlformats.org/officeDocument/2006/relationships/customXml" Target="../../customXml/item56.xml"/><Relationship Id="rId1" Type="http://schemas.openxmlformats.org/officeDocument/2006/relationships/customXml" Target="../../customXml/item20.xml"/><Relationship Id="rId6" Type="http://schemas.openxmlformats.org/officeDocument/2006/relationships/notesSlide" Target="../notesSlides/notesSlide3.xml"/><Relationship Id="rId11" Type="http://schemas.openxmlformats.org/officeDocument/2006/relationships/chart" Target="../charts/chart7.xml"/><Relationship Id="rId5" Type="http://schemas.openxmlformats.org/officeDocument/2006/relationships/slideLayout" Target="../slideLayouts/slideLayout12.xml"/><Relationship Id="rId10" Type="http://schemas.openxmlformats.org/officeDocument/2006/relationships/chart" Target="../charts/chart6.xml"/><Relationship Id="rId4" Type="http://schemas.openxmlformats.org/officeDocument/2006/relationships/customXml" Target="../../customXml/item12.xml"/><Relationship Id="rId9" Type="http://schemas.openxmlformats.org/officeDocument/2006/relationships/chart" Target="../charts/chart5.xml"/><Relationship Id="rId14" Type="http://schemas.openxmlformats.org/officeDocument/2006/relationships/chart" Target="../charts/chart10.xml"/></Relationships>
</file>

<file path=ppt/slides/_rels/slide7.xml.rels><?xml version="1.0" encoding="UTF-8" standalone="yes"?>
<Relationships xmlns="http://schemas.openxmlformats.org/package/2006/relationships"><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9" Type="http://schemas.openxmlformats.org/officeDocument/2006/relationships/chart" Target="../charts/chart15.xml"/><Relationship Id="rId21" Type="http://schemas.openxmlformats.org/officeDocument/2006/relationships/image" Target="../media/image74.png"/><Relationship Id="rId34" Type="http://schemas.openxmlformats.org/officeDocument/2006/relationships/chart" Target="../charts/chart11.xml"/><Relationship Id="rId42" Type="http://schemas.openxmlformats.org/officeDocument/2006/relationships/chart" Target="../charts/chart18.xml"/><Relationship Id="rId7" Type="http://schemas.openxmlformats.org/officeDocument/2006/relationships/image" Target="../media/image61.png"/><Relationship Id="rId2" Type="http://schemas.openxmlformats.org/officeDocument/2006/relationships/customXml" Target="../../customXml/item29.xml"/><Relationship Id="rId16" Type="http://schemas.openxmlformats.org/officeDocument/2006/relationships/image" Target="../media/image69.png"/><Relationship Id="rId20" Type="http://schemas.openxmlformats.org/officeDocument/2006/relationships/image" Target="../media/image73.png"/><Relationship Id="rId29" Type="http://schemas.openxmlformats.org/officeDocument/2006/relationships/image" Target="../media/image82.png"/><Relationship Id="rId41" Type="http://schemas.openxmlformats.org/officeDocument/2006/relationships/chart" Target="../charts/chart17.xml"/><Relationship Id="rId1" Type="http://schemas.openxmlformats.org/officeDocument/2006/relationships/customXml" Target="../../customXml/item39.xml"/><Relationship Id="rId6" Type="http://schemas.openxmlformats.org/officeDocument/2006/relationships/image" Target="../media/image5.png"/><Relationship Id="rId11" Type="http://schemas.openxmlformats.org/officeDocument/2006/relationships/image" Target="../media/image28.jpeg"/><Relationship Id="rId24" Type="http://schemas.openxmlformats.org/officeDocument/2006/relationships/image" Target="../media/image77.png"/><Relationship Id="rId32" Type="http://schemas.openxmlformats.org/officeDocument/2006/relationships/image" Target="../media/image85.jpg"/><Relationship Id="rId37" Type="http://schemas.openxmlformats.org/officeDocument/2006/relationships/chart" Target="../charts/chart13.xml"/><Relationship Id="rId40" Type="http://schemas.openxmlformats.org/officeDocument/2006/relationships/chart" Target="../charts/chart16.xml"/><Relationship Id="rId5" Type="http://schemas.openxmlformats.org/officeDocument/2006/relationships/image" Target="../media/image60.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png"/><Relationship Id="rId36" Type="http://schemas.openxmlformats.org/officeDocument/2006/relationships/image" Target="../media/image9.png"/><Relationship Id="rId10" Type="http://schemas.openxmlformats.org/officeDocument/2006/relationships/image" Target="../media/image64.png"/><Relationship Id="rId19" Type="http://schemas.openxmlformats.org/officeDocument/2006/relationships/image" Target="../media/image72.png"/><Relationship Id="rId31" Type="http://schemas.openxmlformats.org/officeDocument/2006/relationships/image" Target="../media/image84.png"/><Relationship Id="rId4" Type="http://schemas.openxmlformats.org/officeDocument/2006/relationships/notesSlide" Target="../notesSlides/notesSlide4.xml"/><Relationship Id="rId9" Type="http://schemas.openxmlformats.org/officeDocument/2006/relationships/image" Target="../media/image63.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png"/><Relationship Id="rId30" Type="http://schemas.openxmlformats.org/officeDocument/2006/relationships/image" Target="../media/image83.png"/><Relationship Id="rId35" Type="http://schemas.openxmlformats.org/officeDocument/2006/relationships/chart" Target="../charts/chart12.xml"/><Relationship Id="rId43" Type="http://schemas.openxmlformats.org/officeDocument/2006/relationships/chart" Target="../charts/chart19.xml"/><Relationship Id="rId8" Type="http://schemas.openxmlformats.org/officeDocument/2006/relationships/image" Target="../media/image62.png"/><Relationship Id="rId3" Type="http://schemas.openxmlformats.org/officeDocument/2006/relationships/slideLayout" Target="../slideLayouts/slideLayout12.xml"/><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jpg"/><Relationship Id="rId33" Type="http://schemas.openxmlformats.org/officeDocument/2006/relationships/image" Target="../media/image86.png"/><Relationship Id="rId38" Type="http://schemas.openxmlformats.org/officeDocument/2006/relationships/chart" Target="../charts/char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90.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51136" y="3707382"/>
            <a:ext cx="2479040" cy="987425"/>
          </a:xfrm>
          <a:prstGeom prst="rect">
            <a:avLst/>
          </a:prstGeom>
        </p:spPr>
        <p:txBody>
          <a:bodyPr vert="horz" wrap="square" lIns="0" tIns="147955" rIns="0" bIns="0" rtlCol="0">
            <a:spAutoFit/>
          </a:bodyPr>
          <a:lstStyle/>
          <a:p>
            <a:pPr marL="12700" marR="5080" indent="520700">
              <a:lnSpc>
                <a:spcPct val="75300"/>
              </a:lnSpc>
              <a:spcBef>
                <a:spcPts val="1165"/>
              </a:spcBef>
            </a:pPr>
            <a:r>
              <a:rPr sz="3600" b="1" spc="105" dirty="0">
                <a:latin typeface="Arial Narrow"/>
                <a:cs typeface="Arial Narrow"/>
              </a:rPr>
              <a:t>Corporate </a:t>
            </a:r>
            <a:r>
              <a:rPr sz="3600" b="1" spc="95" dirty="0">
                <a:latin typeface="Arial Narrow"/>
                <a:cs typeface="Arial Narrow"/>
              </a:rPr>
              <a:t>Presentation</a:t>
            </a:r>
            <a:endParaRPr sz="3600">
              <a:latin typeface="Arial Narrow"/>
              <a:cs typeface="Arial Narrow"/>
            </a:endParaRPr>
          </a:p>
        </p:txBody>
      </p:sp>
      <p:sp>
        <p:nvSpPr>
          <p:cNvPr id="4" name="object 4"/>
          <p:cNvSpPr txBox="1"/>
          <p:nvPr/>
        </p:nvSpPr>
        <p:spPr>
          <a:xfrm>
            <a:off x="4706999" y="5883653"/>
            <a:ext cx="1276985" cy="285115"/>
          </a:xfrm>
          <a:prstGeom prst="rect">
            <a:avLst/>
          </a:prstGeom>
        </p:spPr>
        <p:txBody>
          <a:bodyPr vert="horz" wrap="square" lIns="0" tIns="12700" rIns="0" bIns="0" rtlCol="0">
            <a:spAutoFit/>
          </a:bodyPr>
          <a:lstStyle/>
          <a:p>
            <a:pPr marL="12700">
              <a:lnSpc>
                <a:spcPct val="100000"/>
              </a:lnSpc>
              <a:spcBef>
                <a:spcPts val="100"/>
              </a:spcBef>
            </a:pPr>
            <a:r>
              <a:rPr sz="1700" i="1" spc="-10" dirty="0">
                <a:latin typeface="Verdana"/>
                <a:cs typeface="Verdana"/>
              </a:rPr>
              <a:t>Code:2654</a:t>
            </a:r>
            <a:endParaRPr sz="1700" dirty="0">
              <a:latin typeface="Verdana"/>
              <a:cs typeface="Verdana"/>
            </a:endParaRPr>
          </a:p>
        </p:txBody>
      </p:sp>
      <p:sp>
        <p:nvSpPr>
          <p:cNvPr id="5" name="object 5"/>
          <p:cNvSpPr txBox="1"/>
          <p:nvPr/>
        </p:nvSpPr>
        <p:spPr>
          <a:xfrm>
            <a:off x="2074549" y="4464431"/>
            <a:ext cx="5582920" cy="928369"/>
          </a:xfrm>
          <a:prstGeom prst="rect">
            <a:avLst/>
          </a:prstGeom>
        </p:spPr>
        <p:txBody>
          <a:bodyPr vert="horz" wrap="square" lIns="0" tIns="30480" rIns="0" bIns="0" rtlCol="0">
            <a:spAutoFit/>
          </a:bodyPr>
          <a:lstStyle/>
          <a:p>
            <a:pPr marL="12700">
              <a:lnSpc>
                <a:spcPct val="100000"/>
              </a:lnSpc>
              <a:spcBef>
                <a:spcPts val="240"/>
              </a:spcBef>
            </a:pPr>
            <a:r>
              <a:rPr sz="2000" spc="-25" dirty="0">
                <a:latin typeface="HGP創英角ｺﾞｼｯｸUB" panose="020B0900000000000000" pitchFamily="50" charset="-128"/>
                <a:ea typeface="HGP創英角ｺﾞｼｯｸUB" panose="020B0900000000000000" pitchFamily="50" charset="-128"/>
                <a:cs typeface="HGP創英角ｺﾞｼｯｸUB"/>
              </a:rPr>
              <a:t>202</a:t>
            </a:r>
            <a:r>
              <a:rPr lang="en-US" altLang="ja-JP" sz="2000" spc="-25" dirty="0">
                <a:latin typeface="HGP創英角ｺﾞｼｯｸUB" panose="020B0900000000000000" pitchFamily="50" charset="-128"/>
                <a:ea typeface="HGP創英角ｺﾞｼｯｸUB" panose="020B0900000000000000" pitchFamily="50" charset="-128"/>
                <a:cs typeface="HGP創英角ｺﾞｼｯｸUB"/>
              </a:rPr>
              <a:t>6</a:t>
            </a:r>
            <a:r>
              <a:rPr lang="ja-JP" altLang="en-US" sz="2000" spc="-25" dirty="0">
                <a:latin typeface="HGP創英角ｺﾞｼｯｸUB" panose="020B0900000000000000" pitchFamily="50" charset="-128"/>
                <a:ea typeface="HGP創英角ｺﾞｼｯｸUB" panose="020B0900000000000000" pitchFamily="50" charset="-128"/>
                <a:cs typeface="HGP創英角ｺﾞｼｯｸUB"/>
              </a:rPr>
              <a:t>年</a:t>
            </a:r>
            <a:r>
              <a:rPr lang="en-US" altLang="ja-JP" sz="2000" spc="-25" dirty="0">
                <a:latin typeface="HGP創英角ｺﾞｼｯｸUB" panose="020B0900000000000000" pitchFamily="50" charset="-128"/>
                <a:ea typeface="HGP創英角ｺﾞｼｯｸUB" panose="020B0900000000000000" pitchFamily="50" charset="-128"/>
                <a:cs typeface="HGP創英角ｺﾞｼｯｸUB"/>
              </a:rPr>
              <a:t>3</a:t>
            </a:r>
            <a:r>
              <a:rPr lang="ja-JP" altLang="en-US" sz="2000" spc="-25" dirty="0">
                <a:latin typeface="HGP創英角ｺﾞｼｯｸUB" panose="020B0900000000000000" pitchFamily="50" charset="-128"/>
                <a:ea typeface="HGP創英角ｺﾞｼｯｸUB" panose="020B0900000000000000" pitchFamily="50" charset="-128"/>
                <a:cs typeface="HGP創英角ｺﾞｼｯｸUB"/>
              </a:rPr>
              <a:t>月期　</a:t>
            </a:r>
            <a:r>
              <a:rPr lang="zh-TW" altLang="en-US" sz="2000" spc="-25" dirty="0">
                <a:latin typeface="HGP創英角ｺﾞｼｯｸUB" panose="020B0900000000000000" pitchFamily="50" charset="-128"/>
                <a:ea typeface="HGP創英角ｺﾞｼｯｸUB" panose="020B0900000000000000" pitchFamily="50" charset="-128"/>
                <a:cs typeface="HGP創英角ｺﾞｼｯｸUB"/>
              </a:rPr>
              <a:t>第２四半期 （中間期）</a:t>
            </a:r>
            <a:r>
              <a:rPr lang="ja-JP" altLang="en-US" sz="2000" spc="-25" dirty="0">
                <a:latin typeface="HGP創英角ｺﾞｼｯｸUB" panose="020B0900000000000000" pitchFamily="50" charset="-128"/>
                <a:ea typeface="HGP創英角ｺﾞｼｯｸUB" panose="020B0900000000000000" pitchFamily="50" charset="-128"/>
                <a:cs typeface="HGP創英角ｺﾞｼｯｸUB"/>
              </a:rPr>
              <a:t>　</a:t>
            </a:r>
            <a:endParaRPr sz="2000" dirty="0">
              <a:latin typeface="HGP創英角ｺﾞｼｯｸUB" panose="020B0900000000000000" pitchFamily="50" charset="-128"/>
              <a:ea typeface="HGP創英角ｺﾞｼｯｸUB" panose="020B0900000000000000" pitchFamily="50" charset="-128"/>
              <a:cs typeface="HGP創英角ｺﾞｼｯｸUB"/>
            </a:endParaRPr>
          </a:p>
          <a:p>
            <a:pPr marL="869950" algn="ctr">
              <a:lnSpc>
                <a:spcPct val="100000"/>
              </a:lnSpc>
              <a:spcBef>
                <a:spcPts val="250"/>
              </a:spcBef>
            </a:pPr>
            <a:r>
              <a:rPr lang="ja-JP" altLang="en-US" sz="3600" spc="-100" dirty="0">
                <a:latin typeface="HGP創英角ｺﾞｼｯｸUB" panose="020B0900000000000000" pitchFamily="50" charset="-128"/>
                <a:ea typeface="HGP創英角ｺﾞｼｯｸUB" panose="020B0900000000000000" pitchFamily="50" charset="-128"/>
                <a:cs typeface="SimSun"/>
              </a:rPr>
              <a:t>決算説明</a:t>
            </a:r>
            <a:r>
              <a:rPr sz="3600" spc="-100" dirty="0" err="1">
                <a:latin typeface="HGP創英角ｺﾞｼｯｸUB" panose="020B0900000000000000" pitchFamily="50" charset="-128"/>
                <a:ea typeface="HGP創英角ｺﾞｼｯｸUB" panose="020B0900000000000000" pitchFamily="50" charset="-128"/>
                <a:cs typeface="SimSun"/>
              </a:rPr>
              <a:t>資料</a:t>
            </a:r>
            <a:endParaRPr sz="3600" dirty="0">
              <a:latin typeface="HGP創英角ｺﾞｼｯｸUB" panose="020B0900000000000000" pitchFamily="50" charset="-128"/>
              <a:ea typeface="HGP創英角ｺﾞｼｯｸUB" panose="020B0900000000000000" pitchFamily="50" charset="-128"/>
              <a:cs typeface="SimSun"/>
            </a:endParaRPr>
          </a:p>
        </p:txBody>
      </p:sp>
      <p:pic>
        <p:nvPicPr>
          <p:cNvPr id="11" name="object 11"/>
          <p:cNvPicPr/>
          <p:nvPr/>
        </p:nvPicPr>
        <p:blipFill>
          <a:blip r:embed="rId2" cstate="print"/>
          <a:stretch>
            <a:fillRect/>
          </a:stretch>
        </p:blipFill>
        <p:spPr>
          <a:xfrm>
            <a:off x="590990" y="3486646"/>
            <a:ext cx="9458588" cy="100225"/>
          </a:xfrm>
          <a:prstGeom prst="rect">
            <a:avLst/>
          </a:prstGeom>
        </p:spPr>
      </p:pic>
      <p:pic>
        <p:nvPicPr>
          <p:cNvPr id="350" name="図 349">
            <a:extLst>
              <a:ext uri="{FF2B5EF4-FFF2-40B4-BE49-F238E27FC236}">
                <a16:creationId xmlns:a16="http://schemas.microsoft.com/office/drawing/2014/main" id="{663252F5-86DF-D75F-DB2A-564F38A07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754" y="6333483"/>
            <a:ext cx="2723397" cy="652275"/>
          </a:xfrm>
          <a:prstGeom prst="rect">
            <a:avLst/>
          </a:prstGeom>
        </p:spPr>
      </p:pic>
      <p:pic>
        <p:nvPicPr>
          <p:cNvPr id="13" name="図 12">
            <a:extLst>
              <a:ext uri="{FF2B5EF4-FFF2-40B4-BE49-F238E27FC236}">
                <a16:creationId xmlns:a16="http://schemas.microsoft.com/office/drawing/2014/main" id="{230A63DA-3F68-D98A-6BCC-19C340B87257}"/>
              </a:ext>
            </a:extLst>
          </p:cNvPr>
          <p:cNvPicPr>
            <a:picLocks noChangeAspect="1"/>
          </p:cNvPicPr>
          <p:nvPr/>
        </p:nvPicPr>
        <p:blipFill>
          <a:blip r:embed="rId4"/>
          <a:stretch>
            <a:fillRect/>
          </a:stretch>
        </p:blipFill>
        <p:spPr>
          <a:xfrm>
            <a:off x="7153617" y="1456089"/>
            <a:ext cx="2874078" cy="1910046"/>
          </a:xfrm>
          <a:prstGeom prst="rect">
            <a:avLst/>
          </a:prstGeom>
        </p:spPr>
      </p:pic>
      <p:pic>
        <p:nvPicPr>
          <p:cNvPr id="15" name="図 14">
            <a:extLst>
              <a:ext uri="{FF2B5EF4-FFF2-40B4-BE49-F238E27FC236}">
                <a16:creationId xmlns:a16="http://schemas.microsoft.com/office/drawing/2014/main" id="{77E1CE8C-603C-1A64-5396-0E309625CC1B}"/>
              </a:ext>
            </a:extLst>
          </p:cNvPr>
          <p:cNvPicPr>
            <a:picLocks noChangeAspect="1"/>
          </p:cNvPicPr>
          <p:nvPr/>
        </p:nvPicPr>
        <p:blipFill>
          <a:blip r:embed="rId5">
            <a:extLst>
              <a:ext uri="{28A0092B-C50C-407E-A947-70E740481C1C}">
                <a14:useLocalDpi xmlns:a14="http://schemas.microsoft.com/office/drawing/2010/main" val="0"/>
              </a:ext>
            </a:extLst>
          </a:blip>
          <a:srcRect l="4388"/>
          <a:stretch/>
        </p:blipFill>
        <p:spPr>
          <a:xfrm>
            <a:off x="590990" y="953987"/>
            <a:ext cx="6501158" cy="25168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13794" y="348989"/>
            <a:ext cx="8305800" cy="609600"/>
          </a:xfrm>
          <a:prstGeom prst="rect">
            <a:avLst/>
          </a:prstGeom>
        </p:spPr>
      </p:pic>
      <p:sp>
        <p:nvSpPr>
          <p:cNvPr id="3" name="object 3"/>
          <p:cNvSpPr txBox="1"/>
          <p:nvPr/>
        </p:nvSpPr>
        <p:spPr>
          <a:xfrm>
            <a:off x="1973442" y="537965"/>
            <a:ext cx="6184900" cy="285115"/>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20" dirty="0">
                <a:latin typeface="HGP創英角ｺﾞｼｯｸUB"/>
                <a:cs typeface="HGP創英角ｺﾞｼｯｸUB"/>
              </a:rPr>
              <a:t>Ⅲ．現況の事業活動内容 【 </a:t>
            </a:r>
            <a:r>
              <a:rPr sz="1200" spc="-10" dirty="0">
                <a:solidFill>
                  <a:srgbClr val="3232CC"/>
                </a:solidFill>
                <a:latin typeface="HGP創英角ｺﾞｼｯｸUB"/>
                <a:cs typeface="HGP創英角ｺﾞｼｯｸUB"/>
              </a:rPr>
              <a:t>■</a:t>
            </a:r>
            <a:r>
              <a:rPr sz="1200" spc="-5" dirty="0">
                <a:latin typeface="HGP創英角ｺﾞｼｯｸUB"/>
                <a:cs typeface="HGP創英角ｺﾞｼｯｸUB"/>
              </a:rPr>
              <a:t>食肉卸売事業ー１ 独自の一貫供給システムの構築 】</a:t>
            </a:r>
            <a:endParaRPr sz="1200">
              <a:latin typeface="HGP創英角ｺﾞｼｯｸUB"/>
              <a:cs typeface="HGP創英角ｺﾞｼｯｸUB"/>
            </a:endParaRPr>
          </a:p>
        </p:txBody>
      </p:sp>
      <p:sp>
        <p:nvSpPr>
          <p:cNvPr id="59" name="object 59"/>
          <p:cNvSpPr txBox="1"/>
          <p:nvPr/>
        </p:nvSpPr>
        <p:spPr>
          <a:xfrm>
            <a:off x="773806" y="1317635"/>
            <a:ext cx="2024767" cy="289823"/>
          </a:xfrm>
          <a:prstGeom prst="rect">
            <a:avLst/>
          </a:prstGeom>
        </p:spPr>
        <p:txBody>
          <a:bodyPr vert="horz" wrap="square" lIns="0" tIns="12700" rIns="0" bIns="0" rtlCol="0">
            <a:spAutoFit/>
          </a:bodyPr>
          <a:lstStyle/>
          <a:p>
            <a:pPr marL="164465" indent="-152400">
              <a:lnSpc>
                <a:spcPct val="100000"/>
              </a:lnSpc>
              <a:spcBef>
                <a:spcPts val="100"/>
              </a:spcBef>
              <a:buClr>
                <a:srgbClr val="3232CC"/>
              </a:buClr>
              <a:buSzPct val="91666"/>
              <a:buChar char="■"/>
              <a:tabLst>
                <a:tab pos="164465" algn="l"/>
              </a:tabLst>
            </a:pPr>
            <a:r>
              <a:rPr spc="-20" dirty="0">
                <a:latin typeface="HGP創英角ｺﾞｼｯｸUB"/>
                <a:cs typeface="HGP創英角ｺﾞｼｯｸUB"/>
              </a:rPr>
              <a:t>食肉卸売事業</a:t>
            </a:r>
            <a:endParaRPr dirty="0">
              <a:latin typeface="HGP創英角ｺﾞｼｯｸUB"/>
              <a:cs typeface="HGP創英角ｺﾞｼｯｸUB"/>
            </a:endParaRPr>
          </a:p>
        </p:txBody>
      </p:sp>
      <p:pic>
        <p:nvPicPr>
          <p:cNvPr id="60" name="object 60"/>
          <p:cNvPicPr/>
          <p:nvPr/>
        </p:nvPicPr>
        <p:blipFill>
          <a:blip r:embed="rId3" cstate="print"/>
          <a:stretch>
            <a:fillRect/>
          </a:stretch>
        </p:blipFill>
        <p:spPr>
          <a:xfrm>
            <a:off x="458508" y="6410895"/>
            <a:ext cx="878060" cy="777240"/>
          </a:xfrm>
          <a:prstGeom prst="rect">
            <a:avLst/>
          </a:prstGeom>
        </p:spPr>
      </p:pic>
      <p:sp>
        <p:nvSpPr>
          <p:cNvPr id="145" name="object 145"/>
          <p:cNvSpPr txBox="1"/>
          <p:nvPr/>
        </p:nvSpPr>
        <p:spPr>
          <a:xfrm>
            <a:off x="9309979" y="556253"/>
            <a:ext cx="419100" cy="218008"/>
          </a:xfrm>
          <a:prstGeom prst="rect">
            <a:avLst/>
          </a:prstGeom>
          <a:solidFill>
            <a:srgbClr val="FFFFFF"/>
          </a:solidFill>
        </p:spPr>
        <p:txBody>
          <a:bodyPr vert="horz" wrap="square" lIns="0" tIns="33020" rIns="0" bIns="0" rtlCol="0">
            <a:spAutoFit/>
          </a:bodyPr>
          <a:lstStyle/>
          <a:p>
            <a:pPr marL="112395">
              <a:lnSpc>
                <a:spcPct val="100000"/>
              </a:lnSpc>
              <a:spcBef>
                <a:spcPts val="260"/>
              </a:spcBef>
            </a:pPr>
            <a:r>
              <a:rPr lang="en-US" altLang="ja-JP" sz="1200" spc="-25" dirty="0">
                <a:latin typeface="HGP創英角ｺﾞｼｯｸUB"/>
                <a:cs typeface="HGP創英角ｺﾞｼｯｸUB"/>
              </a:rPr>
              <a:t>9</a:t>
            </a:r>
            <a:endParaRPr sz="1200" dirty="0">
              <a:latin typeface="HGP創英角ｺﾞｼｯｸUB"/>
              <a:cs typeface="HGP創英角ｺﾞｼｯｸUB"/>
            </a:endParaRPr>
          </a:p>
        </p:txBody>
      </p:sp>
      <p:pic>
        <p:nvPicPr>
          <p:cNvPr id="58" name="図 57">
            <a:extLst>
              <a:ext uri="{FF2B5EF4-FFF2-40B4-BE49-F238E27FC236}">
                <a16:creationId xmlns:a16="http://schemas.microsoft.com/office/drawing/2014/main" id="{33D9E44A-D7B4-7D61-381C-0AD4D776C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
        <p:nvSpPr>
          <p:cNvPr id="5" name="object 49">
            <a:extLst>
              <a:ext uri="{FF2B5EF4-FFF2-40B4-BE49-F238E27FC236}">
                <a16:creationId xmlns:a16="http://schemas.microsoft.com/office/drawing/2014/main" id="{30C1C625-113E-F958-55E1-A60C5E57CEFE}"/>
              </a:ext>
            </a:extLst>
          </p:cNvPr>
          <p:cNvSpPr txBox="1"/>
          <p:nvPr/>
        </p:nvSpPr>
        <p:spPr>
          <a:xfrm>
            <a:off x="920748" y="2012576"/>
            <a:ext cx="9249762" cy="4346158"/>
          </a:xfrm>
          <a:prstGeom prst="rect">
            <a:avLst/>
          </a:prstGeom>
        </p:spPr>
        <p:txBody>
          <a:bodyPr vert="horz" wrap="square" lIns="0" tIns="11526" rIns="0" bIns="0" rtlCol="0">
            <a:spAutoFit/>
          </a:bodyPr>
          <a:lstStyle/>
          <a:p>
            <a:pPr marL="5187">
              <a:lnSpc>
                <a:spcPts val="1243"/>
              </a:lnSpc>
              <a:spcBef>
                <a:spcPts val="91"/>
              </a:spcBef>
              <a:buClr>
                <a:srgbClr val="3232CC"/>
              </a:buClr>
              <a:buSzPct val="87500"/>
              <a:tabLst>
                <a:tab pos="149268" algn="l"/>
              </a:tabLst>
            </a:pPr>
            <a:r>
              <a:rPr lang="ja-JP" altLang="en-US" sz="20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rPr>
              <a:t>メキシコ産チルド牛肉販売への取り組み</a:t>
            </a:r>
            <a:endParaRPr lang="en-US" altLang="ja-JP" sz="20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endParaRPr>
          </a:p>
          <a:p>
            <a:pPr marL="5187" marR="0" lvl="0" indent="0" algn="l" defTabSz="914400" rtl="0" eaLnBrk="1" fontAlgn="auto" latinLnBrk="0" hangingPunct="1">
              <a:lnSpc>
                <a:spcPts val="1243"/>
              </a:lnSpc>
              <a:spcBef>
                <a:spcPts val="91"/>
              </a:spcBef>
              <a:spcAft>
                <a:spcPts val="0"/>
              </a:spcAft>
              <a:buClr>
                <a:srgbClr val="3232CC"/>
              </a:buClr>
              <a:buSzPct val="87500"/>
              <a:buFontTx/>
              <a:buNone/>
              <a:tabLst>
                <a:tab pos="149268" algn="l"/>
              </a:tabLst>
              <a:defRPr/>
            </a:pPr>
            <a:br>
              <a:rPr lang="en-US" altLang="ja-JP" sz="1089" dirty="0">
                <a:solidFill>
                  <a:schemeClr val="tx1">
                    <a:lumMod val="95000"/>
                    <a:lumOff val="5000"/>
                  </a:schemeClr>
                </a:solidFill>
                <a:latin typeface="HGP創英角ｺﾞｼｯｸUB"/>
                <a:cs typeface="HGP創英角ｺﾞｼｯｸUB"/>
              </a:rPr>
            </a:b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アメリカを起点とした世界的なインフレにより商品価格が上昇し、加えて円安基調の為替相場により輸入牛肉価格全体が上昇している中で、日本企業の取り扱いが少なく、価格競争の少ないメキシコ産チルド牛肉の輸入販売を強化しております。</a:t>
            </a:r>
          </a:p>
          <a:p>
            <a:pPr marL="5187" marR="0" lvl="0" indent="0" algn="l" defTabSz="914400" rtl="0" eaLnBrk="1" fontAlgn="auto" latinLnBrk="0" hangingPunct="1">
              <a:lnSpc>
                <a:spcPts val="1243"/>
              </a:lnSpc>
              <a:spcBef>
                <a:spcPts val="91"/>
              </a:spcBef>
              <a:spcAft>
                <a:spcPts val="0"/>
              </a:spcAft>
              <a:buClr>
                <a:srgbClr val="3232CC"/>
              </a:buClr>
              <a:buSzPct val="87500"/>
              <a:buFontTx/>
              <a:buNone/>
              <a:tabLst>
                <a:tab pos="149268" algn="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メキシコ産ボナプライムブランドの商品は、メキシコ産牛肉の中でも他の輸入牛肉と比較して高品質で低価格の商品です。他社の商品と差別化を図れるオリジナル商品として既存顧客及び新規顧客への販売を強化し、市場規模拡大を図ります。</a:t>
            </a:r>
          </a:p>
          <a:p>
            <a:pPr marL="5187">
              <a:lnSpc>
                <a:spcPts val="1243"/>
              </a:lnSpc>
              <a:spcBef>
                <a:spcPts val="91"/>
              </a:spcBef>
              <a:buClr>
                <a:srgbClr val="3232CC"/>
              </a:buClr>
              <a:buSzPct val="87500"/>
              <a:tabLst>
                <a:tab pos="149268" algn="l"/>
              </a:tabLst>
            </a:pPr>
            <a:endParaRPr lang="en-US" altLang="ja-JP" sz="2400" dirty="0">
              <a:solidFill>
                <a:schemeClr val="tx1">
                  <a:lumMod val="95000"/>
                  <a:lumOff val="5000"/>
                </a:schemeClr>
              </a:solidFill>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en-US" altLang="ja-JP" sz="2400" dirty="0">
              <a:solidFill>
                <a:schemeClr val="tx1">
                  <a:lumMod val="95000"/>
                  <a:lumOff val="5000"/>
                </a:schemeClr>
              </a:solidFill>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br>
              <a:rPr lang="en-US" altLang="ja-JP" sz="2400" dirty="0">
                <a:solidFill>
                  <a:schemeClr val="tx1">
                    <a:lumMod val="95000"/>
                    <a:lumOff val="5000"/>
                  </a:schemeClr>
                </a:solidFill>
                <a:latin typeface="BIZ UDPゴシック" panose="020B0400000000000000" pitchFamily="50" charset="-128"/>
                <a:ea typeface="BIZ UDPゴシック" panose="020B0400000000000000" pitchFamily="50" charset="-128"/>
                <a:cs typeface="HGP創英角ｺﾞｼｯｸUB"/>
              </a:rPr>
            </a:br>
            <a:br>
              <a:rPr lang="en-US" altLang="ja-JP" sz="1815" dirty="0">
                <a:solidFill>
                  <a:schemeClr val="tx1">
                    <a:lumMod val="95000"/>
                    <a:lumOff val="5000"/>
                  </a:schemeClr>
                </a:solidFill>
                <a:latin typeface="BIZ UDPゴシック" panose="020B0400000000000000" pitchFamily="50" charset="-128"/>
                <a:ea typeface="BIZ UDPゴシック" panose="020B0400000000000000" pitchFamily="50" charset="-128"/>
                <a:cs typeface="HGP創英角ｺﾞｼｯｸUB"/>
              </a:rPr>
            </a:br>
            <a:r>
              <a:rPr lang="ja-JP" altLang="en-US" sz="20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rPr>
              <a:t>通信販売事業の今後の取り組み</a:t>
            </a:r>
            <a:endParaRPr lang="en-US" altLang="ja-JP" sz="1815"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endParaRPr>
          </a:p>
          <a:p>
            <a:pPr marL="5187" marR="0" lvl="0" indent="0" algn="l" defTabSz="914400" rtl="0" eaLnBrk="1" fontAlgn="auto" latinLnBrk="0" hangingPunct="1">
              <a:lnSpc>
                <a:spcPts val="1243"/>
              </a:lnSpc>
              <a:spcBef>
                <a:spcPts val="91"/>
              </a:spcBef>
              <a:spcAft>
                <a:spcPts val="0"/>
              </a:spcAft>
              <a:buClr>
                <a:srgbClr val="3232CC"/>
              </a:buClr>
              <a:buSzPct val="87500"/>
              <a:buFontTx/>
              <a:buNone/>
              <a:tabLst>
                <a:tab pos="149268" algn="l"/>
              </a:tabLst>
              <a:defRPr/>
            </a:pPr>
            <a:br>
              <a:rPr lang="ja-JP" altLang="en-US" sz="1089" dirty="0">
                <a:solidFill>
                  <a:schemeClr val="tx1">
                    <a:lumMod val="95000"/>
                    <a:lumOff val="5000"/>
                  </a:schemeClr>
                </a:solidFill>
                <a:latin typeface="HGP創英角ｺﾞｼｯｸUB"/>
                <a:cs typeface="HGP創英角ｺﾞｼｯｸUB"/>
              </a:rPr>
            </a:b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rPr>
              <a:t>通信販売事業においてはお中元やお歳暮などの市場規模が縮小していく中、豊富な種類の銘柄牛を中心とした</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rPr>
              <a:t>PB</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rPr>
              <a:t>商品の開発を行い、銘柄牛の食べ比べなどの企画を新たな顧客層へ提案し、販売強化を</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図ります。</a:t>
            </a:r>
          </a:p>
          <a:p>
            <a:pPr marL="5187" marR="0" lvl="0" indent="0" algn="l" defTabSz="914400" rtl="0" eaLnBrk="1" fontAlgn="auto" latinLnBrk="0" hangingPunct="1">
              <a:lnSpc>
                <a:spcPts val="1243"/>
              </a:lnSpc>
              <a:spcBef>
                <a:spcPts val="91"/>
              </a:spcBef>
              <a:spcAft>
                <a:spcPts val="0"/>
              </a:spcAft>
              <a:buClr>
                <a:srgbClr val="3232CC"/>
              </a:buClr>
              <a:buSzPct val="87500"/>
              <a:buFontTx/>
              <a:buNone/>
              <a:tabLst>
                <a:tab pos="149268" algn="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rPr>
              <a:t>また、カタログ販売に特化した企業向けの提案を行っておりますが、個人消費者向けの販売も視野にインバウンド消費への対応、ＷＥＢ販売の強化、ふるさと納税の返礼品としての提案など販売チャネルを増やして販路及び提案数の拡大による販売増を目指します。</a:t>
            </a:r>
          </a:p>
          <a:p>
            <a:pPr marL="5187">
              <a:lnSpc>
                <a:spcPts val="1243"/>
              </a:lnSpc>
              <a:spcBef>
                <a:spcPts val="91"/>
              </a:spcBef>
              <a:buClr>
                <a:srgbClr val="3232CC"/>
              </a:buClr>
              <a:buSzPct val="87500"/>
              <a:tabLst>
                <a:tab pos="149268" algn="l"/>
              </a:tabLst>
            </a:pPr>
            <a:endParaRPr lang="en-US" altLang="ja-JP" sz="998" dirty="0">
              <a:solidFill>
                <a:schemeClr val="tx1">
                  <a:lumMod val="95000"/>
                  <a:lumOff val="5000"/>
                </a:schemeClr>
              </a:solidFill>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en-US" altLang="ja-JP" sz="998" dirty="0">
              <a:solidFill>
                <a:schemeClr val="tx1">
                  <a:lumMod val="95000"/>
                  <a:lumOff val="5000"/>
                </a:schemeClr>
              </a:solidFill>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br>
              <a:rPr lang="en-US" altLang="ja-JP" sz="998" dirty="0">
                <a:solidFill>
                  <a:schemeClr val="tx1">
                    <a:lumMod val="95000"/>
                    <a:lumOff val="5000"/>
                  </a:schemeClr>
                </a:solidFill>
                <a:latin typeface="BIZ UDPゴシック" panose="020B0400000000000000" pitchFamily="50" charset="-128"/>
                <a:ea typeface="BIZ UDPゴシック" panose="020B0400000000000000" pitchFamily="50" charset="-128"/>
                <a:cs typeface="HGP創英角ｺﾞｼｯｸUB"/>
              </a:rPr>
            </a:br>
            <a:br>
              <a:rPr lang="en-US" altLang="ja-JP" sz="998" dirty="0">
                <a:solidFill>
                  <a:schemeClr val="tx1">
                    <a:lumMod val="95000"/>
                    <a:lumOff val="5000"/>
                  </a:schemeClr>
                </a:solidFill>
                <a:latin typeface="BIZ UDPゴシック" panose="020B0400000000000000" pitchFamily="50" charset="-128"/>
                <a:ea typeface="BIZ UDPゴシック" panose="020B0400000000000000" pitchFamily="50" charset="-128"/>
                <a:cs typeface="HGP創英角ｺﾞｼｯｸUB"/>
              </a:rPr>
            </a:br>
            <a:r>
              <a:rPr lang="ja-JP" altLang="en-US" sz="20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rPr>
              <a:t>国内流通食肉事業への取り組み</a:t>
            </a:r>
            <a:endParaRPr lang="en-US" altLang="ja-JP" sz="1815"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endParaRPr>
          </a:p>
          <a:p>
            <a:pPr marL="5187" marR="0" lvl="0" indent="0" algn="l" defTabSz="914400" rtl="0" eaLnBrk="1" fontAlgn="auto" latinLnBrk="0" hangingPunct="1">
              <a:lnSpc>
                <a:spcPts val="1243"/>
              </a:lnSpc>
              <a:spcBef>
                <a:spcPts val="91"/>
              </a:spcBef>
              <a:spcAft>
                <a:spcPts val="0"/>
              </a:spcAft>
              <a:buClr>
                <a:srgbClr val="3232CC"/>
              </a:buClr>
              <a:buSzPct val="87500"/>
              <a:buFontTx/>
              <a:buNone/>
              <a:tabLst>
                <a:tab pos="149268" algn="l"/>
              </a:tabLst>
              <a:defRPr/>
            </a:pPr>
            <a:br>
              <a:rPr lang="ja-JP" altLang="en-US" sz="1089" dirty="0">
                <a:solidFill>
                  <a:schemeClr val="tx1">
                    <a:lumMod val="95000"/>
                    <a:lumOff val="5000"/>
                  </a:schemeClr>
                </a:solidFill>
                <a:latin typeface="HGP創英角ｺﾞｼｯｸUB"/>
                <a:cs typeface="HGP創英角ｺﾞｼｯｸUB"/>
              </a:rPr>
            </a:b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rPr>
              <a:t>為替相場、気候変動、国際情勢及び世界経済の状況把握から想定できる環境を考慮し、お客様には現状の商品相場価格だけでなく、外的要因となる情報を提供し、お客様の置かれている状況を把握して適切な提案を行ってまいります。</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endParaRPr>
          </a:p>
          <a:p>
            <a:pPr marL="5187" marR="0" lvl="0" indent="0" algn="l" defTabSz="914400" rtl="0" eaLnBrk="1" fontAlgn="auto" latinLnBrk="0" hangingPunct="1">
              <a:lnSpc>
                <a:spcPts val="1243"/>
              </a:lnSpc>
              <a:spcBef>
                <a:spcPts val="91"/>
              </a:spcBef>
              <a:spcAft>
                <a:spcPts val="0"/>
              </a:spcAft>
              <a:buClr>
                <a:srgbClr val="3232CC"/>
              </a:buClr>
              <a:buSzPct val="87500"/>
              <a:buFontTx/>
              <a:buNone/>
              <a:tabLst>
                <a:tab pos="149268" algn="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rPr>
              <a:t>商品知識を生かしてお客様に見合った商品提案をしていくことで継続的な販売を目指し、安定販売につながる営業を心がけます。</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endParaRPr>
          </a:p>
          <a:p>
            <a:pPr marL="5187" marR="0" lvl="0" indent="0" algn="l" defTabSz="914400" rtl="0" eaLnBrk="1" fontAlgn="auto" latinLnBrk="0" hangingPunct="1">
              <a:lnSpc>
                <a:spcPts val="1243"/>
              </a:lnSpc>
              <a:spcBef>
                <a:spcPts val="91"/>
              </a:spcBef>
              <a:spcAft>
                <a:spcPts val="0"/>
              </a:spcAft>
              <a:buClr>
                <a:srgbClr val="3232CC"/>
              </a:buClr>
              <a:buSzPct val="87500"/>
              <a:buFontTx/>
              <a:buNone/>
              <a:tabLst>
                <a:tab pos="149268" algn="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rPr>
              <a:t>当社独自の商品などを積極的に案内し、他社商品との差別化を</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図って</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rPr>
              <a:t>お客様と当社の双方にとって有益となるように提案していきます。</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en-US" altLang="ja-JP" sz="1089" dirty="0">
              <a:solidFill>
                <a:schemeClr val="tx1">
                  <a:lumMod val="95000"/>
                  <a:lumOff val="5000"/>
                </a:schemeClr>
              </a:solidFill>
              <a:latin typeface="BIZ UDPゴシック" panose="020B0400000000000000" pitchFamily="50" charset="-128"/>
              <a:ea typeface="BIZ UDPゴシック" panose="020B0400000000000000" pitchFamily="50" charset="-128"/>
              <a:cs typeface="HGP創英角ｺﾞｼｯｸU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13794" y="348989"/>
            <a:ext cx="8305800" cy="609600"/>
          </a:xfrm>
          <a:prstGeom prst="rect">
            <a:avLst/>
          </a:prstGeom>
        </p:spPr>
      </p:pic>
      <p:sp>
        <p:nvSpPr>
          <p:cNvPr id="3" name="object 3"/>
          <p:cNvSpPr txBox="1"/>
          <p:nvPr/>
        </p:nvSpPr>
        <p:spPr>
          <a:xfrm>
            <a:off x="9309979" y="605021"/>
            <a:ext cx="419100" cy="216726"/>
          </a:xfrm>
          <a:prstGeom prst="rect">
            <a:avLst/>
          </a:prstGeom>
          <a:solidFill>
            <a:srgbClr val="FFFFFF"/>
          </a:solidFill>
        </p:spPr>
        <p:txBody>
          <a:bodyPr vert="horz" wrap="square" lIns="0" tIns="31750" rIns="0" bIns="0" rtlCol="0">
            <a:spAutoFit/>
          </a:bodyPr>
          <a:lstStyle/>
          <a:p>
            <a:pPr marL="112395">
              <a:lnSpc>
                <a:spcPct val="100000"/>
              </a:lnSpc>
              <a:spcBef>
                <a:spcPts val="250"/>
              </a:spcBef>
            </a:pPr>
            <a:r>
              <a:rPr lang="en-US" altLang="ja-JP" sz="1200" spc="-25" dirty="0">
                <a:latin typeface="HGP創英角ｺﾞｼｯｸUB"/>
                <a:cs typeface="HGP創英角ｺﾞｼｯｸUB"/>
              </a:rPr>
              <a:t>10</a:t>
            </a:r>
            <a:endParaRPr sz="1200" dirty="0">
              <a:latin typeface="HGP創英角ｺﾞｼｯｸUB"/>
              <a:cs typeface="HGP創英角ｺﾞｼｯｸUB"/>
            </a:endParaRPr>
          </a:p>
        </p:txBody>
      </p:sp>
      <p:sp>
        <p:nvSpPr>
          <p:cNvPr id="4" name="object 4"/>
          <p:cNvSpPr txBox="1"/>
          <p:nvPr/>
        </p:nvSpPr>
        <p:spPr>
          <a:xfrm>
            <a:off x="1973442" y="537964"/>
            <a:ext cx="6184900" cy="284400"/>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20" dirty="0">
                <a:latin typeface="HGP創英角ｺﾞｼｯｸUB"/>
                <a:cs typeface="HGP創英角ｺﾞｼｯｸUB"/>
              </a:rPr>
              <a:t>Ⅲ．現況の事業活動内容 【 </a:t>
            </a:r>
            <a:r>
              <a:rPr sz="1200" spc="-10" dirty="0">
                <a:solidFill>
                  <a:srgbClr val="CC6500"/>
                </a:solidFill>
                <a:latin typeface="HGP創英角ｺﾞｼｯｸUB"/>
                <a:cs typeface="HGP創英角ｺﾞｼｯｸUB"/>
              </a:rPr>
              <a:t>■</a:t>
            </a:r>
            <a:r>
              <a:rPr sz="1200" spc="-10" dirty="0">
                <a:latin typeface="HGP創英角ｺﾞｼｯｸUB"/>
                <a:cs typeface="HGP創英角ｺﾞｼｯｸUB"/>
              </a:rPr>
              <a:t>給食事業ー</a:t>
            </a:r>
            <a:r>
              <a:rPr sz="1200" dirty="0">
                <a:latin typeface="HGP創英角ｺﾞｼｯｸUB"/>
                <a:cs typeface="HGP創英角ｺﾞｼｯｸUB"/>
              </a:rPr>
              <a:t>1</a:t>
            </a:r>
            <a:r>
              <a:rPr sz="1200" spc="40" dirty="0">
                <a:latin typeface="HGP創英角ｺﾞｼｯｸUB"/>
                <a:cs typeface="HGP創英角ｺﾞｼｯｸUB"/>
              </a:rPr>
              <a:t> </a:t>
            </a:r>
            <a:r>
              <a:rPr sz="1200" spc="40" dirty="0" err="1">
                <a:latin typeface="HGP創英角ｺﾞｼｯｸUB"/>
                <a:cs typeface="HGP創英角ｺﾞｼｯｸUB"/>
              </a:rPr>
              <a:t>超高齢化社会に</a:t>
            </a:r>
            <a:r>
              <a:rPr lang="ja-JP" altLang="en-US" sz="1200" spc="-180" dirty="0">
                <a:latin typeface="HGP創英角ｺﾞｼｯｸUB" panose="020B0900000000000000" pitchFamily="50" charset="-128"/>
                <a:ea typeface="HGP創英角ｺﾞｼｯｸUB" panose="020B0900000000000000" pitchFamily="50" charset="-128"/>
                <a:cs typeface="HGP創英角ｺﾞｼｯｸUB"/>
              </a:rPr>
              <a:t>マ</a:t>
            </a:r>
            <a:r>
              <a:rPr sz="1200" spc="-10" dirty="0" err="1">
                <a:latin typeface="HGP創英角ｺﾞｼｯｸUB"/>
                <a:cs typeface="HGP創英角ｺﾞｼｯｸUB"/>
              </a:rPr>
              <a:t>ッチした給食受託の提</a:t>
            </a:r>
            <a:r>
              <a:rPr lang="ja-JP" altLang="en-US" sz="1200" spc="-10" dirty="0">
                <a:latin typeface="HGP創英角ｺﾞｼｯｸUB" panose="020B0900000000000000" pitchFamily="50" charset="-128"/>
                <a:ea typeface="HGP創英角ｺﾞｼｯｸUB" panose="020B0900000000000000" pitchFamily="50" charset="-128"/>
                <a:cs typeface="HGP創英角ｺﾞｼｯｸUB"/>
              </a:rPr>
              <a:t>案</a:t>
            </a:r>
            <a:r>
              <a:rPr sz="1200" spc="-50" dirty="0">
                <a:latin typeface="HGP創英角ｺﾞｼｯｸUB"/>
                <a:cs typeface="HGP創英角ｺﾞｼｯｸUB"/>
              </a:rPr>
              <a:t>】</a:t>
            </a:r>
            <a:endParaRPr sz="1200" dirty="0">
              <a:latin typeface="HGP創英角ｺﾞｼｯｸUB"/>
              <a:cs typeface="HGP創英角ｺﾞｼｯｸUB"/>
            </a:endParaRPr>
          </a:p>
        </p:txBody>
      </p:sp>
      <p:pic>
        <p:nvPicPr>
          <p:cNvPr id="7" name="object 7"/>
          <p:cNvPicPr/>
          <p:nvPr/>
        </p:nvPicPr>
        <p:blipFill>
          <a:blip r:embed="rId3" cstate="print"/>
          <a:stretch>
            <a:fillRect/>
          </a:stretch>
        </p:blipFill>
        <p:spPr>
          <a:xfrm>
            <a:off x="-566382" y="3551672"/>
            <a:ext cx="143255" cy="501396"/>
          </a:xfrm>
          <a:prstGeom prst="rect">
            <a:avLst/>
          </a:prstGeom>
        </p:spPr>
      </p:pic>
      <p:grpSp>
        <p:nvGrpSpPr>
          <p:cNvPr id="15" name="object 15"/>
          <p:cNvGrpSpPr/>
          <p:nvPr/>
        </p:nvGrpSpPr>
        <p:grpSpPr>
          <a:xfrm>
            <a:off x="-3106465" y="3483527"/>
            <a:ext cx="2139950" cy="1508760"/>
            <a:chOff x="947802" y="2636520"/>
            <a:chExt cx="2139950" cy="1508760"/>
          </a:xfrm>
        </p:grpSpPr>
        <p:sp>
          <p:nvSpPr>
            <p:cNvPr id="16" name="object 16"/>
            <p:cNvSpPr/>
            <p:nvPr/>
          </p:nvSpPr>
          <p:spPr>
            <a:xfrm>
              <a:off x="1787530" y="2657094"/>
              <a:ext cx="47625" cy="0"/>
            </a:xfrm>
            <a:custGeom>
              <a:avLst/>
              <a:gdLst/>
              <a:ahLst/>
              <a:cxnLst/>
              <a:rect l="l" t="t" r="r" b="b"/>
              <a:pathLst>
                <a:path w="47625">
                  <a:moveTo>
                    <a:pt x="0" y="0"/>
                  </a:moveTo>
                  <a:lnTo>
                    <a:pt x="18288" y="0"/>
                  </a:lnTo>
                </a:path>
                <a:path w="47625">
                  <a:moveTo>
                    <a:pt x="28956" y="0"/>
                  </a:moveTo>
                  <a:lnTo>
                    <a:pt x="47244" y="0"/>
                  </a:lnTo>
                </a:path>
              </a:pathLst>
            </a:custGeom>
            <a:ln w="4572">
              <a:solidFill>
                <a:srgbClr val="FEFEFE"/>
              </a:solidFill>
            </a:ln>
          </p:spPr>
          <p:txBody>
            <a:bodyPr wrap="square" lIns="0" tIns="0" rIns="0" bIns="0" rtlCol="0"/>
            <a:lstStyle/>
            <a:p>
              <a:endParaRPr/>
            </a:p>
          </p:txBody>
        </p:sp>
        <p:sp>
          <p:nvSpPr>
            <p:cNvPr id="17" name="object 17"/>
            <p:cNvSpPr/>
            <p:nvPr/>
          </p:nvSpPr>
          <p:spPr>
            <a:xfrm>
              <a:off x="1618366" y="2662428"/>
              <a:ext cx="216535" cy="0"/>
            </a:xfrm>
            <a:custGeom>
              <a:avLst/>
              <a:gdLst/>
              <a:ahLst/>
              <a:cxnLst/>
              <a:rect l="l" t="t" r="r" b="b"/>
              <a:pathLst>
                <a:path w="216535">
                  <a:moveTo>
                    <a:pt x="0" y="0"/>
                  </a:moveTo>
                  <a:lnTo>
                    <a:pt x="53339" y="0"/>
                  </a:lnTo>
                </a:path>
                <a:path w="216535">
                  <a:moveTo>
                    <a:pt x="102107" y="0"/>
                  </a:moveTo>
                  <a:lnTo>
                    <a:pt x="124967" y="0"/>
                  </a:lnTo>
                </a:path>
                <a:path w="216535">
                  <a:moveTo>
                    <a:pt x="164591" y="0"/>
                  </a:moveTo>
                  <a:lnTo>
                    <a:pt x="216407" y="0"/>
                  </a:lnTo>
                </a:path>
              </a:pathLst>
            </a:custGeom>
            <a:ln w="6095">
              <a:solidFill>
                <a:srgbClr val="FEFEFE"/>
              </a:solidFill>
            </a:ln>
          </p:spPr>
          <p:txBody>
            <a:bodyPr wrap="square" lIns="0" tIns="0" rIns="0" bIns="0" rtlCol="0"/>
            <a:lstStyle/>
            <a:p>
              <a:endParaRPr/>
            </a:p>
          </p:txBody>
        </p:sp>
        <p:sp>
          <p:nvSpPr>
            <p:cNvPr id="18" name="object 18"/>
            <p:cNvSpPr/>
            <p:nvPr/>
          </p:nvSpPr>
          <p:spPr>
            <a:xfrm>
              <a:off x="1613794" y="2667762"/>
              <a:ext cx="144780" cy="0"/>
            </a:xfrm>
            <a:custGeom>
              <a:avLst/>
              <a:gdLst/>
              <a:ahLst/>
              <a:cxnLst/>
              <a:rect l="l" t="t" r="r" b="b"/>
              <a:pathLst>
                <a:path w="144780">
                  <a:moveTo>
                    <a:pt x="0" y="0"/>
                  </a:moveTo>
                  <a:lnTo>
                    <a:pt x="62484" y="0"/>
                  </a:lnTo>
                </a:path>
                <a:path w="144780">
                  <a:moveTo>
                    <a:pt x="91439" y="0"/>
                  </a:moveTo>
                  <a:lnTo>
                    <a:pt x="144779" y="0"/>
                  </a:lnTo>
                </a:path>
              </a:pathLst>
            </a:custGeom>
            <a:ln w="4572">
              <a:solidFill>
                <a:srgbClr val="FEFEFE"/>
              </a:solidFill>
            </a:ln>
          </p:spPr>
          <p:txBody>
            <a:bodyPr wrap="square" lIns="0" tIns="0" rIns="0" bIns="0" rtlCol="0"/>
            <a:lstStyle/>
            <a:p>
              <a:endParaRPr/>
            </a:p>
          </p:txBody>
        </p:sp>
        <p:pic>
          <p:nvPicPr>
            <p:cNvPr id="19" name="object 19"/>
            <p:cNvPicPr/>
            <p:nvPr/>
          </p:nvPicPr>
          <p:blipFill>
            <a:blip r:embed="rId4" cstate="print"/>
            <a:stretch>
              <a:fillRect/>
            </a:stretch>
          </p:blipFill>
          <p:spPr>
            <a:xfrm>
              <a:off x="1191643" y="2636520"/>
              <a:ext cx="1565148" cy="214884"/>
            </a:xfrm>
            <a:prstGeom prst="rect">
              <a:avLst/>
            </a:prstGeom>
          </p:spPr>
        </p:pic>
        <p:sp>
          <p:nvSpPr>
            <p:cNvPr id="20" name="object 20"/>
            <p:cNvSpPr/>
            <p:nvPr/>
          </p:nvSpPr>
          <p:spPr>
            <a:xfrm>
              <a:off x="970662" y="2815590"/>
              <a:ext cx="455930" cy="13970"/>
            </a:xfrm>
            <a:custGeom>
              <a:avLst/>
              <a:gdLst/>
              <a:ahLst/>
              <a:cxnLst/>
              <a:rect l="l" t="t" r="r" b="b"/>
              <a:pathLst>
                <a:path w="455930" h="13969">
                  <a:moveTo>
                    <a:pt x="19812" y="0"/>
                  </a:moveTo>
                  <a:lnTo>
                    <a:pt x="44195" y="0"/>
                  </a:lnTo>
                </a:path>
                <a:path w="455930" h="13969">
                  <a:moveTo>
                    <a:pt x="106679" y="0"/>
                  </a:moveTo>
                  <a:lnTo>
                    <a:pt x="129539" y="0"/>
                  </a:lnTo>
                </a:path>
                <a:path w="455930" h="13969">
                  <a:moveTo>
                    <a:pt x="0" y="4572"/>
                  </a:moveTo>
                  <a:lnTo>
                    <a:pt x="100584" y="4572"/>
                  </a:lnTo>
                </a:path>
                <a:path w="455930" h="13969">
                  <a:moveTo>
                    <a:pt x="106679" y="4572"/>
                  </a:moveTo>
                  <a:lnTo>
                    <a:pt x="129539" y="4572"/>
                  </a:lnTo>
                </a:path>
                <a:path w="455930" h="13969">
                  <a:moveTo>
                    <a:pt x="245363" y="4572"/>
                  </a:moveTo>
                  <a:lnTo>
                    <a:pt x="269747" y="4572"/>
                  </a:lnTo>
                </a:path>
                <a:path w="455930" h="13969">
                  <a:moveTo>
                    <a:pt x="316991" y="4572"/>
                  </a:moveTo>
                  <a:lnTo>
                    <a:pt x="321564" y="4572"/>
                  </a:lnTo>
                </a:path>
                <a:path w="455930" h="13969">
                  <a:moveTo>
                    <a:pt x="355091" y="4572"/>
                  </a:moveTo>
                  <a:lnTo>
                    <a:pt x="370332" y="4572"/>
                  </a:lnTo>
                </a:path>
                <a:path w="455930" h="13969">
                  <a:moveTo>
                    <a:pt x="245363" y="9144"/>
                  </a:moveTo>
                  <a:lnTo>
                    <a:pt x="292608" y="9144"/>
                  </a:lnTo>
                </a:path>
                <a:path w="455930" h="13969">
                  <a:moveTo>
                    <a:pt x="307847" y="9144"/>
                  </a:moveTo>
                  <a:lnTo>
                    <a:pt x="332231" y="9144"/>
                  </a:lnTo>
                </a:path>
                <a:path w="455930" h="13969">
                  <a:moveTo>
                    <a:pt x="350519" y="9144"/>
                  </a:moveTo>
                  <a:lnTo>
                    <a:pt x="374903" y="9144"/>
                  </a:lnTo>
                </a:path>
                <a:path w="455930" h="13969">
                  <a:moveTo>
                    <a:pt x="388619" y="9144"/>
                  </a:moveTo>
                  <a:lnTo>
                    <a:pt x="451104" y="9144"/>
                  </a:lnTo>
                </a:path>
                <a:path w="455930" h="13969">
                  <a:moveTo>
                    <a:pt x="384047" y="13715"/>
                  </a:moveTo>
                  <a:lnTo>
                    <a:pt x="455675" y="13715"/>
                  </a:lnTo>
                </a:path>
              </a:pathLst>
            </a:custGeom>
            <a:ln w="4572">
              <a:solidFill>
                <a:srgbClr val="FEFEFE"/>
              </a:solidFill>
            </a:ln>
          </p:spPr>
          <p:txBody>
            <a:bodyPr wrap="square" lIns="0" tIns="0" rIns="0" bIns="0" rtlCol="0"/>
            <a:lstStyle/>
            <a:p>
              <a:endParaRPr/>
            </a:p>
          </p:txBody>
        </p:sp>
        <p:pic>
          <p:nvPicPr>
            <p:cNvPr id="21" name="object 21"/>
            <p:cNvPicPr/>
            <p:nvPr/>
          </p:nvPicPr>
          <p:blipFill>
            <a:blip r:embed="rId5" cstate="print"/>
            <a:stretch>
              <a:fillRect/>
            </a:stretch>
          </p:blipFill>
          <p:spPr>
            <a:xfrm>
              <a:off x="947802" y="2822448"/>
              <a:ext cx="402336" cy="47244"/>
            </a:xfrm>
            <a:prstGeom prst="rect">
              <a:avLst/>
            </a:prstGeom>
          </p:spPr>
        </p:pic>
        <p:pic>
          <p:nvPicPr>
            <p:cNvPr id="22" name="object 22"/>
            <p:cNvPicPr/>
            <p:nvPr/>
          </p:nvPicPr>
          <p:blipFill>
            <a:blip r:embed="rId6" cstate="print"/>
            <a:stretch>
              <a:fillRect/>
            </a:stretch>
          </p:blipFill>
          <p:spPr>
            <a:xfrm>
              <a:off x="1133731" y="2846832"/>
              <a:ext cx="1694688" cy="47244"/>
            </a:xfrm>
            <a:prstGeom prst="rect">
              <a:avLst/>
            </a:prstGeom>
          </p:spPr>
        </p:pic>
        <p:pic>
          <p:nvPicPr>
            <p:cNvPr id="23" name="object 23"/>
            <p:cNvPicPr/>
            <p:nvPr/>
          </p:nvPicPr>
          <p:blipFill>
            <a:blip r:embed="rId7" cstate="print"/>
            <a:stretch>
              <a:fillRect/>
            </a:stretch>
          </p:blipFill>
          <p:spPr>
            <a:xfrm>
              <a:off x="952375" y="2869692"/>
              <a:ext cx="259079" cy="10668"/>
            </a:xfrm>
            <a:prstGeom prst="rect">
              <a:avLst/>
            </a:prstGeom>
          </p:spPr>
        </p:pic>
        <p:sp>
          <p:nvSpPr>
            <p:cNvPr id="24" name="object 24"/>
            <p:cNvSpPr/>
            <p:nvPr/>
          </p:nvSpPr>
          <p:spPr>
            <a:xfrm>
              <a:off x="1138302" y="2877312"/>
              <a:ext cx="35560" cy="0"/>
            </a:xfrm>
            <a:custGeom>
              <a:avLst/>
              <a:gdLst/>
              <a:ahLst/>
              <a:cxnLst/>
              <a:rect l="l" t="t" r="r" b="b"/>
              <a:pathLst>
                <a:path w="35559">
                  <a:moveTo>
                    <a:pt x="0" y="0"/>
                  </a:moveTo>
                  <a:lnTo>
                    <a:pt x="35051" y="0"/>
                  </a:lnTo>
                </a:path>
              </a:pathLst>
            </a:custGeom>
            <a:ln w="6095">
              <a:solidFill>
                <a:srgbClr val="FEFEFE"/>
              </a:solidFill>
            </a:ln>
          </p:spPr>
          <p:txBody>
            <a:bodyPr wrap="square" lIns="0" tIns="0" rIns="0" bIns="0" rtlCol="0"/>
            <a:lstStyle/>
            <a:p>
              <a:endParaRPr/>
            </a:p>
          </p:txBody>
        </p:sp>
        <p:sp>
          <p:nvSpPr>
            <p:cNvPr id="25" name="object 25"/>
            <p:cNvSpPr/>
            <p:nvPr/>
          </p:nvSpPr>
          <p:spPr>
            <a:xfrm>
              <a:off x="1148971" y="2882646"/>
              <a:ext cx="13970" cy="0"/>
            </a:xfrm>
            <a:custGeom>
              <a:avLst/>
              <a:gdLst/>
              <a:ahLst/>
              <a:cxnLst/>
              <a:rect l="l" t="t" r="r" b="b"/>
              <a:pathLst>
                <a:path w="13969">
                  <a:moveTo>
                    <a:pt x="0" y="0"/>
                  </a:moveTo>
                  <a:lnTo>
                    <a:pt x="13716" y="0"/>
                  </a:lnTo>
                </a:path>
              </a:pathLst>
            </a:custGeom>
            <a:ln w="4572">
              <a:solidFill>
                <a:srgbClr val="FEFEFE"/>
              </a:solidFill>
            </a:ln>
          </p:spPr>
          <p:txBody>
            <a:bodyPr wrap="square" lIns="0" tIns="0" rIns="0" bIns="0" rtlCol="0"/>
            <a:lstStyle/>
            <a:p>
              <a:endParaRPr/>
            </a:p>
          </p:txBody>
        </p:sp>
        <p:pic>
          <p:nvPicPr>
            <p:cNvPr id="26" name="object 26"/>
            <p:cNvPicPr/>
            <p:nvPr/>
          </p:nvPicPr>
          <p:blipFill>
            <a:blip r:embed="rId8" cstate="print"/>
            <a:stretch>
              <a:fillRect/>
            </a:stretch>
          </p:blipFill>
          <p:spPr>
            <a:xfrm>
              <a:off x="952375" y="2880360"/>
              <a:ext cx="172212" cy="18288"/>
            </a:xfrm>
            <a:prstGeom prst="rect">
              <a:avLst/>
            </a:prstGeom>
          </p:spPr>
        </p:pic>
        <p:sp>
          <p:nvSpPr>
            <p:cNvPr id="27" name="object 27"/>
            <p:cNvSpPr/>
            <p:nvPr/>
          </p:nvSpPr>
          <p:spPr>
            <a:xfrm>
              <a:off x="956947" y="2896362"/>
              <a:ext cx="379730" cy="9525"/>
            </a:xfrm>
            <a:custGeom>
              <a:avLst/>
              <a:gdLst/>
              <a:ahLst/>
              <a:cxnLst/>
              <a:rect l="l" t="t" r="r" b="b"/>
              <a:pathLst>
                <a:path w="379730" h="9525">
                  <a:moveTo>
                    <a:pt x="234695" y="0"/>
                  </a:moveTo>
                  <a:lnTo>
                    <a:pt x="288035" y="0"/>
                  </a:lnTo>
                </a:path>
                <a:path w="379730" h="9525">
                  <a:moveTo>
                    <a:pt x="326135" y="0"/>
                  </a:moveTo>
                  <a:lnTo>
                    <a:pt x="379475" y="0"/>
                  </a:lnTo>
                </a:path>
                <a:path w="379730" h="9525">
                  <a:moveTo>
                    <a:pt x="0" y="4572"/>
                  </a:moveTo>
                  <a:lnTo>
                    <a:pt x="163068" y="4572"/>
                  </a:lnTo>
                </a:path>
                <a:path w="379730" h="9525">
                  <a:moveTo>
                    <a:pt x="239267" y="4572"/>
                  </a:moveTo>
                  <a:lnTo>
                    <a:pt x="277367" y="4572"/>
                  </a:lnTo>
                </a:path>
                <a:path w="379730" h="9525">
                  <a:moveTo>
                    <a:pt x="330707" y="4572"/>
                  </a:moveTo>
                  <a:lnTo>
                    <a:pt x="368807" y="4572"/>
                  </a:lnTo>
                </a:path>
                <a:path w="379730" h="9525">
                  <a:moveTo>
                    <a:pt x="4571" y="9143"/>
                  </a:moveTo>
                  <a:lnTo>
                    <a:pt x="13716" y="9143"/>
                  </a:lnTo>
                </a:path>
                <a:path w="379730" h="9525">
                  <a:moveTo>
                    <a:pt x="18287" y="9143"/>
                  </a:moveTo>
                  <a:lnTo>
                    <a:pt x="38099" y="9143"/>
                  </a:lnTo>
                </a:path>
                <a:path w="379730" h="9525">
                  <a:moveTo>
                    <a:pt x="51815" y="9143"/>
                  </a:moveTo>
                  <a:lnTo>
                    <a:pt x="76199" y="9143"/>
                  </a:lnTo>
                </a:path>
                <a:path w="379730" h="9525">
                  <a:moveTo>
                    <a:pt x="80772" y="9143"/>
                  </a:moveTo>
                  <a:lnTo>
                    <a:pt x="114300" y="9143"/>
                  </a:lnTo>
                </a:path>
                <a:path w="379730" h="9525">
                  <a:moveTo>
                    <a:pt x="134111" y="9143"/>
                  </a:moveTo>
                  <a:lnTo>
                    <a:pt x="153923" y="9143"/>
                  </a:lnTo>
                </a:path>
              </a:pathLst>
            </a:custGeom>
            <a:ln w="4572">
              <a:solidFill>
                <a:srgbClr val="FEFEFE"/>
              </a:solidFill>
            </a:ln>
          </p:spPr>
          <p:txBody>
            <a:bodyPr wrap="square" lIns="0" tIns="0" rIns="0" bIns="0" rtlCol="0"/>
            <a:lstStyle/>
            <a:p>
              <a:endParaRPr/>
            </a:p>
          </p:txBody>
        </p:sp>
        <p:pic>
          <p:nvPicPr>
            <p:cNvPr id="28" name="object 28"/>
            <p:cNvPicPr/>
            <p:nvPr/>
          </p:nvPicPr>
          <p:blipFill>
            <a:blip r:embed="rId9" cstate="print"/>
            <a:stretch>
              <a:fillRect/>
            </a:stretch>
          </p:blipFill>
          <p:spPr>
            <a:xfrm>
              <a:off x="1162687" y="2894076"/>
              <a:ext cx="1920243" cy="396240"/>
            </a:xfrm>
            <a:prstGeom prst="rect">
              <a:avLst/>
            </a:prstGeom>
          </p:spPr>
        </p:pic>
        <p:sp>
          <p:nvSpPr>
            <p:cNvPr id="29" name="object 29"/>
            <p:cNvSpPr/>
            <p:nvPr/>
          </p:nvSpPr>
          <p:spPr>
            <a:xfrm>
              <a:off x="1816486" y="3288030"/>
              <a:ext cx="5080" cy="0"/>
            </a:xfrm>
            <a:custGeom>
              <a:avLst/>
              <a:gdLst/>
              <a:ahLst/>
              <a:cxnLst/>
              <a:rect l="l" t="t" r="r" b="b"/>
              <a:pathLst>
                <a:path w="5080">
                  <a:moveTo>
                    <a:pt x="0" y="0"/>
                  </a:moveTo>
                  <a:lnTo>
                    <a:pt x="4572" y="0"/>
                  </a:lnTo>
                </a:path>
              </a:pathLst>
            </a:custGeom>
            <a:ln w="4572">
              <a:solidFill>
                <a:srgbClr val="F6F2F0"/>
              </a:solidFill>
            </a:ln>
          </p:spPr>
          <p:txBody>
            <a:bodyPr wrap="square" lIns="0" tIns="0" rIns="0" bIns="0" rtlCol="0"/>
            <a:lstStyle/>
            <a:p>
              <a:endParaRPr/>
            </a:p>
          </p:txBody>
        </p:sp>
        <p:pic>
          <p:nvPicPr>
            <p:cNvPr id="30" name="object 30"/>
            <p:cNvPicPr/>
            <p:nvPr/>
          </p:nvPicPr>
          <p:blipFill>
            <a:blip r:embed="rId10" cstate="print"/>
            <a:stretch>
              <a:fillRect/>
            </a:stretch>
          </p:blipFill>
          <p:spPr>
            <a:xfrm>
              <a:off x="1162687" y="3285744"/>
              <a:ext cx="1924815" cy="859536"/>
            </a:xfrm>
            <a:prstGeom prst="rect">
              <a:avLst/>
            </a:prstGeom>
          </p:spPr>
        </p:pic>
      </p:grpSp>
      <p:sp>
        <p:nvSpPr>
          <p:cNvPr id="31" name="object 31"/>
          <p:cNvSpPr txBox="1"/>
          <p:nvPr/>
        </p:nvSpPr>
        <p:spPr>
          <a:xfrm>
            <a:off x="-2920536" y="2933822"/>
            <a:ext cx="2256790" cy="208279"/>
          </a:xfrm>
          <a:prstGeom prst="rect">
            <a:avLst/>
          </a:prstGeom>
        </p:spPr>
        <p:txBody>
          <a:bodyPr vert="horz" wrap="square" lIns="0" tIns="12700" rIns="0" bIns="0" rtlCol="0">
            <a:spAutoFit/>
          </a:bodyPr>
          <a:lstStyle/>
          <a:p>
            <a:pPr marL="12700">
              <a:lnSpc>
                <a:spcPct val="100000"/>
              </a:lnSpc>
              <a:spcBef>
                <a:spcPts val="100"/>
              </a:spcBef>
            </a:pPr>
            <a:r>
              <a:rPr sz="1200" u="sng" spc="-20" dirty="0">
                <a:uFill>
                  <a:solidFill>
                    <a:srgbClr val="000000"/>
                  </a:solidFill>
                </a:uFill>
                <a:latin typeface="HGP創英角ｺﾞｼｯｸUB"/>
                <a:cs typeface="HGP創英角ｺﾞｼｯｸUB"/>
              </a:rPr>
              <a:t>受託先の業種別売上高構成モデル</a:t>
            </a:r>
            <a:endParaRPr sz="1200" dirty="0">
              <a:latin typeface="HGP創英角ｺﾞｼｯｸUB"/>
              <a:cs typeface="HGP創英角ｺﾞｼｯｸUB"/>
            </a:endParaRPr>
          </a:p>
        </p:txBody>
      </p:sp>
      <p:sp>
        <p:nvSpPr>
          <p:cNvPr id="33" name="object 33"/>
          <p:cNvSpPr txBox="1"/>
          <p:nvPr/>
        </p:nvSpPr>
        <p:spPr>
          <a:xfrm>
            <a:off x="-3376834" y="5316055"/>
            <a:ext cx="3038160" cy="1236877"/>
          </a:xfrm>
          <a:prstGeom prst="rect">
            <a:avLst/>
          </a:prstGeom>
          <a:ln w="36575">
            <a:solidFill>
              <a:srgbClr val="CC3200"/>
            </a:solidFill>
          </a:ln>
        </p:spPr>
        <p:txBody>
          <a:bodyPr vert="horz" wrap="square" lIns="0" tIns="56515" rIns="0" bIns="0" rtlCol="0">
            <a:spAutoFit/>
          </a:bodyPr>
          <a:lstStyle/>
          <a:p>
            <a:pPr marL="99060">
              <a:lnSpc>
                <a:spcPct val="100000"/>
              </a:lnSpc>
              <a:spcBef>
                <a:spcPts val="445"/>
              </a:spcBef>
            </a:pPr>
            <a:r>
              <a:rPr sz="1400" spc="-10" dirty="0">
                <a:latin typeface="HGP創英角ｺﾞｼｯｸUB"/>
                <a:cs typeface="HGP創英角ｺﾞｼｯｸUB"/>
              </a:rPr>
              <a:t>【</a:t>
            </a:r>
            <a:r>
              <a:rPr sz="1400" dirty="0">
                <a:latin typeface="HGP創英角ｺﾞｼｯｸUB"/>
                <a:cs typeface="HGP創英角ｺﾞｼｯｸUB"/>
              </a:rPr>
              <a:t>1</a:t>
            </a:r>
            <a:r>
              <a:rPr sz="1400" spc="-25" dirty="0">
                <a:latin typeface="HGP創英角ｺﾞｼｯｸUB"/>
                <a:cs typeface="HGP創英角ｺﾞｼｯｸUB"/>
              </a:rPr>
              <a:t>】超高齢化社会の中で 「高齢者福祉施設」  「病院・医療」 が主要取引先で安定的成長</a:t>
            </a:r>
            <a:endParaRPr sz="1400" dirty="0">
              <a:latin typeface="HGP創英角ｺﾞｼｯｸUB"/>
              <a:cs typeface="HGP創英角ｺﾞｼｯｸUB"/>
            </a:endParaRPr>
          </a:p>
          <a:p>
            <a:pPr marL="99060">
              <a:lnSpc>
                <a:spcPct val="100000"/>
              </a:lnSpc>
              <a:spcBef>
                <a:spcPts val="840"/>
              </a:spcBef>
            </a:pPr>
            <a:r>
              <a:rPr sz="1400" spc="-10" dirty="0">
                <a:latin typeface="HGP創英角ｺﾞｼｯｸUB"/>
                <a:cs typeface="HGP創英角ｺﾞｼｯｸUB"/>
              </a:rPr>
              <a:t>【</a:t>
            </a:r>
            <a:r>
              <a:rPr sz="1400" dirty="0">
                <a:latin typeface="HGP創英角ｺﾞｼｯｸUB"/>
                <a:cs typeface="HGP創英角ｺﾞｼｯｸUB"/>
              </a:rPr>
              <a:t>2</a:t>
            </a:r>
            <a:r>
              <a:rPr sz="1400" spc="-25" dirty="0">
                <a:latin typeface="HGP創英角ｺﾞｼｯｸUB"/>
                <a:cs typeface="HGP創英角ｺﾞｼｯｸUB"/>
              </a:rPr>
              <a:t>】女性の就業率上昇による  「保育園・幼稚園」向けの需要の高まり</a:t>
            </a:r>
            <a:endParaRPr sz="1400" dirty="0">
              <a:latin typeface="HGP創英角ｺﾞｼｯｸUB"/>
              <a:cs typeface="HGP創英角ｺﾞｼｯｸUB"/>
            </a:endParaRPr>
          </a:p>
        </p:txBody>
      </p:sp>
      <p:sp>
        <p:nvSpPr>
          <p:cNvPr id="88" name="object 88"/>
          <p:cNvSpPr txBox="1"/>
          <p:nvPr/>
        </p:nvSpPr>
        <p:spPr>
          <a:xfrm>
            <a:off x="850900" y="1283314"/>
            <a:ext cx="3765428" cy="289823"/>
          </a:xfrm>
          <a:prstGeom prst="rect">
            <a:avLst/>
          </a:prstGeom>
        </p:spPr>
        <p:txBody>
          <a:bodyPr vert="horz" wrap="square" lIns="0" tIns="12700" rIns="0" bIns="0" rtlCol="0">
            <a:spAutoFit/>
          </a:bodyPr>
          <a:lstStyle/>
          <a:p>
            <a:pPr marL="164465" indent="-152400">
              <a:lnSpc>
                <a:spcPct val="100000"/>
              </a:lnSpc>
              <a:spcBef>
                <a:spcPts val="100"/>
              </a:spcBef>
              <a:buClr>
                <a:srgbClr val="CC6500"/>
              </a:buClr>
              <a:buSzPct val="91666"/>
              <a:buChar char="■"/>
              <a:tabLst>
                <a:tab pos="164465" algn="l"/>
              </a:tabLst>
            </a:pPr>
            <a:r>
              <a:rPr spc="65" dirty="0">
                <a:latin typeface="HGP創英角ｺﾞｼｯｸUB"/>
                <a:cs typeface="HGP創英角ｺﾞｼｯｸUB"/>
              </a:rPr>
              <a:t>給食事業 【</a:t>
            </a:r>
            <a:r>
              <a:rPr spc="-15" dirty="0">
                <a:solidFill>
                  <a:srgbClr val="990032"/>
                </a:solidFill>
                <a:latin typeface="HGP創英角ｺﾞｼｯｸUB"/>
                <a:cs typeface="HGP創英角ｺﾞｼｯｸUB"/>
              </a:rPr>
              <a:t>介護施設向けが中</a:t>
            </a:r>
            <a:r>
              <a:rPr spc="-10" dirty="0">
                <a:solidFill>
                  <a:srgbClr val="990032"/>
                </a:solidFill>
                <a:latin typeface="HGP創英角ｺﾞｼｯｸUB" panose="020B0900000000000000" pitchFamily="50" charset="-128"/>
                <a:ea typeface="HGP創英角ｺﾞｼｯｸUB" panose="020B0900000000000000" pitchFamily="50" charset="-128"/>
                <a:cs typeface="SimSun"/>
              </a:rPr>
              <a:t>心</a:t>
            </a:r>
            <a:r>
              <a:rPr spc="-50" dirty="0">
                <a:latin typeface="HGP創英角ｺﾞｼｯｸUB"/>
                <a:cs typeface="HGP創英角ｺﾞｼｯｸUB"/>
              </a:rPr>
              <a:t>】</a:t>
            </a:r>
            <a:endParaRPr dirty="0">
              <a:latin typeface="HGP創英角ｺﾞｼｯｸUB"/>
              <a:cs typeface="HGP創英角ｺﾞｼｯｸUB"/>
            </a:endParaRPr>
          </a:p>
        </p:txBody>
      </p:sp>
      <p:sp>
        <p:nvSpPr>
          <p:cNvPr id="5" name="object 49">
            <a:extLst>
              <a:ext uri="{FF2B5EF4-FFF2-40B4-BE49-F238E27FC236}">
                <a16:creationId xmlns:a16="http://schemas.microsoft.com/office/drawing/2014/main" id="{1EDA54DB-9B20-E7FC-CCAE-591CEB7ADC34}"/>
              </a:ext>
            </a:extLst>
          </p:cNvPr>
          <p:cNvSpPr txBox="1"/>
          <p:nvPr/>
        </p:nvSpPr>
        <p:spPr>
          <a:xfrm>
            <a:off x="1128715" y="1873250"/>
            <a:ext cx="8435970" cy="5091137"/>
          </a:xfrm>
          <a:prstGeom prst="rect">
            <a:avLst/>
          </a:prstGeom>
        </p:spPr>
        <p:txBody>
          <a:bodyPr vert="horz" wrap="square" lIns="0" tIns="12700" rIns="0" bIns="0" rtlCol="0">
            <a:spAutoFit/>
          </a:bodyPr>
          <a:lstStyle/>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rPr>
              <a:t>積極的な新規営業活動・地方自治体等への入札参加により受託数増加を図る</a:t>
            </a: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br>
              <a:rPr kumimoji="1" lang="en-US" altLang="ja-JP" sz="1200" b="0" i="0" u="none" strike="noStrike" kern="1200" cap="none" spc="0" normalizeH="0" baseline="0" noProof="0" dirty="0">
                <a:ln>
                  <a:noFill/>
                </a:ln>
                <a:effectLst/>
                <a:uLnTx/>
                <a:uFillTx/>
                <a:latin typeface="HGP創英角ｺﾞｼｯｸUB"/>
                <a:ea typeface="游ゴシック" panose="020B0400000000000000" pitchFamily="50" charset="-128"/>
                <a:cs typeface="HGP創英角ｺﾞｼｯｸUB"/>
              </a:rPr>
            </a:b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2025</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年には団塊世代が後期高齢者となることで、介護業界はかつてない需要の拡大局面にはいっております。</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そのような中で高齢者福祉施設を得意と</a:t>
            </a:r>
            <a:r>
              <a:rPr lang="ja-JP" altLang="en-US" sz="1200" dirty="0">
                <a:latin typeface="BIZ UDPゴシック" panose="020B0400000000000000" pitchFamily="50" charset="-128"/>
                <a:ea typeface="BIZ UDPゴシック" panose="020B0400000000000000" pitchFamily="50" charset="-128"/>
                <a:cs typeface="HGP創英角ｺﾞｼｯｸUB"/>
              </a:rPr>
              <a:t>する</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アスモフード社の強みを活かし、継続的な営業活動を行うことで</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受託施設数の増加を目指してまいります。</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また、入札参加などにより幼稚園、学校、病院など多種多様な受託先の開拓を同時に目指してまいります。</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b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b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rPr>
              <a:t>収益力の向上</a:t>
            </a: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原材料価格や人件費、物流費等の著しい高騰のなかで在庫管理の再徹底や、仕入れの見直し、人員配置の再構築による</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業務効率化などを最大限に行うほか、現受託元との価格交渉を行うことで収益強化を目指してまいります。</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b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b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rPr>
              <a:t>業務委託先との連携強化</a:t>
            </a: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br>
              <a:rPr kumimoji="1" lang="ja-JP" altLang="en-US" sz="1200" b="0" i="0" u="none" strike="noStrike" kern="1200" cap="none" spc="0" normalizeH="0" baseline="0" noProof="0" dirty="0">
                <a:ln>
                  <a:noFill/>
                </a:ln>
                <a:effectLst/>
                <a:uLnTx/>
                <a:uFillTx/>
                <a:latin typeface="HGP創英角ｺﾞｼｯｸUB"/>
                <a:ea typeface="游ゴシック" panose="020B0400000000000000" pitchFamily="50" charset="-128"/>
                <a:cs typeface="HGP創英角ｺﾞｼｯｸUB"/>
              </a:rPr>
            </a:b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委託元とのコミュニケーションを深め適宜適切な情報共有を行うことで、委託元と共により良い食事サービスの提供を目指してまいります。</a:t>
            </a: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喫食者の声をより多く把握することで顧客満足度の向上を目指します。</a:t>
            </a:r>
            <a:b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b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b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b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rPr>
              <a:t>食品加工工場の</a:t>
            </a:r>
            <a:r>
              <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rPr>
              <a:t>M</a:t>
            </a: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rPr>
              <a:t>＆</a:t>
            </a:r>
            <a:r>
              <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rPr>
              <a:t>A</a:t>
            </a: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rPr>
              <a:t>等を模索しケータリング事業等への参入を検討</a:t>
            </a: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HGP創英角ｺﾞｼｯｸUB"/>
            </a:endParaRP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br>
              <a:rPr kumimoji="1" lang="ja-JP" altLang="en-US" sz="1200" b="0" i="0" u="none" strike="noStrike" kern="1200" cap="none" spc="0" normalizeH="0" baseline="0" noProof="0" dirty="0">
                <a:ln>
                  <a:noFill/>
                </a:ln>
                <a:effectLst/>
                <a:uLnTx/>
                <a:uFillTx/>
                <a:latin typeface="HGP創英角ｺﾞｼｯｸUB"/>
                <a:ea typeface="游ゴシック" panose="020B0400000000000000" pitchFamily="50" charset="-128"/>
                <a:cs typeface="HGP創英角ｺﾞｼｯｸUB"/>
              </a:rPr>
            </a:b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セントラルキッチン等の新設や食品加工工場を保有する会社の</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M&amp;A</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等を行い、</a:t>
            </a: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ケータリング事業に参入する事を検討致します。</a:t>
            </a: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施設で温めるだけで食事が出来るケータリング形態での新規受託を目指す等、</a:t>
            </a:r>
          </a:p>
          <a:p>
            <a:pPr marL="5715" marR="0" lvl="0" indent="0" algn="l" defTabSz="914400" rtl="0" eaLnBrk="1" fontAlgn="auto" latinLnBrk="0" hangingPunct="1">
              <a:lnSpc>
                <a:spcPts val="1370"/>
              </a:lnSpc>
              <a:spcBef>
                <a:spcPts val="100"/>
              </a:spcBef>
              <a:spcAft>
                <a:spcPts val="0"/>
              </a:spcAft>
              <a:buClr>
                <a:srgbClr val="3232CC"/>
              </a:buClr>
              <a:buSzPct val="87500"/>
              <a:buFontTx/>
              <a:buNone/>
              <a:tabLst>
                <a:tab pos="164465" algn="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多様な給食受託形態を構築し様々な給食ニーズにお応え出来るシステム構築を目指します。</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endParaRPr>
          </a:p>
        </p:txBody>
      </p:sp>
      <p:pic>
        <p:nvPicPr>
          <p:cNvPr id="6" name="図 5">
            <a:extLst>
              <a:ext uri="{FF2B5EF4-FFF2-40B4-BE49-F238E27FC236}">
                <a16:creationId xmlns:a16="http://schemas.microsoft.com/office/drawing/2014/main" id="{5612EF92-23F7-9E64-F7D7-28D8F291A8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88EE9177-CB45-1C50-5CDB-D4ACE1C025DD}"/>
              </a:ext>
            </a:extLst>
          </p:cNvPr>
          <p:cNvPicPr/>
          <p:nvPr/>
        </p:nvPicPr>
        <p:blipFill>
          <a:blip r:embed="rId2" cstate="print"/>
          <a:stretch>
            <a:fillRect/>
          </a:stretch>
        </p:blipFill>
        <p:spPr>
          <a:xfrm>
            <a:off x="1613794" y="348989"/>
            <a:ext cx="8305800" cy="609600"/>
          </a:xfrm>
          <a:prstGeom prst="rect">
            <a:avLst/>
          </a:prstGeom>
        </p:spPr>
      </p:pic>
      <p:sp>
        <p:nvSpPr>
          <p:cNvPr id="3" name="object 3">
            <a:extLst>
              <a:ext uri="{FF2B5EF4-FFF2-40B4-BE49-F238E27FC236}">
                <a16:creationId xmlns:a16="http://schemas.microsoft.com/office/drawing/2014/main" id="{B3D95C7C-CD79-066D-F437-907324858E40}"/>
              </a:ext>
            </a:extLst>
          </p:cNvPr>
          <p:cNvSpPr txBox="1"/>
          <p:nvPr/>
        </p:nvSpPr>
        <p:spPr>
          <a:xfrm>
            <a:off x="1973442" y="537964"/>
            <a:ext cx="6184900" cy="284400"/>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20" dirty="0">
                <a:latin typeface="HGP創英角ｺﾞｼｯｸUB"/>
                <a:cs typeface="HGP創英角ｺﾞｼｯｸUB"/>
              </a:rPr>
              <a:t>Ⅲ．現況の事業活動内容 【 </a:t>
            </a:r>
            <a:r>
              <a:rPr sz="1200" spc="-10" dirty="0">
                <a:solidFill>
                  <a:srgbClr val="CC6500"/>
                </a:solidFill>
                <a:latin typeface="HGP創英角ｺﾞｼｯｸUB"/>
                <a:cs typeface="HGP創英角ｺﾞｼｯｸUB"/>
              </a:rPr>
              <a:t>■</a:t>
            </a:r>
            <a:r>
              <a:rPr sz="1200" spc="25" dirty="0">
                <a:latin typeface="HGP創英角ｺﾞｼｯｸUB"/>
                <a:cs typeface="HGP創英角ｺﾞｼｯｸUB"/>
              </a:rPr>
              <a:t>給食事業ー２ 人材育成</a:t>
            </a:r>
            <a:r>
              <a:rPr sz="1200" spc="-10" dirty="0">
                <a:latin typeface="HGP創英角ｺﾞｼｯｸUB" panose="020B0900000000000000" pitchFamily="50" charset="-128"/>
                <a:ea typeface="HGP創英角ｺﾞｼｯｸUB" panose="020B0900000000000000" pitchFamily="50" charset="-128"/>
                <a:cs typeface="SimSun"/>
              </a:rPr>
              <a:t>体</a:t>
            </a:r>
            <a:r>
              <a:rPr sz="1200" spc="-20" dirty="0">
                <a:latin typeface="HGP創英角ｺﾞｼｯｸUB"/>
                <a:cs typeface="HGP創英角ｺﾞｼｯｸUB"/>
              </a:rPr>
              <a:t>制の強化】</a:t>
            </a:r>
            <a:endParaRPr sz="1200" dirty="0">
              <a:latin typeface="HGP創英角ｺﾞｼｯｸUB"/>
              <a:cs typeface="HGP創英角ｺﾞｼｯｸUB"/>
            </a:endParaRPr>
          </a:p>
        </p:txBody>
      </p:sp>
      <p:sp>
        <p:nvSpPr>
          <p:cNvPr id="4" name="object 42">
            <a:extLst>
              <a:ext uri="{FF2B5EF4-FFF2-40B4-BE49-F238E27FC236}">
                <a16:creationId xmlns:a16="http://schemas.microsoft.com/office/drawing/2014/main" id="{9CAAAF76-68FE-15C5-FC36-886CDDECB535}"/>
              </a:ext>
            </a:extLst>
          </p:cNvPr>
          <p:cNvSpPr txBox="1"/>
          <p:nvPr/>
        </p:nvSpPr>
        <p:spPr>
          <a:xfrm>
            <a:off x="9309979" y="605021"/>
            <a:ext cx="419100" cy="216726"/>
          </a:xfrm>
          <a:prstGeom prst="rect">
            <a:avLst/>
          </a:prstGeom>
          <a:solidFill>
            <a:srgbClr val="FFFFFF"/>
          </a:solidFill>
        </p:spPr>
        <p:txBody>
          <a:bodyPr vert="horz" wrap="square" lIns="0" tIns="31750" rIns="0" bIns="0" rtlCol="0">
            <a:spAutoFit/>
          </a:bodyPr>
          <a:lstStyle/>
          <a:p>
            <a:pPr marL="112395">
              <a:lnSpc>
                <a:spcPct val="100000"/>
              </a:lnSpc>
              <a:spcBef>
                <a:spcPts val="250"/>
              </a:spcBef>
            </a:pPr>
            <a:r>
              <a:rPr lang="en-US" altLang="ja-JP" sz="1200" spc="-25" dirty="0">
                <a:latin typeface="HGP創英角ｺﾞｼｯｸUB"/>
                <a:cs typeface="HGP創英角ｺﾞｼｯｸUB"/>
              </a:rPr>
              <a:t>11</a:t>
            </a:r>
            <a:endParaRPr sz="1200" dirty="0">
              <a:latin typeface="HGP創英角ｺﾞｼｯｸUB"/>
              <a:cs typeface="HGP創英角ｺﾞｼｯｸUB"/>
            </a:endParaRPr>
          </a:p>
        </p:txBody>
      </p:sp>
      <p:sp>
        <p:nvSpPr>
          <p:cNvPr id="59" name="object 7">
            <a:extLst>
              <a:ext uri="{FF2B5EF4-FFF2-40B4-BE49-F238E27FC236}">
                <a16:creationId xmlns:a16="http://schemas.microsoft.com/office/drawing/2014/main" id="{4CE02331-6A4E-1906-B09D-07FC09821F61}"/>
              </a:ext>
            </a:extLst>
          </p:cNvPr>
          <p:cNvSpPr/>
          <p:nvPr/>
        </p:nvSpPr>
        <p:spPr>
          <a:xfrm>
            <a:off x="1647615" y="1033881"/>
            <a:ext cx="8045807" cy="2392885"/>
          </a:xfrm>
          <a:custGeom>
            <a:avLst/>
            <a:gdLst/>
            <a:ahLst/>
            <a:cxnLst/>
            <a:rect l="l" t="t" r="r" b="b"/>
            <a:pathLst>
              <a:path w="8229600" h="3039110">
                <a:moveTo>
                  <a:pt x="8229599" y="3038855"/>
                </a:moveTo>
                <a:lnTo>
                  <a:pt x="8229599" y="0"/>
                </a:lnTo>
                <a:lnTo>
                  <a:pt x="0" y="0"/>
                </a:lnTo>
                <a:lnTo>
                  <a:pt x="0" y="3038855"/>
                </a:lnTo>
                <a:lnTo>
                  <a:pt x="8229599" y="3038855"/>
                </a:lnTo>
                <a:close/>
              </a:path>
            </a:pathLst>
          </a:custGeom>
          <a:solidFill>
            <a:srgbClr val="DDDDDD"/>
          </a:solidFill>
        </p:spPr>
        <p:txBody>
          <a:bodyPr wrap="square" lIns="0" tIns="0" rIns="0" bIns="0" rtlCol="0"/>
          <a:lstStyle/>
          <a:p>
            <a:endParaRPr sz="1634"/>
          </a:p>
        </p:txBody>
      </p:sp>
      <p:sp>
        <p:nvSpPr>
          <p:cNvPr id="60" name="object 8">
            <a:extLst>
              <a:ext uri="{FF2B5EF4-FFF2-40B4-BE49-F238E27FC236}">
                <a16:creationId xmlns:a16="http://schemas.microsoft.com/office/drawing/2014/main" id="{FC6D2E4E-386D-6C94-8794-A23E2A148578}"/>
              </a:ext>
            </a:extLst>
          </p:cNvPr>
          <p:cNvSpPr/>
          <p:nvPr/>
        </p:nvSpPr>
        <p:spPr>
          <a:xfrm>
            <a:off x="1952845" y="1153695"/>
            <a:ext cx="7398492" cy="2134132"/>
          </a:xfrm>
          <a:custGeom>
            <a:avLst/>
            <a:gdLst/>
            <a:ahLst/>
            <a:cxnLst/>
            <a:rect l="l" t="t" r="r" b="b"/>
            <a:pathLst>
              <a:path w="7955280" h="2559050">
                <a:moveTo>
                  <a:pt x="7955279" y="2558795"/>
                </a:moveTo>
                <a:lnTo>
                  <a:pt x="7955279" y="0"/>
                </a:lnTo>
                <a:lnTo>
                  <a:pt x="0" y="0"/>
                </a:lnTo>
                <a:lnTo>
                  <a:pt x="0" y="2558795"/>
                </a:lnTo>
                <a:lnTo>
                  <a:pt x="7955279" y="2558795"/>
                </a:lnTo>
                <a:close/>
              </a:path>
            </a:pathLst>
          </a:custGeom>
          <a:solidFill>
            <a:srgbClr val="FFFFFF"/>
          </a:solidFill>
        </p:spPr>
        <p:txBody>
          <a:bodyPr wrap="square" lIns="0" tIns="0" rIns="0" bIns="0" rtlCol="0"/>
          <a:lstStyle/>
          <a:p>
            <a:endParaRPr sz="1634"/>
          </a:p>
        </p:txBody>
      </p:sp>
      <p:sp>
        <p:nvSpPr>
          <p:cNvPr id="61" name="object 9">
            <a:extLst>
              <a:ext uri="{FF2B5EF4-FFF2-40B4-BE49-F238E27FC236}">
                <a16:creationId xmlns:a16="http://schemas.microsoft.com/office/drawing/2014/main" id="{41F7D375-EE14-7509-0773-3E3BC560BC04}"/>
              </a:ext>
            </a:extLst>
          </p:cNvPr>
          <p:cNvSpPr/>
          <p:nvPr/>
        </p:nvSpPr>
        <p:spPr>
          <a:xfrm>
            <a:off x="1952845" y="1153696"/>
            <a:ext cx="7398492" cy="2154470"/>
          </a:xfrm>
          <a:custGeom>
            <a:avLst/>
            <a:gdLst/>
            <a:ahLst/>
            <a:cxnLst/>
            <a:rect l="l" t="t" r="r" b="b"/>
            <a:pathLst>
              <a:path w="7955280" h="2559050">
                <a:moveTo>
                  <a:pt x="7955284" y="0"/>
                </a:moveTo>
                <a:lnTo>
                  <a:pt x="0" y="0"/>
                </a:lnTo>
                <a:lnTo>
                  <a:pt x="0" y="2558797"/>
                </a:lnTo>
                <a:lnTo>
                  <a:pt x="7955284" y="2558797"/>
                </a:lnTo>
                <a:lnTo>
                  <a:pt x="7955284" y="0"/>
                </a:lnTo>
                <a:close/>
              </a:path>
            </a:pathLst>
          </a:custGeom>
          <a:ln w="34488">
            <a:solidFill>
              <a:srgbClr val="00007F"/>
            </a:solidFill>
          </a:ln>
        </p:spPr>
        <p:txBody>
          <a:bodyPr wrap="square" lIns="0" tIns="0" rIns="0" bIns="0" rtlCol="0"/>
          <a:lstStyle/>
          <a:p>
            <a:endParaRPr sz="1634"/>
          </a:p>
        </p:txBody>
      </p:sp>
      <p:pic>
        <p:nvPicPr>
          <p:cNvPr id="64" name="object 14">
            <a:extLst>
              <a:ext uri="{FF2B5EF4-FFF2-40B4-BE49-F238E27FC236}">
                <a16:creationId xmlns:a16="http://schemas.microsoft.com/office/drawing/2014/main" id="{77383C11-6FEE-157F-76F3-E8A7CE35F65E}"/>
              </a:ext>
            </a:extLst>
          </p:cNvPr>
          <p:cNvPicPr/>
          <p:nvPr/>
        </p:nvPicPr>
        <p:blipFill>
          <a:blip r:embed="rId3" cstate="print"/>
          <a:stretch>
            <a:fillRect/>
          </a:stretch>
        </p:blipFill>
        <p:spPr>
          <a:xfrm>
            <a:off x="2319937" y="1308420"/>
            <a:ext cx="1443983" cy="1644536"/>
          </a:xfrm>
          <a:prstGeom prst="rect">
            <a:avLst/>
          </a:prstGeom>
        </p:spPr>
      </p:pic>
      <p:pic>
        <p:nvPicPr>
          <p:cNvPr id="69" name="object 21">
            <a:extLst>
              <a:ext uri="{FF2B5EF4-FFF2-40B4-BE49-F238E27FC236}">
                <a16:creationId xmlns:a16="http://schemas.microsoft.com/office/drawing/2014/main" id="{98A41D81-9000-77AB-BCC6-87B255C6F591}"/>
              </a:ext>
            </a:extLst>
          </p:cNvPr>
          <p:cNvPicPr/>
          <p:nvPr/>
        </p:nvPicPr>
        <p:blipFill>
          <a:blip r:embed="rId4" cstate="print"/>
          <a:stretch>
            <a:fillRect/>
          </a:stretch>
        </p:blipFill>
        <p:spPr>
          <a:xfrm>
            <a:off x="4025149" y="1996264"/>
            <a:ext cx="1742738" cy="1105117"/>
          </a:xfrm>
          <a:prstGeom prst="rect">
            <a:avLst/>
          </a:prstGeom>
        </p:spPr>
      </p:pic>
      <p:sp>
        <p:nvSpPr>
          <p:cNvPr id="70" name="object 22">
            <a:extLst>
              <a:ext uri="{FF2B5EF4-FFF2-40B4-BE49-F238E27FC236}">
                <a16:creationId xmlns:a16="http://schemas.microsoft.com/office/drawing/2014/main" id="{21AD7C00-6AA6-29B4-F5F4-FE2F6261FEEE}"/>
              </a:ext>
            </a:extLst>
          </p:cNvPr>
          <p:cNvSpPr txBox="1"/>
          <p:nvPr/>
        </p:nvSpPr>
        <p:spPr>
          <a:xfrm>
            <a:off x="4025149" y="1822446"/>
            <a:ext cx="1742738" cy="167272"/>
          </a:xfrm>
          <a:prstGeom prst="rect">
            <a:avLst/>
          </a:prstGeom>
        </p:spPr>
        <p:txBody>
          <a:bodyPr vert="horz" wrap="square" lIns="0" tIns="13254" rIns="0" bIns="0" rtlCol="0">
            <a:spAutoFit/>
          </a:bodyPr>
          <a:lstStyle/>
          <a:p>
            <a:pPr marL="11527" algn="ctr">
              <a:spcBef>
                <a:spcPts val="103"/>
              </a:spcBef>
            </a:pPr>
            <a:r>
              <a:rPr sz="1000" spc="-18" dirty="0">
                <a:latin typeface="+mn-ea"/>
                <a:cs typeface="SimSun"/>
              </a:rPr>
              <a:t>衛生管理体制</a:t>
            </a:r>
            <a:endParaRPr sz="1000" dirty="0">
              <a:latin typeface="+mn-ea"/>
              <a:cs typeface="SimSun"/>
            </a:endParaRPr>
          </a:p>
        </p:txBody>
      </p:sp>
      <p:pic>
        <p:nvPicPr>
          <p:cNvPr id="72" name="object 28">
            <a:extLst>
              <a:ext uri="{FF2B5EF4-FFF2-40B4-BE49-F238E27FC236}">
                <a16:creationId xmlns:a16="http://schemas.microsoft.com/office/drawing/2014/main" id="{1ED7A78A-C97A-61C6-DB24-68B1D7D8C9F4}"/>
              </a:ext>
            </a:extLst>
          </p:cNvPr>
          <p:cNvPicPr/>
          <p:nvPr/>
        </p:nvPicPr>
        <p:blipFill>
          <a:blip r:embed="rId5" cstate="print"/>
          <a:stretch>
            <a:fillRect/>
          </a:stretch>
        </p:blipFill>
        <p:spPr>
          <a:xfrm>
            <a:off x="5903014" y="1996264"/>
            <a:ext cx="1742738" cy="1128630"/>
          </a:xfrm>
          <a:prstGeom prst="rect">
            <a:avLst/>
          </a:prstGeom>
        </p:spPr>
      </p:pic>
      <p:sp>
        <p:nvSpPr>
          <p:cNvPr id="73" name="object 29">
            <a:extLst>
              <a:ext uri="{FF2B5EF4-FFF2-40B4-BE49-F238E27FC236}">
                <a16:creationId xmlns:a16="http://schemas.microsoft.com/office/drawing/2014/main" id="{69367605-60B8-AA6D-0DBE-DD71D5EF8232}"/>
              </a:ext>
            </a:extLst>
          </p:cNvPr>
          <p:cNvSpPr txBox="1"/>
          <p:nvPr/>
        </p:nvSpPr>
        <p:spPr>
          <a:xfrm>
            <a:off x="5903014" y="1822446"/>
            <a:ext cx="1742738" cy="167272"/>
          </a:xfrm>
          <a:prstGeom prst="rect">
            <a:avLst/>
          </a:prstGeom>
        </p:spPr>
        <p:txBody>
          <a:bodyPr vert="horz" wrap="square" lIns="0" tIns="13254" rIns="0" bIns="0" rtlCol="0">
            <a:spAutoFit/>
          </a:bodyPr>
          <a:lstStyle/>
          <a:p>
            <a:pPr marL="11527" algn="ctr">
              <a:spcBef>
                <a:spcPts val="103"/>
              </a:spcBef>
            </a:pPr>
            <a:r>
              <a:rPr sz="1000" spc="-18" dirty="0">
                <a:latin typeface="+mn-ea"/>
                <a:cs typeface="SimSun"/>
              </a:rPr>
              <a:t>運営管理体制</a:t>
            </a:r>
            <a:endParaRPr sz="1000" dirty="0">
              <a:latin typeface="+mn-ea"/>
              <a:cs typeface="SimSun"/>
            </a:endParaRPr>
          </a:p>
        </p:txBody>
      </p:sp>
      <p:pic>
        <p:nvPicPr>
          <p:cNvPr id="74" name="object 30">
            <a:extLst>
              <a:ext uri="{FF2B5EF4-FFF2-40B4-BE49-F238E27FC236}">
                <a16:creationId xmlns:a16="http://schemas.microsoft.com/office/drawing/2014/main" id="{1E51378F-EDE1-49EC-2FC9-FE4DCE150B6B}"/>
              </a:ext>
            </a:extLst>
          </p:cNvPr>
          <p:cNvPicPr/>
          <p:nvPr/>
        </p:nvPicPr>
        <p:blipFill>
          <a:blip r:embed="rId6" cstate="print"/>
          <a:stretch>
            <a:fillRect/>
          </a:stretch>
        </p:blipFill>
        <p:spPr>
          <a:xfrm>
            <a:off x="7751901" y="2020283"/>
            <a:ext cx="1339191" cy="1104612"/>
          </a:xfrm>
          <a:prstGeom prst="rect">
            <a:avLst/>
          </a:prstGeom>
        </p:spPr>
      </p:pic>
      <p:sp>
        <p:nvSpPr>
          <p:cNvPr id="75" name="object 31">
            <a:extLst>
              <a:ext uri="{FF2B5EF4-FFF2-40B4-BE49-F238E27FC236}">
                <a16:creationId xmlns:a16="http://schemas.microsoft.com/office/drawing/2014/main" id="{8D67EFAB-1E9C-BA3A-AB71-6BCBD4A58456}"/>
              </a:ext>
            </a:extLst>
          </p:cNvPr>
          <p:cNvSpPr txBox="1"/>
          <p:nvPr/>
        </p:nvSpPr>
        <p:spPr>
          <a:xfrm>
            <a:off x="7751901" y="1850155"/>
            <a:ext cx="1339191" cy="167272"/>
          </a:xfrm>
          <a:prstGeom prst="rect">
            <a:avLst/>
          </a:prstGeom>
        </p:spPr>
        <p:txBody>
          <a:bodyPr vert="horz" wrap="square" lIns="0" tIns="13254" rIns="0" bIns="0" rtlCol="0">
            <a:spAutoFit/>
          </a:bodyPr>
          <a:lstStyle/>
          <a:p>
            <a:pPr marL="11527" algn="ctr">
              <a:spcBef>
                <a:spcPts val="103"/>
              </a:spcBef>
            </a:pPr>
            <a:r>
              <a:rPr sz="1000" spc="-18" dirty="0">
                <a:latin typeface="+mn-ea"/>
                <a:cs typeface="SimSun"/>
              </a:rPr>
              <a:t>人材育成体制</a:t>
            </a:r>
            <a:endParaRPr sz="1000" dirty="0">
              <a:latin typeface="+mn-ea"/>
              <a:cs typeface="SimSun"/>
            </a:endParaRPr>
          </a:p>
        </p:txBody>
      </p:sp>
      <p:sp>
        <p:nvSpPr>
          <p:cNvPr id="76" name="object 32">
            <a:extLst>
              <a:ext uri="{FF2B5EF4-FFF2-40B4-BE49-F238E27FC236}">
                <a16:creationId xmlns:a16="http://schemas.microsoft.com/office/drawing/2014/main" id="{1E772A2E-CC4E-1BF5-8DC6-FC5E89F8A37D}"/>
              </a:ext>
            </a:extLst>
          </p:cNvPr>
          <p:cNvSpPr txBox="1"/>
          <p:nvPr/>
        </p:nvSpPr>
        <p:spPr>
          <a:xfrm>
            <a:off x="8234156" y="3135037"/>
            <a:ext cx="857538" cy="125081"/>
          </a:xfrm>
          <a:prstGeom prst="rect">
            <a:avLst/>
          </a:prstGeom>
        </p:spPr>
        <p:txBody>
          <a:bodyPr vert="horz" wrap="square" lIns="0" tIns="13254" rIns="0" bIns="0" rtlCol="0">
            <a:spAutoFit/>
          </a:bodyPr>
          <a:lstStyle/>
          <a:p>
            <a:pPr marL="11527" algn="r">
              <a:spcBef>
                <a:spcPts val="103"/>
              </a:spcBef>
            </a:pPr>
            <a:r>
              <a:rPr sz="726" spc="-23" dirty="0">
                <a:latin typeface="游ゴシック" panose="020B0400000000000000" pitchFamily="50" charset="-128"/>
                <a:ea typeface="游ゴシック" panose="020B0400000000000000" pitchFamily="50" charset="-128"/>
                <a:cs typeface="SimSun"/>
              </a:rPr>
              <a:t>上記は洋菓子講習会</a:t>
            </a:r>
            <a:endParaRPr sz="726" dirty="0">
              <a:latin typeface="游ゴシック" panose="020B0400000000000000" pitchFamily="50" charset="-128"/>
              <a:ea typeface="游ゴシック" panose="020B0400000000000000" pitchFamily="50" charset="-128"/>
              <a:cs typeface="SimSun"/>
            </a:endParaRPr>
          </a:p>
        </p:txBody>
      </p:sp>
      <p:sp>
        <p:nvSpPr>
          <p:cNvPr id="89" name="object 34">
            <a:extLst>
              <a:ext uri="{FF2B5EF4-FFF2-40B4-BE49-F238E27FC236}">
                <a16:creationId xmlns:a16="http://schemas.microsoft.com/office/drawing/2014/main" id="{D9C270EF-76C5-2A6D-C6F1-753E8B4E9B4B}"/>
              </a:ext>
            </a:extLst>
          </p:cNvPr>
          <p:cNvSpPr txBox="1"/>
          <p:nvPr/>
        </p:nvSpPr>
        <p:spPr>
          <a:xfrm>
            <a:off x="1870137" y="5737322"/>
            <a:ext cx="2104963" cy="184989"/>
          </a:xfrm>
          <a:prstGeom prst="rect">
            <a:avLst/>
          </a:prstGeom>
        </p:spPr>
        <p:txBody>
          <a:bodyPr vert="horz" wrap="square" lIns="0" tIns="15560" rIns="0" bIns="0" rtlCol="0">
            <a:spAutoFit/>
          </a:bodyPr>
          <a:lstStyle/>
          <a:p>
            <a:pPr marL="11527" algn="ctr">
              <a:spcBef>
                <a:spcPts val="123"/>
              </a:spcBef>
            </a:pPr>
            <a:r>
              <a:rPr lang="ja-JP" altLang="en-US" sz="1100" spc="-9" dirty="0">
                <a:latin typeface="SimSun"/>
                <a:cs typeface="SimSun"/>
              </a:rPr>
              <a:t>従業員研修</a:t>
            </a:r>
            <a:endParaRPr lang="ja-JP" altLang="en-US" sz="1100" dirty="0">
              <a:latin typeface="SimSun"/>
              <a:cs typeface="SimSun"/>
            </a:endParaRPr>
          </a:p>
        </p:txBody>
      </p:sp>
      <p:sp>
        <p:nvSpPr>
          <p:cNvPr id="92" name="object 100">
            <a:extLst>
              <a:ext uri="{FF2B5EF4-FFF2-40B4-BE49-F238E27FC236}">
                <a16:creationId xmlns:a16="http://schemas.microsoft.com/office/drawing/2014/main" id="{BEA4CC91-57AA-4D8D-0ECD-D68E037E7C0B}"/>
              </a:ext>
            </a:extLst>
          </p:cNvPr>
          <p:cNvSpPr txBox="1"/>
          <p:nvPr/>
        </p:nvSpPr>
        <p:spPr>
          <a:xfrm>
            <a:off x="3671176" y="3434176"/>
            <a:ext cx="1394716" cy="196304"/>
          </a:xfrm>
          <a:prstGeom prst="rect">
            <a:avLst/>
          </a:prstGeom>
        </p:spPr>
        <p:txBody>
          <a:bodyPr vert="horz" wrap="square" lIns="0" tIns="11526" rIns="0" bIns="0" rtlCol="0">
            <a:spAutoFit/>
          </a:bodyPr>
          <a:lstStyle/>
          <a:p>
            <a:pPr marL="11527">
              <a:spcBef>
                <a:spcPts val="91"/>
              </a:spcBef>
            </a:pPr>
            <a:r>
              <a:rPr sz="1200" u="sng" spc="-18" dirty="0">
                <a:uFill>
                  <a:solidFill>
                    <a:srgbClr val="000000"/>
                  </a:solidFill>
                </a:uFill>
                <a:latin typeface="HGP創英角ｺﾞｼｯｸUB"/>
                <a:cs typeface="HGP創英角ｺﾞｼｯｸUB"/>
              </a:rPr>
              <a:t>受託契約数の推移</a:t>
            </a:r>
            <a:endParaRPr sz="1200" dirty="0">
              <a:latin typeface="HGP創英角ｺﾞｼｯｸUB"/>
              <a:cs typeface="HGP創英角ｺﾞｼｯｸUB"/>
            </a:endParaRPr>
          </a:p>
        </p:txBody>
      </p:sp>
      <p:graphicFrame>
        <p:nvGraphicFramePr>
          <p:cNvPr id="96" name="object 41">
            <a:extLst>
              <a:ext uri="{FF2B5EF4-FFF2-40B4-BE49-F238E27FC236}">
                <a16:creationId xmlns:a16="http://schemas.microsoft.com/office/drawing/2014/main" id="{825F018B-830E-379A-F5E0-29DD2CA1F496}"/>
              </a:ext>
            </a:extLst>
          </p:cNvPr>
          <p:cNvGraphicFramePr>
            <a:graphicFrameLocks noGrp="1"/>
          </p:cNvGraphicFramePr>
          <p:nvPr>
            <p:extLst>
              <p:ext uri="{D42A27DB-BD31-4B8C-83A1-F6EECF244321}">
                <p14:modId xmlns:p14="http://schemas.microsoft.com/office/powerpoint/2010/main" val="3129582581"/>
              </p:ext>
            </p:extLst>
          </p:nvPr>
        </p:nvGraphicFramePr>
        <p:xfrm>
          <a:off x="11481649" y="2315991"/>
          <a:ext cx="4698900" cy="1553707"/>
        </p:xfrm>
        <a:graphic>
          <a:graphicData uri="http://schemas.openxmlformats.org/drawingml/2006/table">
            <a:tbl>
              <a:tblPr firstRow="1" bandRow="1">
                <a:tableStyleId>{2D5ABB26-0587-4C30-8999-92F81FD0307C}</a:tableStyleId>
              </a:tblPr>
              <a:tblGrid>
                <a:gridCol w="1244295">
                  <a:extLst>
                    <a:ext uri="{9D8B030D-6E8A-4147-A177-3AD203B41FA5}">
                      <a16:colId xmlns:a16="http://schemas.microsoft.com/office/drawing/2014/main" val="20000"/>
                    </a:ext>
                  </a:extLst>
                </a:gridCol>
                <a:gridCol w="919430">
                  <a:extLst>
                    <a:ext uri="{9D8B030D-6E8A-4147-A177-3AD203B41FA5}">
                      <a16:colId xmlns:a16="http://schemas.microsoft.com/office/drawing/2014/main" val="20001"/>
                    </a:ext>
                  </a:extLst>
                </a:gridCol>
                <a:gridCol w="881427">
                  <a:extLst>
                    <a:ext uri="{9D8B030D-6E8A-4147-A177-3AD203B41FA5}">
                      <a16:colId xmlns:a16="http://schemas.microsoft.com/office/drawing/2014/main" val="20002"/>
                    </a:ext>
                  </a:extLst>
                </a:gridCol>
                <a:gridCol w="881427">
                  <a:extLst>
                    <a:ext uri="{9D8B030D-6E8A-4147-A177-3AD203B41FA5}">
                      <a16:colId xmlns:a16="http://schemas.microsoft.com/office/drawing/2014/main" val="20003"/>
                    </a:ext>
                  </a:extLst>
                </a:gridCol>
                <a:gridCol w="772321">
                  <a:extLst>
                    <a:ext uri="{9D8B030D-6E8A-4147-A177-3AD203B41FA5}">
                      <a16:colId xmlns:a16="http://schemas.microsoft.com/office/drawing/2014/main" val="20004"/>
                    </a:ext>
                  </a:extLst>
                </a:gridCol>
              </a:tblGrid>
              <a:tr h="206893">
                <a:tc>
                  <a:txBody>
                    <a:bodyPr/>
                    <a:lstStyle/>
                    <a:p>
                      <a:pPr algn="ctr">
                        <a:lnSpc>
                          <a:spcPct val="100000"/>
                        </a:lnSpc>
                        <a:spcBef>
                          <a:spcPts val="80"/>
                        </a:spcBef>
                      </a:pPr>
                      <a:r>
                        <a:rPr sz="1100" spc="-145" dirty="0">
                          <a:solidFill>
                            <a:srgbClr val="FFFFFF"/>
                          </a:solidFill>
                          <a:latin typeface="HGP創英角ｺﾞｼｯｸUB" panose="020B0900000000000000" pitchFamily="50" charset="-128"/>
                          <a:ea typeface="HGP創英角ｺﾞｼｯｸUB" panose="020B0900000000000000" pitchFamily="50" charset="-128"/>
                          <a:cs typeface="SimSun"/>
                        </a:rPr>
                        <a:t>エ</a:t>
                      </a:r>
                      <a:r>
                        <a:rPr sz="110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リ</a:t>
                      </a:r>
                      <a:r>
                        <a:rPr sz="1100" spc="-50" dirty="0">
                          <a:solidFill>
                            <a:srgbClr val="FFFFFF"/>
                          </a:solidFill>
                          <a:latin typeface="HGP創英角ｺﾞｼｯｸUB" panose="020B0900000000000000" pitchFamily="50" charset="-128"/>
                          <a:ea typeface="HGP創英角ｺﾞｼｯｸUB" panose="020B0900000000000000" pitchFamily="50" charset="-128"/>
                          <a:cs typeface="SimSun"/>
                        </a:rPr>
                        <a:t>ア</a:t>
                      </a:r>
                      <a:endParaRPr sz="1100" dirty="0">
                        <a:latin typeface="HGP創英角ｺﾞｼｯｸUB" panose="020B0900000000000000" pitchFamily="50" charset="-128"/>
                        <a:ea typeface="HGP創英角ｺﾞｼｯｸUB" panose="020B0900000000000000" pitchFamily="50" charset="-128"/>
                        <a:cs typeface="SimSun"/>
                      </a:endParaRPr>
                    </a:p>
                  </a:txBody>
                  <a:tcPr marL="0" marR="0" marT="9221"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marL="252729" algn="ctr">
                        <a:lnSpc>
                          <a:spcPct val="100000"/>
                        </a:lnSpc>
                        <a:spcBef>
                          <a:spcPts val="235"/>
                        </a:spcBef>
                      </a:pPr>
                      <a:r>
                        <a:rPr lang="en-US" altLang="ja-JP"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24/3(</a:t>
                      </a:r>
                      <a:r>
                        <a:rPr lang="ja-JP" altLang="en-US"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半期</a:t>
                      </a:r>
                      <a:r>
                        <a:rPr lang="en-US" altLang="ja-JP" sz="900" spc="-10" dirty="0">
                          <a:solidFill>
                            <a:srgbClr val="FFFFFF"/>
                          </a:solidFill>
                          <a:latin typeface="HGP創英角ｺﾞｼｯｸUB"/>
                          <a:cs typeface="HGP創英角ｺﾞｼｯｸUB"/>
                        </a:rPr>
                        <a:t>)</a:t>
                      </a:r>
                      <a:endParaRPr sz="900" dirty="0">
                        <a:latin typeface="HGP創英角ｺﾞｼｯｸUB"/>
                        <a:cs typeface="HGP創英角ｺﾞｼｯｸUB"/>
                      </a:endParaRPr>
                    </a:p>
                  </a:txBody>
                  <a:tcPr marL="0" marR="0" marT="27086" marB="0">
                    <a:lnL w="381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marL="233045" algn="ctr">
                        <a:lnSpc>
                          <a:spcPct val="100000"/>
                        </a:lnSpc>
                        <a:spcBef>
                          <a:spcPts val="235"/>
                        </a:spcBef>
                      </a:pPr>
                      <a:r>
                        <a:rPr lang="en-US" altLang="ja-JP"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24/3(</a:t>
                      </a:r>
                      <a:r>
                        <a:rPr lang="ja-JP" altLang="en-US"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末</a:t>
                      </a:r>
                      <a:r>
                        <a:rPr lang="en-US" altLang="ja-JP"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a:t>
                      </a:r>
                      <a:endParaRPr sz="9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7086" marB="0">
                    <a:lnL w="127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marL="233045" algn="ctr">
                        <a:lnSpc>
                          <a:spcPct val="100000"/>
                        </a:lnSpc>
                        <a:spcBef>
                          <a:spcPts val="235"/>
                        </a:spcBef>
                      </a:pPr>
                      <a:r>
                        <a:rPr lang="en-US" altLang="ja-JP"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25/3(</a:t>
                      </a:r>
                      <a:r>
                        <a:rPr lang="ja-JP" altLang="en-US"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半期</a:t>
                      </a:r>
                      <a:r>
                        <a:rPr lang="en-US" altLang="ja-JP"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a:t>
                      </a:r>
                      <a:endParaRPr sz="9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7086" marB="0">
                    <a:lnL w="127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algn="ctr">
                        <a:lnSpc>
                          <a:spcPct val="100000"/>
                        </a:lnSpc>
                        <a:spcBef>
                          <a:spcPts val="235"/>
                        </a:spcBef>
                      </a:pPr>
                      <a:r>
                        <a:rPr sz="900" spc="-35"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増減</a:t>
                      </a:r>
                      <a:endParaRPr sz="9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7086" marB="0">
                    <a:lnL w="127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003299"/>
                    </a:solidFill>
                  </a:tcPr>
                </a:tc>
                <a:extLst>
                  <a:ext uri="{0D108BD9-81ED-4DB2-BD59-A6C34878D82A}">
                    <a16:rowId xmlns:a16="http://schemas.microsoft.com/office/drawing/2014/main" val="10000"/>
                  </a:ext>
                </a:extLst>
              </a:tr>
              <a:tr h="225334">
                <a:tc>
                  <a:txBody>
                    <a:bodyPr/>
                    <a:lstStyle/>
                    <a:p>
                      <a:pPr algn="ctr">
                        <a:lnSpc>
                          <a:spcPct val="100000"/>
                        </a:lnSpc>
                        <a:spcBef>
                          <a:spcPts val="190"/>
                        </a:spcBef>
                      </a:pPr>
                      <a:r>
                        <a:rPr lang="ja-JP" altLang="en-US" sz="1100" spc="-10" dirty="0">
                          <a:latin typeface="HGP創英角ｺﾞｼｯｸUB" panose="020B0900000000000000" pitchFamily="50" charset="-128"/>
                          <a:ea typeface="HGP創英角ｺﾞｼｯｸUB" panose="020B0900000000000000" pitchFamily="50" charset="-128"/>
                          <a:cs typeface="SimSun"/>
                        </a:rPr>
                        <a:t>本社</a:t>
                      </a:r>
                      <a:endParaRPr sz="1100" dirty="0">
                        <a:latin typeface="HGP創英角ｺﾞｼｯｸUB" panose="020B0900000000000000" pitchFamily="50" charset="-128"/>
                        <a:ea typeface="HGP創英角ｺﾞｼｯｸUB" panose="020B0900000000000000" pitchFamily="50" charset="-128"/>
                        <a:cs typeface="SimSun"/>
                      </a:endParaRPr>
                    </a:p>
                  </a:txBody>
                  <a:tcPr marL="0" marR="0" marT="21899" marB="0">
                    <a:lnL w="38100">
                      <a:solidFill>
                        <a:srgbClr val="000000"/>
                      </a:solidFill>
                      <a:prstDash val="solid"/>
                    </a:lnL>
                    <a:lnR w="38100">
                      <a:solidFill>
                        <a:srgbClr val="000000"/>
                      </a:solidFill>
                      <a:prstDash val="solid"/>
                    </a:lnR>
                    <a:lnT w="38100">
                      <a:solidFill>
                        <a:srgbClr val="000000"/>
                      </a:solidFill>
                      <a:prstDash val="solid"/>
                    </a:lnT>
                    <a:lnB w="12700" cap="flat" cmpd="sng" algn="ctr">
                      <a:solidFill>
                        <a:srgbClr val="000000"/>
                      </a:solidFill>
                      <a:prstDash val="sysDot"/>
                      <a:round/>
                      <a:headEnd type="none" w="med" len="med"/>
                      <a:tailEnd type="none" w="med" len="med"/>
                    </a:lnB>
                  </a:tcPr>
                </a:tc>
                <a:tc>
                  <a:txBody>
                    <a:bodyPr/>
                    <a:lstStyle/>
                    <a:p>
                      <a:pPr marL="0" marR="83820" lvl="0" indent="0" algn="ctr" defTabSz="802020" rtl="0" eaLnBrk="1" fontAlgn="auto" latinLnBrk="0" hangingPunct="1">
                        <a:lnSpc>
                          <a:spcPct val="100000"/>
                        </a:lnSpc>
                        <a:spcBef>
                          <a:spcPts val="190"/>
                        </a:spcBef>
                        <a:spcAft>
                          <a:spcPts val="0"/>
                        </a:spcAft>
                        <a:buClrTx/>
                        <a:buSzTx/>
                        <a:buFontTx/>
                        <a:buNone/>
                        <a:tabLst/>
                        <a:defRPr/>
                      </a:pPr>
                      <a:r>
                        <a:rPr lang="ja-JP" altLang="en-US" sz="1100" spc="-25" dirty="0">
                          <a:solidFill>
                            <a:schemeClr val="tx1"/>
                          </a:solidFill>
                          <a:latin typeface="HGP創英角ｺﾞｼｯｸUB"/>
                          <a:cs typeface="HGP創英角ｺﾞｼｯｸUB"/>
                        </a:rPr>
                        <a:t>ー</a:t>
                      </a:r>
                      <a:endParaRPr lang="ja-JP" altLang="en-US" sz="1100" dirty="0">
                        <a:solidFill>
                          <a:schemeClr val="tx1"/>
                        </a:solidFill>
                        <a:latin typeface="HGP創英角ｺﾞｼｯｸUB"/>
                        <a:cs typeface="HGP創英角ｺﾞｼｯｸUB"/>
                      </a:endParaRPr>
                    </a:p>
                  </a:txBody>
                  <a:tcPr marL="0" marR="0" marT="21899" marB="0">
                    <a:lnL w="38100">
                      <a:solidFill>
                        <a:srgbClr val="000000"/>
                      </a:solidFill>
                      <a:prstDash val="solid"/>
                    </a:lnL>
                    <a:lnR w="12700">
                      <a:solidFill>
                        <a:srgbClr val="000000"/>
                      </a:solidFill>
                      <a:prstDash val="solid"/>
                    </a:lnR>
                    <a:lnT w="38100">
                      <a:solidFill>
                        <a:srgbClr val="000000"/>
                      </a:solidFill>
                      <a:prstDash val="solid"/>
                    </a:lnT>
                    <a:lnB w="12700" cap="flat" cmpd="sng" algn="ctr">
                      <a:solidFill>
                        <a:srgbClr val="000000"/>
                      </a:solidFill>
                      <a:prstDash val="sysDot"/>
                      <a:round/>
                      <a:headEnd type="none" w="med" len="med"/>
                      <a:tailEnd type="none" w="med" len="med"/>
                    </a:lnB>
                  </a:tcPr>
                </a:tc>
                <a:tc>
                  <a:txBody>
                    <a:bodyPr/>
                    <a:lstStyle/>
                    <a:p>
                      <a:pPr marR="83820" algn="r">
                        <a:lnSpc>
                          <a:spcPct val="100000"/>
                        </a:lnSpc>
                        <a:spcBef>
                          <a:spcPts val="190"/>
                        </a:spcBef>
                      </a:pPr>
                      <a:r>
                        <a:rPr lang="en-US" altLang="ja-JP" sz="1100" dirty="0">
                          <a:latin typeface="HGP創英角ｺﾞｼｯｸUB"/>
                          <a:cs typeface="HGP創英角ｺﾞｼｯｸUB"/>
                        </a:rPr>
                        <a:t>180</a:t>
                      </a:r>
                      <a:endParaRPr sz="1100" dirty="0">
                        <a:latin typeface="HGP創英角ｺﾞｼｯｸUB"/>
                        <a:cs typeface="HGP創英角ｺﾞｼｯｸUB"/>
                      </a:endParaRPr>
                    </a:p>
                  </a:txBody>
                  <a:tcPr marL="0" marR="0" marT="21899" marB="0">
                    <a:lnL w="12700">
                      <a:solidFill>
                        <a:srgbClr val="000000"/>
                      </a:solidFill>
                      <a:prstDash val="solid"/>
                    </a:lnL>
                    <a:lnR w="12700">
                      <a:solidFill>
                        <a:srgbClr val="000000"/>
                      </a:solidFill>
                      <a:prstDash val="solid"/>
                    </a:lnR>
                    <a:lnT w="38100">
                      <a:solidFill>
                        <a:srgbClr val="000000"/>
                      </a:solidFill>
                      <a:prstDash val="solid"/>
                    </a:lnT>
                    <a:lnB w="12700" cap="flat" cmpd="sng" algn="ctr">
                      <a:solidFill>
                        <a:srgbClr val="000000"/>
                      </a:solidFill>
                      <a:prstDash val="sysDot"/>
                      <a:round/>
                      <a:headEnd type="none" w="med" len="med"/>
                      <a:tailEnd type="none" w="med" len="med"/>
                    </a:lnB>
                  </a:tcPr>
                </a:tc>
                <a:tc>
                  <a:txBody>
                    <a:bodyPr/>
                    <a:lstStyle/>
                    <a:p>
                      <a:pPr marR="83820" algn="r">
                        <a:lnSpc>
                          <a:spcPct val="100000"/>
                        </a:lnSpc>
                        <a:spcBef>
                          <a:spcPts val="190"/>
                        </a:spcBef>
                      </a:pPr>
                      <a:r>
                        <a:rPr lang="en-US" altLang="ja-JP" sz="1100" dirty="0">
                          <a:latin typeface="HGP創英角ｺﾞｼｯｸUB"/>
                          <a:cs typeface="HGP創英角ｺﾞｼｯｸUB"/>
                        </a:rPr>
                        <a:t>186</a:t>
                      </a:r>
                      <a:endParaRPr sz="1100" dirty="0">
                        <a:latin typeface="HGP創英角ｺﾞｼｯｸUB"/>
                        <a:cs typeface="HGP創英角ｺﾞｼｯｸUB"/>
                      </a:endParaRPr>
                    </a:p>
                  </a:txBody>
                  <a:tcPr marL="0" marR="0" marT="21899" marB="0">
                    <a:lnL w="12700">
                      <a:solidFill>
                        <a:srgbClr val="000000"/>
                      </a:solidFill>
                      <a:prstDash val="solid"/>
                    </a:lnL>
                    <a:lnR w="12700">
                      <a:solidFill>
                        <a:srgbClr val="000000"/>
                      </a:solidFill>
                      <a:prstDash val="solid"/>
                    </a:lnR>
                    <a:lnT w="38100">
                      <a:solidFill>
                        <a:srgbClr val="000000"/>
                      </a:solidFill>
                      <a:prstDash val="solid"/>
                    </a:lnT>
                    <a:lnB w="12700" cap="flat" cmpd="sng" algn="ctr">
                      <a:solidFill>
                        <a:srgbClr val="000000"/>
                      </a:solidFill>
                      <a:prstDash val="sysDot"/>
                      <a:round/>
                      <a:headEnd type="none" w="med" len="med"/>
                      <a:tailEnd type="none" w="med" len="med"/>
                    </a:lnB>
                  </a:tcPr>
                </a:tc>
                <a:tc>
                  <a:txBody>
                    <a:bodyPr/>
                    <a:lstStyle/>
                    <a:p>
                      <a:pPr marR="83820" algn="r">
                        <a:lnSpc>
                          <a:spcPct val="100000"/>
                        </a:lnSpc>
                        <a:spcBef>
                          <a:spcPts val="190"/>
                        </a:spcBef>
                      </a:pPr>
                      <a:r>
                        <a:rPr lang="en-US" altLang="ja-JP" sz="1100" dirty="0">
                          <a:latin typeface="HGP創英角ｺﾞｼｯｸUB"/>
                          <a:cs typeface="HGP創英角ｺﾞｼｯｸUB"/>
                        </a:rPr>
                        <a:t>186</a:t>
                      </a:r>
                      <a:endParaRPr sz="1100" dirty="0">
                        <a:latin typeface="HGP創英角ｺﾞｼｯｸUB"/>
                        <a:cs typeface="HGP創英角ｺﾞｼｯｸUB"/>
                      </a:endParaRPr>
                    </a:p>
                  </a:txBody>
                  <a:tcPr marL="0" marR="0" marT="21899" marB="0">
                    <a:lnL w="12700">
                      <a:solidFill>
                        <a:srgbClr val="000000"/>
                      </a:solidFill>
                      <a:prstDash val="solid"/>
                    </a:lnL>
                    <a:lnR w="38100">
                      <a:solidFill>
                        <a:srgbClr val="000000"/>
                      </a:solidFill>
                      <a:prstDash val="solid"/>
                    </a:lnR>
                    <a:lnT w="38100">
                      <a:solidFill>
                        <a:srgbClr val="000000"/>
                      </a:solidFill>
                      <a:prstDash val="solid"/>
                    </a:lnT>
                    <a:lnB w="12700" cap="flat" cmpd="sng" algn="ctr">
                      <a:solidFill>
                        <a:srgbClr val="000000"/>
                      </a:solidFill>
                      <a:prstDash val="sysDot"/>
                      <a:round/>
                      <a:headEnd type="none" w="med" len="med"/>
                      <a:tailEnd type="none" w="med" len="med"/>
                    </a:lnB>
                  </a:tcPr>
                </a:tc>
                <a:extLst>
                  <a:ext uri="{0D108BD9-81ED-4DB2-BD59-A6C34878D82A}">
                    <a16:rowId xmlns:a16="http://schemas.microsoft.com/office/drawing/2014/main" val="10001"/>
                  </a:ext>
                </a:extLst>
              </a:tr>
              <a:tr h="223604">
                <a:tc>
                  <a:txBody>
                    <a:bodyPr/>
                    <a:lstStyle/>
                    <a:p>
                      <a:pPr algn="ctr">
                        <a:lnSpc>
                          <a:spcPct val="100000"/>
                        </a:lnSpc>
                        <a:spcBef>
                          <a:spcPts val="190"/>
                        </a:spcBef>
                      </a:pPr>
                      <a:r>
                        <a:rPr sz="1100" spc="-25" dirty="0">
                          <a:latin typeface="HGP創英角ｺﾞｼｯｸUB"/>
                          <a:cs typeface="HGP創英角ｺﾞｼｯｸUB"/>
                        </a:rPr>
                        <a:t>東日本</a:t>
                      </a:r>
                      <a:endParaRPr sz="1100" dirty="0">
                        <a:latin typeface="HGP創英角ｺﾞｼｯｸUB"/>
                        <a:cs typeface="HGP創英角ｺﾞｼｯｸUB"/>
                      </a:endParaRPr>
                    </a:p>
                  </a:txBody>
                  <a:tcPr marL="0" marR="0" marT="21899" marB="0">
                    <a:lnL w="38100">
                      <a:solidFill>
                        <a:srgbClr val="000000"/>
                      </a:solidFill>
                      <a:prstDash val="solid"/>
                    </a:lnL>
                    <a:lnR w="38100" cap="flat" cmpd="sng" algn="ctr">
                      <a:solidFill>
                        <a:srgbClr val="000000"/>
                      </a:solidFill>
                      <a:prstDash val="solid"/>
                      <a:round/>
                      <a:headEnd type="none" w="med" len="med"/>
                      <a:tailEnd type="none" w="med" len="med"/>
                    </a:lnR>
                    <a:lnT w="12700">
                      <a:solidFill>
                        <a:srgbClr val="000000"/>
                      </a:solidFill>
                      <a:prstDash val="sysDot"/>
                    </a:lnT>
                    <a:lnB w="12700" cap="flat" cmpd="sng" algn="ctr">
                      <a:solidFill>
                        <a:srgbClr val="000000"/>
                      </a:solidFill>
                      <a:prstDash val="sysDot"/>
                      <a:round/>
                      <a:headEnd type="none" w="med" len="med"/>
                      <a:tailEnd type="none" w="med" len="med"/>
                    </a:lnB>
                  </a:tcPr>
                </a:tc>
                <a:tc>
                  <a:txBody>
                    <a:bodyPr/>
                    <a:lstStyle/>
                    <a:p>
                      <a:pPr marR="83820" algn="r">
                        <a:lnSpc>
                          <a:spcPct val="100000"/>
                        </a:lnSpc>
                        <a:spcBef>
                          <a:spcPts val="190"/>
                        </a:spcBef>
                      </a:pPr>
                      <a:r>
                        <a:rPr lang="en-US" altLang="ja-JP" sz="1100" dirty="0">
                          <a:latin typeface="HGP創英角ｺﾞｼｯｸUB"/>
                          <a:cs typeface="HGP創英角ｺﾞｼｯｸUB"/>
                        </a:rPr>
                        <a:t>82</a:t>
                      </a:r>
                    </a:p>
                  </a:txBody>
                  <a:tcPr marL="0" marR="0" marT="21899"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ysDot"/>
                    </a:lnT>
                    <a:lnB w="12700" cap="flat" cmpd="sng" algn="ctr">
                      <a:solidFill>
                        <a:srgbClr val="000000"/>
                      </a:solidFill>
                      <a:prstDash val="sysDot"/>
                      <a:round/>
                      <a:headEnd type="none" w="med" len="med"/>
                      <a:tailEnd type="none" w="med" len="med"/>
                    </a:lnB>
                  </a:tcPr>
                </a:tc>
                <a:tc>
                  <a:txBody>
                    <a:bodyPr/>
                    <a:lstStyle/>
                    <a:p>
                      <a:pPr marR="83820" algn="r">
                        <a:lnSpc>
                          <a:spcPct val="100000"/>
                        </a:lnSpc>
                        <a:spcBef>
                          <a:spcPts val="190"/>
                        </a:spcBef>
                      </a:pPr>
                      <a:r>
                        <a:rPr lang="en-US" altLang="ja-JP" sz="1100" dirty="0">
                          <a:latin typeface="HGP創英角ｺﾞｼｯｸUB"/>
                          <a:cs typeface="HGP創英角ｺﾞｼｯｸUB"/>
                        </a:rPr>
                        <a:t>81</a:t>
                      </a:r>
                      <a:endParaRPr sz="1100" dirty="0">
                        <a:latin typeface="HGP創英角ｺﾞｼｯｸUB"/>
                        <a:cs typeface="HGP創英角ｺﾞｼｯｸUB"/>
                      </a:endParaRPr>
                    </a:p>
                  </a:txBody>
                  <a:tcPr marL="0" marR="0" marT="21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ysDot"/>
                    </a:lnT>
                    <a:lnB w="12700" cap="flat" cmpd="sng" algn="ctr">
                      <a:solidFill>
                        <a:srgbClr val="000000"/>
                      </a:solidFill>
                      <a:prstDash val="sysDot"/>
                      <a:round/>
                      <a:headEnd type="none" w="med" len="med"/>
                      <a:tailEnd type="none" w="med" len="med"/>
                    </a:lnB>
                  </a:tcPr>
                </a:tc>
                <a:tc>
                  <a:txBody>
                    <a:bodyPr/>
                    <a:lstStyle/>
                    <a:p>
                      <a:pPr marR="83820" algn="r">
                        <a:lnSpc>
                          <a:spcPct val="100000"/>
                        </a:lnSpc>
                        <a:spcBef>
                          <a:spcPts val="190"/>
                        </a:spcBef>
                      </a:pPr>
                      <a:r>
                        <a:rPr lang="en-US" altLang="ja-JP" sz="1100" dirty="0">
                          <a:latin typeface="HGP創英角ｺﾞｼｯｸUB"/>
                          <a:cs typeface="HGP創英角ｺﾞｼｯｸUB"/>
                        </a:rPr>
                        <a:t>86</a:t>
                      </a:r>
                      <a:endParaRPr sz="1100" dirty="0">
                        <a:latin typeface="HGP創英角ｺﾞｼｯｸUB"/>
                        <a:cs typeface="HGP創英角ｺﾞｼｯｸUB"/>
                      </a:endParaRPr>
                    </a:p>
                  </a:txBody>
                  <a:tcPr marL="0" marR="0" marT="21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ysDot"/>
                    </a:lnT>
                    <a:lnB w="12700" cap="flat" cmpd="sng" algn="ctr">
                      <a:solidFill>
                        <a:srgbClr val="000000"/>
                      </a:solidFill>
                      <a:prstDash val="sysDot"/>
                      <a:round/>
                      <a:headEnd type="none" w="med" len="med"/>
                      <a:tailEnd type="none" w="med" len="med"/>
                    </a:lnB>
                  </a:tcPr>
                </a:tc>
                <a:tc>
                  <a:txBody>
                    <a:bodyPr/>
                    <a:lstStyle/>
                    <a:p>
                      <a:pPr marR="83820" algn="r">
                        <a:lnSpc>
                          <a:spcPct val="100000"/>
                        </a:lnSpc>
                        <a:spcBef>
                          <a:spcPts val="190"/>
                        </a:spcBef>
                      </a:pPr>
                      <a:r>
                        <a:rPr lang="en-US" altLang="ja-JP" sz="1100" dirty="0">
                          <a:latin typeface="HGP創英角ｺﾞｼｯｸUB"/>
                          <a:cs typeface="HGP創英角ｺﾞｼｯｸUB"/>
                        </a:rPr>
                        <a:t>4</a:t>
                      </a:r>
                      <a:endParaRPr sz="1100" dirty="0">
                        <a:latin typeface="HGP創英角ｺﾞｼｯｸUB"/>
                        <a:cs typeface="HGP創英角ｺﾞｼｯｸUB"/>
                      </a:endParaRPr>
                    </a:p>
                  </a:txBody>
                  <a:tcPr marL="0" marR="0" marT="21899" marB="0">
                    <a:lnL w="12700" cap="flat" cmpd="sng" algn="ctr">
                      <a:solidFill>
                        <a:srgbClr val="000000"/>
                      </a:solidFill>
                      <a:prstDash val="solid"/>
                      <a:round/>
                      <a:headEnd type="none" w="med" len="med"/>
                      <a:tailEnd type="none" w="med" len="med"/>
                    </a:lnL>
                    <a:lnR w="38100">
                      <a:solidFill>
                        <a:srgbClr val="000000"/>
                      </a:solidFill>
                      <a:prstDash val="solid"/>
                    </a:lnR>
                    <a:lnT w="12700">
                      <a:solidFill>
                        <a:srgbClr val="000000"/>
                      </a:solidFill>
                      <a:prstDash val="sysDot"/>
                    </a:lnT>
                    <a:lnB w="12700" cap="flat" cmpd="sng" algn="ctr">
                      <a:solidFill>
                        <a:srgbClr val="000000"/>
                      </a:solidFill>
                      <a:prstDash val="sysDot"/>
                      <a:round/>
                      <a:headEnd type="none" w="med" len="med"/>
                      <a:tailEnd type="none" w="med" len="med"/>
                    </a:lnB>
                  </a:tcPr>
                </a:tc>
                <a:extLst>
                  <a:ext uri="{0D108BD9-81ED-4DB2-BD59-A6C34878D82A}">
                    <a16:rowId xmlns:a16="http://schemas.microsoft.com/office/drawing/2014/main" val="3800189249"/>
                  </a:ext>
                </a:extLst>
              </a:tr>
              <a:tr h="223604">
                <a:tc>
                  <a:txBody>
                    <a:bodyPr/>
                    <a:lstStyle/>
                    <a:p>
                      <a:pPr algn="ctr">
                        <a:lnSpc>
                          <a:spcPct val="100000"/>
                        </a:lnSpc>
                        <a:spcBef>
                          <a:spcPts val="190"/>
                        </a:spcBef>
                      </a:pPr>
                      <a:r>
                        <a:rPr sz="1100" spc="-10" dirty="0">
                          <a:latin typeface="HGP創英角ｺﾞｼｯｸUB" panose="020B0900000000000000" pitchFamily="50" charset="-128"/>
                          <a:ea typeface="HGP創英角ｺﾞｼｯｸUB" panose="020B0900000000000000" pitchFamily="50" charset="-128"/>
                          <a:cs typeface="SimSun"/>
                        </a:rPr>
                        <a:t>首</a:t>
                      </a:r>
                      <a:r>
                        <a:rPr sz="1100" spc="-10" dirty="0">
                          <a:latin typeface="HGP創英角ｺﾞｼｯｸUB" panose="020B0900000000000000" pitchFamily="50" charset="-128"/>
                          <a:ea typeface="HGP創英角ｺﾞｼｯｸUB" panose="020B0900000000000000" pitchFamily="50" charset="-128"/>
                          <a:cs typeface="HGP創英角ｺﾞｼｯｸUB"/>
                        </a:rPr>
                        <a:t>都</a:t>
                      </a:r>
                      <a:r>
                        <a:rPr sz="1100" spc="-50" dirty="0">
                          <a:latin typeface="HGP創英角ｺﾞｼｯｸUB" panose="020B0900000000000000" pitchFamily="50" charset="-128"/>
                          <a:ea typeface="HGP創英角ｺﾞｼｯｸUB" panose="020B0900000000000000" pitchFamily="50" charset="-128"/>
                          <a:cs typeface="SimSun"/>
                        </a:rPr>
                        <a:t>圏</a:t>
                      </a:r>
                      <a:endParaRPr sz="1100" dirty="0">
                        <a:latin typeface="HGP創英角ｺﾞｼｯｸUB" panose="020B0900000000000000" pitchFamily="50" charset="-128"/>
                        <a:ea typeface="HGP創英角ｺﾞｼｯｸUB" panose="020B0900000000000000" pitchFamily="50" charset="-128"/>
                        <a:cs typeface="SimSun"/>
                      </a:endParaRPr>
                    </a:p>
                  </a:txBody>
                  <a:tcPr marL="0" marR="0" marT="21899" marB="0">
                    <a:lnL w="38100">
                      <a:solidFill>
                        <a:srgbClr val="000000"/>
                      </a:solidFill>
                      <a:prstDash val="solid"/>
                    </a:lnL>
                    <a:lnR w="38100">
                      <a:solidFill>
                        <a:srgbClr val="000000"/>
                      </a:solidFill>
                      <a:prstDash val="solid"/>
                    </a:lnR>
                    <a:lnT w="12700" cap="flat" cmpd="sng" algn="ctr">
                      <a:solidFill>
                        <a:srgbClr val="000000"/>
                      </a:solidFill>
                      <a:prstDash val="sysDot"/>
                      <a:round/>
                      <a:headEnd type="none" w="med" len="med"/>
                      <a:tailEnd type="none" w="med" len="med"/>
                    </a:lnT>
                    <a:lnB w="12700">
                      <a:solidFill>
                        <a:srgbClr val="000000"/>
                      </a:solidFill>
                      <a:prstDash val="sysDot"/>
                    </a:lnB>
                  </a:tcPr>
                </a:tc>
                <a:tc>
                  <a:txBody>
                    <a:bodyPr/>
                    <a:lstStyle/>
                    <a:p>
                      <a:pPr marR="83820" algn="r">
                        <a:lnSpc>
                          <a:spcPct val="100000"/>
                        </a:lnSpc>
                        <a:spcBef>
                          <a:spcPts val="190"/>
                        </a:spcBef>
                      </a:pPr>
                      <a:r>
                        <a:rPr lang="en-US" altLang="ja-JP" sz="1100" dirty="0">
                          <a:latin typeface="HGP創英角ｺﾞｼｯｸUB"/>
                          <a:cs typeface="HGP創英角ｺﾞｼｯｸUB"/>
                        </a:rPr>
                        <a:t>50</a:t>
                      </a:r>
                      <a:endParaRPr sz="1100" dirty="0">
                        <a:latin typeface="HGP創英角ｺﾞｼｯｸUB"/>
                        <a:cs typeface="HGP創英角ｺﾞｼｯｸUB"/>
                      </a:endParaRPr>
                    </a:p>
                  </a:txBody>
                  <a:tcPr marL="0" marR="0" marT="21899" marB="0">
                    <a:lnL w="381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ysDot"/>
                      <a:round/>
                      <a:headEnd type="none" w="med" len="med"/>
                      <a:tailEnd type="none" w="med" len="med"/>
                    </a:lnT>
                    <a:lnB w="12700">
                      <a:solidFill>
                        <a:srgbClr val="000000"/>
                      </a:solidFill>
                      <a:prstDash val="sysDot"/>
                    </a:lnB>
                  </a:tcPr>
                </a:tc>
                <a:tc>
                  <a:txBody>
                    <a:bodyPr/>
                    <a:lstStyle/>
                    <a:p>
                      <a:pPr marL="0" marR="83820" lvl="0" indent="0" algn="ctr" defTabSz="914400" rtl="0" eaLnBrk="1" fontAlgn="auto" latinLnBrk="0" hangingPunct="1">
                        <a:lnSpc>
                          <a:spcPct val="100000"/>
                        </a:lnSpc>
                        <a:spcBef>
                          <a:spcPts val="190"/>
                        </a:spcBef>
                        <a:spcAft>
                          <a:spcPts val="0"/>
                        </a:spcAft>
                        <a:buClrTx/>
                        <a:buSzTx/>
                        <a:buFontTx/>
                        <a:buNone/>
                        <a:tabLst/>
                        <a:defRPr/>
                      </a:pPr>
                      <a:r>
                        <a:rPr lang="ja-JP" altLang="en-US" sz="1100" spc="-25" dirty="0">
                          <a:solidFill>
                            <a:schemeClr val="tx1"/>
                          </a:solidFill>
                          <a:latin typeface="HGP創英角ｺﾞｼｯｸUB"/>
                          <a:cs typeface="HGP創英角ｺﾞｼｯｸUB"/>
                        </a:rPr>
                        <a:t>ー</a:t>
                      </a:r>
                      <a:endParaRPr lang="ja-JP" altLang="en-US" sz="1100" dirty="0">
                        <a:solidFill>
                          <a:schemeClr val="tx1"/>
                        </a:solidFill>
                        <a:latin typeface="HGP創英角ｺﾞｼｯｸUB"/>
                        <a:cs typeface="HGP創英角ｺﾞｼｯｸUB"/>
                      </a:endParaRPr>
                    </a:p>
                  </a:txBody>
                  <a:tcPr marL="0" marR="0" marT="21899" marB="0">
                    <a:lnL w="12700">
                      <a:solidFill>
                        <a:srgbClr val="000000"/>
                      </a:solidFill>
                      <a:prstDash val="solid"/>
                    </a:lnL>
                    <a:lnR w="12700">
                      <a:solidFill>
                        <a:srgbClr val="000000"/>
                      </a:solidFill>
                      <a:prstDash val="solid"/>
                    </a:lnR>
                    <a:lnT w="12700" cap="flat" cmpd="sng" algn="ctr">
                      <a:solidFill>
                        <a:srgbClr val="000000"/>
                      </a:solidFill>
                      <a:prstDash val="sysDot"/>
                      <a:round/>
                      <a:headEnd type="none" w="med" len="med"/>
                      <a:tailEnd type="none" w="med" len="med"/>
                    </a:lnT>
                    <a:lnB w="12700">
                      <a:solidFill>
                        <a:srgbClr val="000000"/>
                      </a:solidFill>
                      <a:prstDash val="sysDot"/>
                    </a:lnB>
                    <a:solidFill>
                      <a:schemeClr val="bg1">
                        <a:lumMod val="85000"/>
                      </a:schemeClr>
                    </a:solidFill>
                  </a:tcPr>
                </a:tc>
                <a:tc>
                  <a:txBody>
                    <a:bodyPr/>
                    <a:lstStyle/>
                    <a:p>
                      <a:pPr marL="0" marR="83820" lvl="0" indent="0" algn="ctr" defTabSz="914400" rtl="0" eaLnBrk="1" fontAlgn="auto" latinLnBrk="0" hangingPunct="1">
                        <a:lnSpc>
                          <a:spcPct val="100000"/>
                        </a:lnSpc>
                        <a:spcBef>
                          <a:spcPts val="190"/>
                        </a:spcBef>
                        <a:spcAft>
                          <a:spcPts val="0"/>
                        </a:spcAft>
                        <a:buClrTx/>
                        <a:buSzTx/>
                        <a:buFontTx/>
                        <a:buNone/>
                        <a:tabLst/>
                        <a:defRPr/>
                      </a:pPr>
                      <a:r>
                        <a:rPr lang="ja-JP" altLang="en-US" sz="1100" spc="-25" dirty="0">
                          <a:solidFill>
                            <a:schemeClr val="tx1"/>
                          </a:solidFill>
                          <a:latin typeface="HGP創英角ｺﾞｼｯｸUB"/>
                          <a:cs typeface="HGP創英角ｺﾞｼｯｸUB"/>
                        </a:rPr>
                        <a:t>ー</a:t>
                      </a:r>
                      <a:endParaRPr lang="ja-JP" altLang="en-US" sz="1100" dirty="0">
                        <a:solidFill>
                          <a:schemeClr val="tx1"/>
                        </a:solidFill>
                        <a:latin typeface="HGP創英角ｺﾞｼｯｸUB"/>
                        <a:cs typeface="HGP創英角ｺﾞｼｯｸUB"/>
                      </a:endParaRPr>
                    </a:p>
                  </a:txBody>
                  <a:tcPr marL="0" marR="0" marT="21899"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ysDot"/>
                      <a:round/>
                      <a:headEnd type="none" w="med" len="med"/>
                      <a:tailEnd type="none" w="med" len="med"/>
                    </a:lnT>
                    <a:lnB w="12700">
                      <a:solidFill>
                        <a:srgbClr val="000000"/>
                      </a:solidFill>
                      <a:prstDash val="sysDot"/>
                    </a:lnB>
                    <a:solidFill>
                      <a:schemeClr val="bg1">
                        <a:lumMod val="85000"/>
                      </a:schemeClr>
                    </a:solidFill>
                  </a:tcPr>
                </a:tc>
                <a:tc>
                  <a:txBody>
                    <a:bodyPr/>
                    <a:lstStyle/>
                    <a:p>
                      <a:pPr marR="83820" algn="r">
                        <a:lnSpc>
                          <a:spcPct val="100000"/>
                        </a:lnSpc>
                        <a:spcBef>
                          <a:spcPts val="190"/>
                        </a:spcBef>
                      </a:pPr>
                      <a:r>
                        <a:rPr lang="en-US" altLang="ja-JP" sz="1100" dirty="0">
                          <a:latin typeface="HGP創英角ｺﾞｼｯｸUB"/>
                          <a:cs typeface="HGP創英角ｺﾞｼｯｸUB"/>
                        </a:rPr>
                        <a:t>-50</a:t>
                      </a:r>
                      <a:endParaRPr sz="1100" dirty="0">
                        <a:latin typeface="HGP創英角ｺﾞｼｯｸUB"/>
                        <a:cs typeface="HGP創英角ｺﾞｼｯｸUB"/>
                      </a:endParaRPr>
                    </a:p>
                  </a:txBody>
                  <a:tcPr marL="0" marR="0" marT="21899" marB="0">
                    <a:lnL w="12700">
                      <a:solidFill>
                        <a:srgbClr val="000000"/>
                      </a:solidFill>
                      <a:prstDash val="solid"/>
                    </a:lnL>
                    <a:lnR w="38100">
                      <a:solidFill>
                        <a:srgbClr val="000000"/>
                      </a:solidFill>
                      <a:prstDash val="solid"/>
                    </a:lnR>
                    <a:lnT w="12700" cap="flat" cmpd="sng" algn="ctr">
                      <a:solidFill>
                        <a:srgbClr val="000000"/>
                      </a:solidFill>
                      <a:prstDash val="sysDot"/>
                      <a:round/>
                      <a:headEnd type="none" w="med" len="med"/>
                      <a:tailEnd type="none" w="med" len="med"/>
                    </a:lnT>
                    <a:lnB w="12700">
                      <a:solidFill>
                        <a:srgbClr val="000000"/>
                      </a:solidFill>
                      <a:prstDash val="sysDot"/>
                    </a:lnB>
                  </a:tcPr>
                </a:tc>
                <a:extLst>
                  <a:ext uri="{0D108BD9-81ED-4DB2-BD59-A6C34878D82A}">
                    <a16:rowId xmlns:a16="http://schemas.microsoft.com/office/drawing/2014/main" val="10002"/>
                  </a:ext>
                </a:extLst>
              </a:tr>
              <a:tr h="225334">
                <a:tc>
                  <a:txBody>
                    <a:bodyPr/>
                    <a:lstStyle/>
                    <a:p>
                      <a:pPr algn="ctr">
                        <a:lnSpc>
                          <a:spcPct val="100000"/>
                        </a:lnSpc>
                        <a:spcBef>
                          <a:spcPts val="190"/>
                        </a:spcBef>
                      </a:pPr>
                      <a:r>
                        <a:rPr sz="1100" spc="-25" dirty="0">
                          <a:latin typeface="HGP創英角ｺﾞｼｯｸUB"/>
                          <a:cs typeface="HGP創英角ｺﾞｼｯｸUB"/>
                        </a:rPr>
                        <a:t>中日本</a:t>
                      </a:r>
                      <a:endParaRPr sz="1100">
                        <a:latin typeface="HGP創英角ｺﾞｼｯｸUB"/>
                        <a:cs typeface="HGP創英角ｺﾞｼｯｸUB"/>
                      </a:endParaRPr>
                    </a:p>
                  </a:txBody>
                  <a:tcPr marL="0" marR="0" marT="21899" marB="0">
                    <a:lnL w="38100">
                      <a:solidFill>
                        <a:srgbClr val="000000"/>
                      </a:solidFill>
                      <a:prstDash val="solid"/>
                    </a:lnL>
                    <a:lnR w="38100">
                      <a:solidFill>
                        <a:srgbClr val="000000"/>
                      </a:solidFill>
                      <a:prstDash val="solid"/>
                    </a:lnR>
                    <a:lnT w="12700" cap="flat" cmpd="sng" algn="ctr">
                      <a:solidFill>
                        <a:srgbClr val="000000"/>
                      </a:solidFill>
                      <a:prstDash val="sysDot"/>
                      <a:round/>
                      <a:headEnd type="none" w="med" len="med"/>
                      <a:tailEnd type="none" w="med" len="med"/>
                    </a:lnT>
                    <a:lnB w="12700">
                      <a:solidFill>
                        <a:srgbClr val="000000"/>
                      </a:solidFill>
                      <a:prstDash val="sysDot"/>
                    </a:lnB>
                  </a:tcPr>
                </a:tc>
                <a:tc>
                  <a:txBody>
                    <a:bodyPr/>
                    <a:lstStyle/>
                    <a:p>
                      <a:pPr marR="83820" algn="r">
                        <a:lnSpc>
                          <a:spcPct val="100000"/>
                        </a:lnSpc>
                        <a:spcBef>
                          <a:spcPts val="190"/>
                        </a:spcBef>
                      </a:pPr>
                      <a:r>
                        <a:rPr lang="en-US" altLang="ja-JP" sz="1100" dirty="0">
                          <a:latin typeface="HGP創英角ｺﾞｼｯｸUB"/>
                          <a:cs typeface="HGP創英角ｺﾞｼｯｸUB"/>
                        </a:rPr>
                        <a:t>58</a:t>
                      </a:r>
                      <a:endParaRPr sz="1100" dirty="0">
                        <a:latin typeface="HGP創英角ｺﾞｼｯｸUB"/>
                        <a:cs typeface="HGP創英角ｺﾞｼｯｸUB"/>
                      </a:endParaRPr>
                    </a:p>
                  </a:txBody>
                  <a:tcPr marL="0" marR="0" marT="21899" marB="0">
                    <a:lnL w="381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ysDot"/>
                      <a:round/>
                      <a:headEnd type="none" w="med" len="med"/>
                      <a:tailEnd type="none" w="med" len="med"/>
                    </a:lnT>
                    <a:lnB w="12700">
                      <a:solidFill>
                        <a:srgbClr val="000000"/>
                      </a:solidFill>
                      <a:prstDash val="sysDot"/>
                    </a:lnB>
                  </a:tcPr>
                </a:tc>
                <a:tc>
                  <a:txBody>
                    <a:bodyPr/>
                    <a:lstStyle/>
                    <a:p>
                      <a:pPr marL="0" marR="83820" lvl="0" indent="0" algn="ctr" defTabSz="914400" rtl="0" eaLnBrk="1" fontAlgn="auto" latinLnBrk="0" hangingPunct="1">
                        <a:lnSpc>
                          <a:spcPct val="100000"/>
                        </a:lnSpc>
                        <a:spcBef>
                          <a:spcPts val="190"/>
                        </a:spcBef>
                        <a:spcAft>
                          <a:spcPts val="0"/>
                        </a:spcAft>
                        <a:buClrTx/>
                        <a:buSzTx/>
                        <a:buFontTx/>
                        <a:buNone/>
                        <a:tabLst/>
                        <a:defRPr/>
                      </a:pPr>
                      <a:r>
                        <a:rPr lang="ja-JP" altLang="en-US" sz="1100" spc="-25" dirty="0">
                          <a:solidFill>
                            <a:schemeClr val="tx1"/>
                          </a:solidFill>
                          <a:latin typeface="HGP創英角ｺﾞｼｯｸUB"/>
                          <a:cs typeface="HGP創英角ｺﾞｼｯｸUB"/>
                        </a:rPr>
                        <a:t>ー</a:t>
                      </a:r>
                      <a:endParaRPr lang="ja-JP" altLang="en-US" sz="1100" dirty="0">
                        <a:solidFill>
                          <a:schemeClr val="tx1"/>
                        </a:solidFill>
                        <a:latin typeface="HGP創英角ｺﾞｼｯｸUB"/>
                        <a:cs typeface="HGP創英角ｺﾞｼｯｸUB"/>
                      </a:endParaRPr>
                    </a:p>
                  </a:txBody>
                  <a:tcPr marL="0" marR="0" marT="21899" marB="0">
                    <a:lnL w="12700">
                      <a:solidFill>
                        <a:srgbClr val="000000"/>
                      </a:solidFill>
                      <a:prstDash val="solid"/>
                    </a:lnL>
                    <a:lnR w="12700">
                      <a:solidFill>
                        <a:srgbClr val="000000"/>
                      </a:solidFill>
                      <a:prstDash val="solid"/>
                    </a:lnR>
                    <a:lnT w="12700" cap="flat" cmpd="sng" algn="ctr">
                      <a:solidFill>
                        <a:srgbClr val="000000"/>
                      </a:solidFill>
                      <a:prstDash val="sysDot"/>
                      <a:round/>
                      <a:headEnd type="none" w="med" len="med"/>
                      <a:tailEnd type="none" w="med" len="med"/>
                    </a:lnT>
                    <a:lnB w="12700">
                      <a:solidFill>
                        <a:srgbClr val="000000"/>
                      </a:solidFill>
                      <a:prstDash val="sysDot"/>
                    </a:lnB>
                    <a:solidFill>
                      <a:schemeClr val="bg1">
                        <a:lumMod val="85000"/>
                      </a:schemeClr>
                    </a:solidFill>
                  </a:tcPr>
                </a:tc>
                <a:tc>
                  <a:txBody>
                    <a:bodyPr/>
                    <a:lstStyle/>
                    <a:p>
                      <a:pPr marL="0" marR="83820" lvl="0" indent="0" algn="ctr" defTabSz="914400" rtl="0" eaLnBrk="1" fontAlgn="auto" latinLnBrk="0" hangingPunct="1">
                        <a:lnSpc>
                          <a:spcPct val="100000"/>
                        </a:lnSpc>
                        <a:spcBef>
                          <a:spcPts val="190"/>
                        </a:spcBef>
                        <a:spcAft>
                          <a:spcPts val="0"/>
                        </a:spcAft>
                        <a:buClrTx/>
                        <a:buSzTx/>
                        <a:buFontTx/>
                        <a:buNone/>
                        <a:tabLst/>
                        <a:defRPr/>
                      </a:pPr>
                      <a:r>
                        <a:rPr lang="ja-JP" altLang="en-US" sz="1100" spc="-25" dirty="0">
                          <a:solidFill>
                            <a:schemeClr val="tx1"/>
                          </a:solidFill>
                          <a:latin typeface="HGP創英角ｺﾞｼｯｸUB"/>
                          <a:cs typeface="HGP創英角ｺﾞｼｯｸUB"/>
                        </a:rPr>
                        <a:t>ー</a:t>
                      </a:r>
                      <a:endParaRPr lang="ja-JP" altLang="en-US" sz="1100" dirty="0">
                        <a:solidFill>
                          <a:schemeClr val="tx1"/>
                        </a:solidFill>
                        <a:latin typeface="HGP創英角ｺﾞｼｯｸUB"/>
                        <a:cs typeface="HGP創英角ｺﾞｼｯｸUB"/>
                      </a:endParaRPr>
                    </a:p>
                  </a:txBody>
                  <a:tcPr marL="0" marR="0" marT="21899"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ysDot"/>
                      <a:round/>
                      <a:headEnd type="none" w="med" len="med"/>
                      <a:tailEnd type="none" w="med" len="med"/>
                    </a:lnT>
                    <a:lnB w="12700">
                      <a:solidFill>
                        <a:srgbClr val="000000"/>
                      </a:solidFill>
                      <a:prstDash val="sysDot"/>
                    </a:lnB>
                    <a:solidFill>
                      <a:schemeClr val="bg1">
                        <a:lumMod val="85000"/>
                      </a:schemeClr>
                    </a:solidFill>
                  </a:tcPr>
                </a:tc>
                <a:tc>
                  <a:txBody>
                    <a:bodyPr/>
                    <a:lstStyle/>
                    <a:p>
                      <a:pPr marR="83820" algn="r">
                        <a:lnSpc>
                          <a:spcPct val="100000"/>
                        </a:lnSpc>
                        <a:spcBef>
                          <a:spcPts val="190"/>
                        </a:spcBef>
                      </a:pPr>
                      <a:r>
                        <a:rPr lang="en-US" altLang="ja-JP" sz="1100" dirty="0">
                          <a:latin typeface="HGP創英角ｺﾞｼｯｸUB"/>
                          <a:cs typeface="HGP創英角ｺﾞｼｯｸUB"/>
                        </a:rPr>
                        <a:t>-58</a:t>
                      </a:r>
                      <a:endParaRPr lang="ja-JP" altLang="en-US" sz="1100" dirty="0">
                        <a:latin typeface="HGP創英角ｺﾞｼｯｸUB"/>
                        <a:cs typeface="HGP創英角ｺﾞｼｯｸUB"/>
                      </a:endParaRPr>
                    </a:p>
                  </a:txBody>
                  <a:tcPr marL="0" marR="0" marT="21899" marB="0">
                    <a:lnL w="12700">
                      <a:solidFill>
                        <a:srgbClr val="000000"/>
                      </a:solidFill>
                      <a:prstDash val="solid"/>
                    </a:lnL>
                    <a:lnR w="38100">
                      <a:solidFill>
                        <a:srgbClr val="000000"/>
                      </a:solidFill>
                      <a:prstDash val="solid"/>
                    </a:lnR>
                    <a:lnT w="12700" cap="flat" cmpd="sng" algn="ctr">
                      <a:solidFill>
                        <a:srgbClr val="000000"/>
                      </a:solidFill>
                      <a:prstDash val="sysDot"/>
                      <a:round/>
                      <a:headEnd type="none" w="med" len="med"/>
                      <a:tailEnd type="none" w="med" len="med"/>
                    </a:lnT>
                    <a:lnB w="12700">
                      <a:solidFill>
                        <a:srgbClr val="000000"/>
                      </a:solidFill>
                      <a:prstDash val="sysDot"/>
                    </a:lnB>
                  </a:tcPr>
                </a:tc>
                <a:extLst>
                  <a:ext uri="{0D108BD9-81ED-4DB2-BD59-A6C34878D82A}">
                    <a16:rowId xmlns:a16="http://schemas.microsoft.com/office/drawing/2014/main" val="10003"/>
                  </a:ext>
                </a:extLst>
              </a:tr>
              <a:tr h="223604">
                <a:tc>
                  <a:txBody>
                    <a:bodyPr/>
                    <a:lstStyle/>
                    <a:p>
                      <a:pPr algn="ctr">
                        <a:lnSpc>
                          <a:spcPct val="100000"/>
                        </a:lnSpc>
                        <a:spcBef>
                          <a:spcPts val="190"/>
                        </a:spcBef>
                      </a:pPr>
                      <a:r>
                        <a:rPr sz="1100" spc="-25" dirty="0">
                          <a:latin typeface="HGP創英角ｺﾞｼｯｸUB"/>
                          <a:cs typeface="HGP創英角ｺﾞｼｯｸUB"/>
                        </a:rPr>
                        <a:t>西日本</a:t>
                      </a:r>
                      <a:endParaRPr sz="1100" dirty="0">
                        <a:latin typeface="HGP創英角ｺﾞｼｯｸUB"/>
                        <a:cs typeface="HGP創英角ｺﾞｼｯｸUB"/>
                      </a:endParaRPr>
                    </a:p>
                  </a:txBody>
                  <a:tcPr marL="0" marR="0" marT="21899" marB="0">
                    <a:lnL w="381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tcPr>
                </a:tc>
                <a:tc>
                  <a:txBody>
                    <a:bodyPr/>
                    <a:lstStyle/>
                    <a:p>
                      <a:pPr marR="83820" algn="r">
                        <a:lnSpc>
                          <a:spcPct val="100000"/>
                        </a:lnSpc>
                        <a:spcBef>
                          <a:spcPts val="190"/>
                        </a:spcBef>
                      </a:pPr>
                      <a:r>
                        <a:rPr lang="en-US" altLang="ja-JP" sz="1100" dirty="0">
                          <a:latin typeface="HGP創英角ｺﾞｼｯｸUB"/>
                          <a:cs typeface="HGP創英角ｺﾞｼｯｸUB"/>
                        </a:rPr>
                        <a:t>72</a:t>
                      </a:r>
                      <a:endParaRPr sz="1100" dirty="0">
                        <a:latin typeface="HGP創英角ｺﾞｼｯｸUB"/>
                        <a:cs typeface="HGP創英角ｺﾞｼｯｸUB"/>
                      </a:endParaRPr>
                    </a:p>
                  </a:txBody>
                  <a:tcPr marL="0" marR="0" marT="21899" marB="0">
                    <a:lnL w="381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ysDot"/>
                    </a:lnT>
                    <a:lnB w="12700">
                      <a:solidFill>
                        <a:srgbClr val="000000"/>
                      </a:solidFill>
                      <a:prstDash val="sysDot"/>
                    </a:lnB>
                  </a:tcPr>
                </a:tc>
                <a:tc>
                  <a:txBody>
                    <a:bodyPr/>
                    <a:lstStyle/>
                    <a:p>
                      <a:pPr marL="0" marR="83820" lvl="0" indent="0" algn="ctr" defTabSz="914400" rtl="0" eaLnBrk="1" fontAlgn="auto" latinLnBrk="0" hangingPunct="1">
                        <a:lnSpc>
                          <a:spcPct val="100000"/>
                        </a:lnSpc>
                        <a:spcBef>
                          <a:spcPts val="190"/>
                        </a:spcBef>
                        <a:spcAft>
                          <a:spcPts val="0"/>
                        </a:spcAft>
                        <a:buClrTx/>
                        <a:buSzTx/>
                        <a:buFontTx/>
                        <a:buNone/>
                        <a:tabLst/>
                        <a:defRPr/>
                      </a:pPr>
                      <a:r>
                        <a:rPr lang="ja-JP" altLang="en-US" sz="1100" spc="-25" dirty="0">
                          <a:solidFill>
                            <a:schemeClr val="tx1"/>
                          </a:solidFill>
                          <a:latin typeface="HGP創英角ｺﾞｼｯｸUB"/>
                          <a:cs typeface="HGP創英角ｺﾞｼｯｸUB"/>
                        </a:rPr>
                        <a:t>ー</a:t>
                      </a:r>
                      <a:endParaRPr lang="ja-JP" altLang="en-US" sz="1100" dirty="0">
                        <a:solidFill>
                          <a:schemeClr val="tx1"/>
                        </a:solidFill>
                        <a:latin typeface="HGP創英角ｺﾞｼｯｸUB"/>
                        <a:cs typeface="HGP創英角ｺﾞｼｯｸUB"/>
                      </a:endParaRPr>
                    </a:p>
                  </a:txBody>
                  <a:tcPr marL="0" marR="0" marT="21899" marB="0">
                    <a:lnL w="127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solidFill>
                      <a:schemeClr val="bg1">
                        <a:lumMod val="85000"/>
                      </a:schemeClr>
                    </a:solidFill>
                  </a:tcPr>
                </a:tc>
                <a:tc>
                  <a:txBody>
                    <a:bodyPr/>
                    <a:lstStyle/>
                    <a:p>
                      <a:pPr marL="0" marR="83820" lvl="0" indent="0" algn="ctr" defTabSz="914400" rtl="0" eaLnBrk="1" fontAlgn="auto" latinLnBrk="0" hangingPunct="1">
                        <a:lnSpc>
                          <a:spcPct val="100000"/>
                        </a:lnSpc>
                        <a:spcBef>
                          <a:spcPts val="190"/>
                        </a:spcBef>
                        <a:spcAft>
                          <a:spcPts val="0"/>
                        </a:spcAft>
                        <a:buClrTx/>
                        <a:buSzTx/>
                        <a:buFontTx/>
                        <a:buNone/>
                        <a:tabLst/>
                        <a:defRPr/>
                      </a:pPr>
                      <a:r>
                        <a:rPr lang="ja-JP" altLang="en-US" sz="1100" spc="-25" dirty="0">
                          <a:solidFill>
                            <a:schemeClr val="tx1"/>
                          </a:solidFill>
                          <a:latin typeface="HGP創英角ｺﾞｼｯｸUB"/>
                          <a:cs typeface="HGP創英角ｺﾞｼｯｸUB"/>
                        </a:rPr>
                        <a:t>ー</a:t>
                      </a:r>
                      <a:endParaRPr lang="ja-JP" altLang="en-US" sz="1100" dirty="0">
                        <a:solidFill>
                          <a:schemeClr val="tx1"/>
                        </a:solidFill>
                        <a:latin typeface="HGP創英角ｺﾞｼｯｸUB"/>
                        <a:cs typeface="HGP創英角ｺﾞｼｯｸUB"/>
                      </a:endParaRPr>
                    </a:p>
                  </a:txBody>
                  <a:tcPr marL="0" marR="0" marT="21899"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ysDot"/>
                    </a:lnT>
                    <a:lnB w="12700">
                      <a:solidFill>
                        <a:srgbClr val="000000"/>
                      </a:solidFill>
                      <a:prstDash val="sysDot"/>
                    </a:lnB>
                    <a:solidFill>
                      <a:schemeClr val="bg1">
                        <a:lumMod val="85000"/>
                      </a:schemeClr>
                    </a:solidFill>
                  </a:tcPr>
                </a:tc>
                <a:tc>
                  <a:txBody>
                    <a:bodyPr/>
                    <a:lstStyle/>
                    <a:p>
                      <a:pPr marR="83820" algn="r">
                        <a:lnSpc>
                          <a:spcPct val="100000"/>
                        </a:lnSpc>
                        <a:spcBef>
                          <a:spcPts val="190"/>
                        </a:spcBef>
                      </a:pPr>
                      <a:r>
                        <a:rPr lang="en-US" altLang="ja-JP" sz="1100" dirty="0">
                          <a:latin typeface="HGP創英角ｺﾞｼｯｸUB"/>
                          <a:cs typeface="HGP創英角ｺﾞｼｯｸUB"/>
                        </a:rPr>
                        <a:t>-72</a:t>
                      </a:r>
                      <a:endParaRPr sz="1100" dirty="0">
                        <a:latin typeface="HGP創英角ｺﾞｼｯｸUB"/>
                        <a:cs typeface="HGP創英角ｺﾞｼｯｸUB"/>
                      </a:endParaRPr>
                    </a:p>
                  </a:txBody>
                  <a:tcPr marL="0" marR="0" marT="21899" marB="0">
                    <a:lnL w="127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tcPr>
                </a:tc>
                <a:extLst>
                  <a:ext uri="{0D108BD9-81ED-4DB2-BD59-A6C34878D82A}">
                    <a16:rowId xmlns:a16="http://schemas.microsoft.com/office/drawing/2014/main" val="10004"/>
                  </a:ext>
                </a:extLst>
              </a:tr>
              <a:tr h="225334">
                <a:tc>
                  <a:txBody>
                    <a:bodyPr/>
                    <a:lstStyle/>
                    <a:p>
                      <a:pPr algn="ctr">
                        <a:lnSpc>
                          <a:spcPct val="100000"/>
                        </a:lnSpc>
                        <a:spcBef>
                          <a:spcPts val="190"/>
                        </a:spcBef>
                      </a:pPr>
                      <a:r>
                        <a:rPr sz="1100" spc="-30" dirty="0">
                          <a:latin typeface="HGP創英角ｺﾞｼｯｸUB"/>
                          <a:cs typeface="HGP創英角ｺﾞｼｯｸUB"/>
                        </a:rPr>
                        <a:t>合計</a:t>
                      </a:r>
                      <a:endParaRPr sz="1100" dirty="0">
                        <a:latin typeface="HGP創英角ｺﾞｼｯｸUB"/>
                        <a:cs typeface="HGP創英角ｺﾞｼｯｸUB"/>
                      </a:endParaRPr>
                    </a:p>
                  </a:txBody>
                  <a:tcPr marL="0" marR="0" marT="21899" marB="0">
                    <a:lnL w="38100">
                      <a:solidFill>
                        <a:srgbClr val="000000"/>
                      </a:solidFill>
                      <a:prstDash val="solid"/>
                    </a:lnL>
                    <a:lnR w="38100">
                      <a:solidFill>
                        <a:srgbClr val="000000"/>
                      </a:solidFill>
                      <a:prstDash val="solid"/>
                    </a:lnR>
                    <a:lnT w="12700">
                      <a:solidFill>
                        <a:srgbClr val="000000"/>
                      </a:solidFill>
                      <a:prstDash val="sysDot"/>
                    </a:lnT>
                    <a:lnB w="38100">
                      <a:solidFill>
                        <a:srgbClr val="000000"/>
                      </a:solidFill>
                      <a:prstDash val="solid"/>
                    </a:lnB>
                  </a:tcPr>
                </a:tc>
                <a:tc>
                  <a:txBody>
                    <a:bodyPr/>
                    <a:lstStyle/>
                    <a:p>
                      <a:pPr marR="85090" algn="r">
                        <a:lnSpc>
                          <a:spcPct val="100000"/>
                        </a:lnSpc>
                        <a:spcBef>
                          <a:spcPts val="190"/>
                        </a:spcBef>
                      </a:pPr>
                      <a:r>
                        <a:rPr lang="en-US" altLang="ja-JP" sz="1100" dirty="0">
                          <a:latin typeface="HGP創英角ｺﾞｼｯｸUB"/>
                          <a:cs typeface="HGP創英角ｺﾞｼｯｸUB"/>
                        </a:rPr>
                        <a:t>262</a:t>
                      </a:r>
                      <a:endParaRPr sz="1100" dirty="0">
                        <a:latin typeface="HGP創英角ｺﾞｼｯｸUB"/>
                        <a:cs typeface="HGP創英角ｺﾞｼｯｸUB"/>
                      </a:endParaRPr>
                    </a:p>
                  </a:txBody>
                  <a:tcPr marL="0" marR="0" marT="21899" marB="0">
                    <a:lnL w="38100">
                      <a:solidFill>
                        <a:srgbClr val="000000"/>
                      </a:solidFill>
                      <a:prstDash val="solid"/>
                    </a:lnL>
                    <a:lnR w="12700">
                      <a:solidFill>
                        <a:srgbClr val="000000"/>
                      </a:solidFill>
                      <a:prstDash val="solid"/>
                    </a:lnR>
                    <a:lnT w="12700">
                      <a:solidFill>
                        <a:srgbClr val="000000"/>
                      </a:solidFill>
                      <a:prstDash val="sysDot"/>
                    </a:lnT>
                    <a:lnB w="38100">
                      <a:solidFill>
                        <a:srgbClr val="000000"/>
                      </a:solidFill>
                      <a:prstDash val="solid"/>
                    </a:lnB>
                  </a:tcPr>
                </a:tc>
                <a:tc>
                  <a:txBody>
                    <a:bodyPr/>
                    <a:lstStyle/>
                    <a:p>
                      <a:pPr marR="85090" algn="r">
                        <a:lnSpc>
                          <a:spcPct val="100000"/>
                        </a:lnSpc>
                        <a:spcBef>
                          <a:spcPts val="190"/>
                        </a:spcBef>
                      </a:pPr>
                      <a:r>
                        <a:rPr lang="en-US" altLang="ja-JP" sz="1100" dirty="0">
                          <a:latin typeface="HGP創英角ｺﾞｼｯｸUB"/>
                          <a:cs typeface="HGP創英角ｺﾞｼｯｸUB"/>
                        </a:rPr>
                        <a:t>261</a:t>
                      </a:r>
                      <a:endParaRPr sz="1100" dirty="0">
                        <a:latin typeface="HGP創英角ｺﾞｼｯｸUB"/>
                        <a:cs typeface="HGP創英角ｺﾞｼｯｸUB"/>
                      </a:endParaRPr>
                    </a:p>
                  </a:txBody>
                  <a:tcPr marL="0" marR="0" marT="21899" marB="0">
                    <a:lnL w="12700">
                      <a:solidFill>
                        <a:srgbClr val="000000"/>
                      </a:solidFill>
                      <a:prstDash val="solid"/>
                    </a:lnL>
                    <a:lnR w="12700">
                      <a:solidFill>
                        <a:srgbClr val="000000"/>
                      </a:solidFill>
                      <a:prstDash val="solid"/>
                    </a:lnR>
                    <a:lnT w="12700" cap="flat" cmpd="sng" algn="ctr">
                      <a:solidFill>
                        <a:srgbClr val="000000"/>
                      </a:solidFill>
                      <a:prstDash val="sysDot"/>
                      <a:round/>
                      <a:headEnd type="none" w="med" len="med"/>
                      <a:tailEnd type="none" w="med" len="med"/>
                    </a:lnT>
                    <a:lnB w="38100">
                      <a:solidFill>
                        <a:srgbClr val="000000"/>
                      </a:solidFill>
                      <a:prstDash val="solid"/>
                    </a:lnB>
                  </a:tcPr>
                </a:tc>
                <a:tc>
                  <a:txBody>
                    <a:bodyPr/>
                    <a:lstStyle/>
                    <a:p>
                      <a:pPr marR="85090" algn="r">
                        <a:lnSpc>
                          <a:spcPct val="100000"/>
                        </a:lnSpc>
                        <a:spcBef>
                          <a:spcPts val="190"/>
                        </a:spcBef>
                      </a:pPr>
                      <a:r>
                        <a:rPr lang="en-US" altLang="ja-JP" sz="1100" dirty="0">
                          <a:latin typeface="HGP創英角ｺﾞｼｯｸUB"/>
                          <a:cs typeface="HGP創英角ｺﾞｼｯｸUB"/>
                        </a:rPr>
                        <a:t>272</a:t>
                      </a:r>
                      <a:endParaRPr sz="1100" dirty="0">
                        <a:latin typeface="HGP創英角ｺﾞｼｯｸUB"/>
                        <a:cs typeface="HGP創英角ｺﾞｼｯｸUB"/>
                      </a:endParaRPr>
                    </a:p>
                  </a:txBody>
                  <a:tcPr marL="0" marR="0" marT="21899" marB="0">
                    <a:lnL w="12700">
                      <a:solidFill>
                        <a:srgbClr val="000000"/>
                      </a:solidFill>
                      <a:prstDash val="solid"/>
                    </a:lnL>
                    <a:lnR w="12700">
                      <a:solidFill>
                        <a:srgbClr val="000000"/>
                      </a:solidFill>
                      <a:prstDash val="solid"/>
                    </a:lnR>
                    <a:lnT w="12700">
                      <a:solidFill>
                        <a:srgbClr val="000000"/>
                      </a:solidFill>
                      <a:prstDash val="sysDot"/>
                    </a:lnT>
                    <a:lnB w="38100">
                      <a:solidFill>
                        <a:srgbClr val="000000"/>
                      </a:solidFill>
                      <a:prstDash val="solid"/>
                    </a:lnB>
                  </a:tcPr>
                </a:tc>
                <a:tc>
                  <a:txBody>
                    <a:bodyPr/>
                    <a:lstStyle/>
                    <a:p>
                      <a:pPr marR="85090" algn="r">
                        <a:lnSpc>
                          <a:spcPct val="100000"/>
                        </a:lnSpc>
                        <a:spcBef>
                          <a:spcPts val="190"/>
                        </a:spcBef>
                      </a:pPr>
                      <a:r>
                        <a:rPr lang="en-US" altLang="ja-JP" sz="1100" dirty="0">
                          <a:latin typeface="HGP創英角ｺﾞｼｯｸUB"/>
                          <a:cs typeface="HGP創英角ｺﾞｼｯｸUB"/>
                        </a:rPr>
                        <a:t>10</a:t>
                      </a:r>
                      <a:endParaRPr sz="1100" dirty="0">
                        <a:latin typeface="HGP創英角ｺﾞｼｯｸUB"/>
                        <a:cs typeface="HGP創英角ｺﾞｼｯｸUB"/>
                      </a:endParaRPr>
                    </a:p>
                  </a:txBody>
                  <a:tcPr marL="0" marR="0" marT="21899" marB="0">
                    <a:lnL w="12700">
                      <a:solidFill>
                        <a:srgbClr val="000000"/>
                      </a:solidFill>
                      <a:prstDash val="solid"/>
                    </a:lnL>
                    <a:lnR w="38100">
                      <a:solidFill>
                        <a:srgbClr val="000000"/>
                      </a:solidFill>
                      <a:prstDash val="solid"/>
                    </a:lnR>
                    <a:lnT w="12700">
                      <a:solidFill>
                        <a:srgbClr val="000000"/>
                      </a:solidFill>
                      <a:prstDash val="sysDot"/>
                    </a:lnT>
                    <a:lnB w="38100">
                      <a:solidFill>
                        <a:srgbClr val="000000"/>
                      </a:solidFill>
                      <a:prstDash val="solid"/>
                    </a:lnB>
                  </a:tcPr>
                </a:tc>
                <a:extLst>
                  <a:ext uri="{0D108BD9-81ED-4DB2-BD59-A6C34878D82A}">
                    <a16:rowId xmlns:a16="http://schemas.microsoft.com/office/drawing/2014/main" val="10005"/>
                  </a:ext>
                </a:extLst>
              </a:tr>
            </a:tbl>
          </a:graphicData>
        </a:graphic>
      </p:graphicFrame>
      <p:sp>
        <p:nvSpPr>
          <p:cNvPr id="97" name="object 34">
            <a:extLst>
              <a:ext uri="{FF2B5EF4-FFF2-40B4-BE49-F238E27FC236}">
                <a16:creationId xmlns:a16="http://schemas.microsoft.com/office/drawing/2014/main" id="{0CF386CC-E2E7-AD26-38E4-13A75847E69A}"/>
              </a:ext>
            </a:extLst>
          </p:cNvPr>
          <p:cNvSpPr txBox="1"/>
          <p:nvPr/>
        </p:nvSpPr>
        <p:spPr>
          <a:xfrm>
            <a:off x="4714745" y="5727389"/>
            <a:ext cx="1889255" cy="184989"/>
          </a:xfrm>
          <a:prstGeom prst="rect">
            <a:avLst/>
          </a:prstGeom>
        </p:spPr>
        <p:txBody>
          <a:bodyPr vert="horz" wrap="square" lIns="0" tIns="15560" rIns="0" bIns="0" rtlCol="0">
            <a:spAutoFit/>
          </a:bodyPr>
          <a:lstStyle/>
          <a:p>
            <a:pPr marL="11527" algn="ctr">
              <a:spcBef>
                <a:spcPts val="123"/>
              </a:spcBef>
            </a:pPr>
            <a:r>
              <a:rPr lang="ja-JP" altLang="en-US" sz="1100" spc="-9" dirty="0">
                <a:latin typeface="SimSun"/>
                <a:cs typeface="SimSun"/>
              </a:rPr>
              <a:t>フルーツバイキングイベント</a:t>
            </a:r>
            <a:endParaRPr lang="ja-JP" altLang="en-US" sz="1100" dirty="0">
              <a:latin typeface="SimSun"/>
              <a:cs typeface="SimSun"/>
            </a:endParaRPr>
          </a:p>
        </p:txBody>
      </p:sp>
      <p:sp>
        <p:nvSpPr>
          <p:cNvPr id="100" name="object 99">
            <a:extLst>
              <a:ext uri="{FF2B5EF4-FFF2-40B4-BE49-F238E27FC236}">
                <a16:creationId xmlns:a16="http://schemas.microsoft.com/office/drawing/2014/main" id="{4AE37422-E69F-F6B9-C2EE-7908C0916019}"/>
              </a:ext>
            </a:extLst>
          </p:cNvPr>
          <p:cNvSpPr txBox="1"/>
          <p:nvPr/>
        </p:nvSpPr>
        <p:spPr>
          <a:xfrm>
            <a:off x="6484713" y="3783451"/>
            <a:ext cx="797093" cy="472579"/>
          </a:xfrm>
          <a:prstGeom prst="rect">
            <a:avLst/>
          </a:prstGeom>
        </p:spPr>
        <p:txBody>
          <a:bodyPr vert="horz" wrap="square" lIns="0" tIns="108345" rIns="0" bIns="0" rtlCol="0">
            <a:spAutoFit/>
          </a:bodyPr>
          <a:lstStyle/>
          <a:p>
            <a:pPr marR="182695">
              <a:spcBef>
                <a:spcPts val="762"/>
              </a:spcBef>
            </a:pPr>
            <a:r>
              <a:rPr sz="1089" spc="-18" dirty="0" err="1">
                <a:solidFill>
                  <a:srgbClr val="000099"/>
                </a:solidFill>
                <a:latin typeface="HGP創英角ｺﾞｼｯｸUB"/>
                <a:cs typeface="HGP創英角ｺﾞｼｯｸUB"/>
              </a:rPr>
              <a:t>事業活動</a:t>
            </a:r>
            <a:endParaRPr sz="1089" dirty="0">
              <a:latin typeface="HGP創英角ｺﾞｼｯｸUB"/>
              <a:cs typeface="HGP創英角ｺﾞｼｯｸUB"/>
            </a:endParaRPr>
          </a:p>
          <a:p>
            <a:pPr marR="217275">
              <a:spcBef>
                <a:spcPts val="14"/>
              </a:spcBef>
            </a:pPr>
            <a:r>
              <a:rPr sz="1271" spc="-9" dirty="0">
                <a:solidFill>
                  <a:srgbClr val="000099"/>
                </a:solidFill>
                <a:latin typeface="HGP創英角ｺﾞｼｯｸUB"/>
                <a:cs typeface="HGP創英角ｺﾞｼｯｸUB"/>
              </a:rPr>
              <a:t>Point</a:t>
            </a:r>
            <a:r>
              <a:rPr lang="ja-JP" altLang="en-US" sz="1271" spc="-9" dirty="0">
                <a:solidFill>
                  <a:srgbClr val="000099"/>
                </a:solidFill>
                <a:latin typeface="HGP創英角ｺﾞｼｯｸUB"/>
                <a:cs typeface="HGP創英角ｺﾞｼｯｸUB"/>
              </a:rPr>
              <a:t> </a:t>
            </a:r>
            <a:r>
              <a:rPr lang="en-US" altLang="ja-JP" sz="1271" spc="-9" dirty="0">
                <a:solidFill>
                  <a:srgbClr val="000099"/>
                </a:solidFill>
                <a:latin typeface="HGP創英角ｺﾞｼｯｸUB"/>
                <a:cs typeface="HGP創英角ｺﾞｼｯｸUB"/>
              </a:rPr>
              <a:t>1</a:t>
            </a:r>
            <a:endParaRPr sz="1271" dirty="0">
              <a:latin typeface="HGP創英角ｺﾞｼｯｸUB"/>
              <a:cs typeface="HGP創英角ｺﾞｼｯｸUB"/>
            </a:endParaRPr>
          </a:p>
        </p:txBody>
      </p:sp>
      <p:sp>
        <p:nvSpPr>
          <p:cNvPr id="101" name="テキスト ボックス 100">
            <a:extLst>
              <a:ext uri="{FF2B5EF4-FFF2-40B4-BE49-F238E27FC236}">
                <a16:creationId xmlns:a16="http://schemas.microsoft.com/office/drawing/2014/main" id="{460AE4D6-5BF4-8CDB-DA6B-75535C4F1C11}"/>
              </a:ext>
            </a:extLst>
          </p:cNvPr>
          <p:cNvSpPr txBox="1"/>
          <p:nvPr/>
        </p:nvSpPr>
        <p:spPr>
          <a:xfrm>
            <a:off x="6457355" y="4296798"/>
            <a:ext cx="3236067" cy="93038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rtl="0" eaLnBrk="1" latinLnBrk="0" hangingPunct="1"/>
            <a:r>
              <a:rPr lang="ja-JP" altLang="en-US" sz="1089" dirty="0">
                <a:solidFill>
                  <a:srgbClr val="FFC000"/>
                </a:solidFill>
                <a:latin typeface="HGP創英角ｺﾞｼｯｸUB" panose="020B0900000000000000" pitchFamily="50" charset="-128"/>
                <a:ea typeface="HGP創英角ｺﾞｼｯｸUB" panose="020B0900000000000000" pitchFamily="50" charset="-128"/>
              </a:rPr>
              <a:t>■</a:t>
            </a:r>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給食事業</a:t>
            </a:r>
            <a:r>
              <a:rPr lang="ja-JP" altLang="en-US" sz="1089" dirty="0">
                <a:solidFill>
                  <a:schemeClr val="tx1"/>
                </a:solidFill>
                <a:latin typeface="HGP創英角ｺﾞｼｯｸUB" panose="020B0900000000000000" pitchFamily="50" charset="-128"/>
                <a:ea typeface="HGP創英角ｺﾞｼｯｸUB" panose="020B0900000000000000" pitchFamily="50" charset="-128"/>
              </a:rPr>
              <a:t> （</a:t>
            </a:r>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20</a:t>
            </a:r>
            <a:r>
              <a:rPr lang="en-US" altLang="ja-JP" sz="1089" dirty="0">
                <a:solidFill>
                  <a:schemeClr val="tx1"/>
                </a:solidFill>
                <a:latin typeface="HGP創英角ｺﾞｼｯｸUB" panose="020B0900000000000000" pitchFamily="50" charset="-128"/>
                <a:ea typeface="HGP創英角ｺﾞｼｯｸUB" panose="020B0900000000000000" pitchFamily="50" charset="-128"/>
              </a:rPr>
              <a:t>25</a:t>
            </a:r>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089" dirty="0">
                <a:solidFill>
                  <a:schemeClr val="tx1"/>
                </a:solidFill>
                <a:latin typeface="HGP創英角ｺﾞｼｯｸUB" panose="020B0900000000000000" pitchFamily="50" charset="-128"/>
                <a:ea typeface="HGP創英角ｺﾞｼｯｸUB" panose="020B0900000000000000" pitchFamily="50" charset="-128"/>
              </a:rPr>
              <a:t>9</a:t>
            </a:r>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月末の受託契約数 </a:t>
            </a:r>
            <a:r>
              <a:rPr lang="en-US" altLang="ja-JP" sz="1089" dirty="0">
                <a:solidFill>
                  <a:schemeClr val="tx1"/>
                </a:solidFill>
                <a:latin typeface="HGP創英角ｺﾞｼｯｸUB" panose="020B0900000000000000" pitchFamily="50" charset="-128"/>
                <a:ea typeface="HGP創英角ｺﾞｼｯｸUB" panose="020B0900000000000000" pitchFamily="50" charset="-128"/>
              </a:rPr>
              <a:t>276</a:t>
            </a:r>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件</a:t>
            </a:r>
            <a:r>
              <a:rPr lang="ja-JP" altLang="en-US" sz="1089" dirty="0">
                <a:solidFill>
                  <a:schemeClr val="tx1"/>
                </a:solidFill>
                <a:latin typeface="HGP創英角ｺﾞｼｯｸUB" panose="020B0900000000000000" pitchFamily="50" charset="-128"/>
                <a:ea typeface="HGP創英角ｺﾞｼｯｸUB" panose="020B0900000000000000" pitchFamily="50" charset="-128"/>
              </a:rPr>
              <a:t>）</a:t>
            </a:r>
            <a:endParaRPr lang="ja-JP" altLang="ja-JP" sz="500" dirty="0">
              <a:solidFill>
                <a:schemeClr val="tx1"/>
              </a:solidFill>
              <a:latin typeface="HGP創英角ｺﾞｼｯｸUB" panose="020B0900000000000000" pitchFamily="50" charset="-128"/>
              <a:ea typeface="HGP創英角ｺﾞｼｯｸUB" panose="020B0900000000000000" pitchFamily="50" charset="-128"/>
            </a:endParaRPr>
          </a:p>
          <a:p>
            <a:pPr rtl="0" eaLnBrk="1" latinLnBrk="0" hangingPunct="1"/>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【１】受託契約の見直し</a:t>
            </a:r>
            <a:endParaRPr lang="en-US" altLang="ja-JP" sz="1089" dirty="0">
              <a:solidFill>
                <a:schemeClr val="tx1"/>
              </a:solidFill>
              <a:latin typeface="HGP創英角ｺﾞｼｯｸUB" panose="020B0900000000000000" pitchFamily="50" charset="-128"/>
              <a:ea typeface="HGP創英角ｺﾞｼｯｸUB" panose="020B0900000000000000" pitchFamily="50" charset="-128"/>
            </a:endParaRPr>
          </a:p>
          <a:p>
            <a:pPr rtl="0" eaLnBrk="1" latinLnBrk="0" hangingPunct="1"/>
            <a:r>
              <a:rPr lang="ja-JP" altLang="en-US" sz="1089" dirty="0">
                <a:solidFill>
                  <a:schemeClr val="tx1"/>
                </a:solidFill>
                <a:latin typeface="HGP創英角ｺﾞｼｯｸUB" panose="020B0900000000000000" pitchFamily="50" charset="-128"/>
                <a:ea typeface="HGP創英角ｺﾞｼｯｸUB" panose="020B0900000000000000" pitchFamily="50" charset="-128"/>
              </a:rPr>
              <a:t>　　　　　　　　</a:t>
            </a:r>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・・・高収益率の施設へ契約をシフト</a:t>
            </a:r>
          </a:p>
          <a:p>
            <a:pPr rtl="0" eaLnBrk="1" latinLnBrk="0" hangingPunct="1"/>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【２】積極的な人材投資</a:t>
            </a:r>
            <a:endParaRPr lang="en-US" altLang="ja-JP" sz="1089" dirty="0">
              <a:solidFill>
                <a:schemeClr val="tx1"/>
              </a:solidFill>
              <a:latin typeface="HGP創英角ｺﾞｼｯｸUB" panose="020B0900000000000000" pitchFamily="50" charset="-128"/>
              <a:ea typeface="HGP創英角ｺﾞｼｯｸUB" panose="020B0900000000000000" pitchFamily="50" charset="-128"/>
            </a:endParaRPr>
          </a:p>
          <a:p>
            <a:pPr rtl="0" eaLnBrk="1" latinLnBrk="0" hangingPunct="1"/>
            <a:r>
              <a:rPr lang="ja-JP" altLang="en-US" sz="1089" dirty="0">
                <a:solidFill>
                  <a:schemeClr val="tx1"/>
                </a:solidFill>
                <a:latin typeface="HGP創英角ｺﾞｼｯｸUB" panose="020B0900000000000000" pitchFamily="50" charset="-128"/>
                <a:ea typeface="HGP創英角ｺﾞｼｯｸUB" panose="020B0900000000000000" pitchFamily="50" charset="-128"/>
              </a:rPr>
              <a:t>　　　　　　　　</a:t>
            </a:r>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089" dirty="0">
                <a:solidFill>
                  <a:schemeClr val="tx1"/>
                </a:solidFill>
                <a:latin typeface="HGP創英角ｺﾞｼｯｸUB" panose="020B0900000000000000" pitchFamily="50" charset="-128"/>
                <a:ea typeface="HGP創英角ｺﾞｼｯｸUB" panose="020B0900000000000000" pitchFamily="50" charset="-128"/>
              </a:rPr>
              <a:t>賃金アップや福利厚生の充実</a:t>
            </a:r>
            <a:endParaRPr lang="ja-JP" altLang="ja-JP" sz="1089"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105" name="object 97">
            <a:extLst>
              <a:ext uri="{FF2B5EF4-FFF2-40B4-BE49-F238E27FC236}">
                <a16:creationId xmlns:a16="http://schemas.microsoft.com/office/drawing/2014/main" id="{EDD288B1-6E85-2291-B832-2D085463C618}"/>
              </a:ext>
            </a:extLst>
          </p:cNvPr>
          <p:cNvPicPr/>
          <p:nvPr/>
        </p:nvPicPr>
        <p:blipFill>
          <a:blip r:embed="rId7" cstate="print"/>
          <a:stretch>
            <a:fillRect/>
          </a:stretch>
        </p:blipFill>
        <p:spPr>
          <a:xfrm flipH="1">
            <a:off x="6472401" y="3469975"/>
            <a:ext cx="456424" cy="399723"/>
          </a:xfrm>
          <a:prstGeom prst="rect">
            <a:avLst/>
          </a:prstGeom>
        </p:spPr>
      </p:pic>
      <p:pic>
        <p:nvPicPr>
          <p:cNvPr id="85" name="図 84">
            <a:extLst>
              <a:ext uri="{FF2B5EF4-FFF2-40B4-BE49-F238E27FC236}">
                <a16:creationId xmlns:a16="http://schemas.microsoft.com/office/drawing/2014/main" id="{811C374E-9A66-A148-406C-0698383F72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
        <p:nvSpPr>
          <p:cNvPr id="6" name="object 34">
            <a:extLst>
              <a:ext uri="{FF2B5EF4-FFF2-40B4-BE49-F238E27FC236}">
                <a16:creationId xmlns:a16="http://schemas.microsoft.com/office/drawing/2014/main" id="{70BFAD7A-E86B-792A-48CA-BA2E99FCE17D}"/>
              </a:ext>
            </a:extLst>
          </p:cNvPr>
          <p:cNvSpPr txBox="1"/>
          <p:nvPr/>
        </p:nvSpPr>
        <p:spPr>
          <a:xfrm>
            <a:off x="7316424" y="5727388"/>
            <a:ext cx="1889255" cy="184989"/>
          </a:xfrm>
          <a:prstGeom prst="rect">
            <a:avLst/>
          </a:prstGeom>
        </p:spPr>
        <p:txBody>
          <a:bodyPr vert="horz" wrap="square" lIns="0" tIns="15560" rIns="0" bIns="0" rtlCol="0">
            <a:spAutoFit/>
          </a:bodyPr>
          <a:lstStyle/>
          <a:p>
            <a:pPr marL="11527" algn="ctr">
              <a:spcBef>
                <a:spcPts val="123"/>
              </a:spcBef>
            </a:pPr>
            <a:r>
              <a:rPr lang="ja-JP" altLang="en-US" sz="1100" spc="-9" dirty="0">
                <a:latin typeface="SimSun"/>
                <a:cs typeface="SimSun"/>
              </a:rPr>
              <a:t>　握り寿司イベント</a:t>
            </a:r>
            <a:endParaRPr lang="ja-JP" altLang="en-US" sz="1100" dirty="0">
              <a:latin typeface="SimSun"/>
              <a:cs typeface="SimSun"/>
            </a:endParaRPr>
          </a:p>
        </p:txBody>
      </p:sp>
      <p:pic>
        <p:nvPicPr>
          <p:cNvPr id="9" name="図 8">
            <a:extLst>
              <a:ext uri="{FF2B5EF4-FFF2-40B4-BE49-F238E27FC236}">
                <a16:creationId xmlns:a16="http://schemas.microsoft.com/office/drawing/2014/main" id="{F6966A48-44AB-0CB2-394D-6BD0AAEADD05}"/>
              </a:ext>
            </a:extLst>
          </p:cNvPr>
          <p:cNvPicPr>
            <a:picLocks noChangeAspect="1"/>
          </p:cNvPicPr>
          <p:nvPr/>
        </p:nvPicPr>
        <p:blipFill>
          <a:blip r:embed="rId9"/>
          <a:stretch>
            <a:fillRect/>
          </a:stretch>
        </p:blipFill>
        <p:spPr>
          <a:xfrm>
            <a:off x="2346602" y="2000531"/>
            <a:ext cx="1407792" cy="1128558"/>
          </a:xfrm>
          <a:prstGeom prst="rect">
            <a:avLst/>
          </a:prstGeom>
        </p:spPr>
      </p:pic>
      <p:sp>
        <p:nvSpPr>
          <p:cNvPr id="68" name="object 18">
            <a:extLst>
              <a:ext uri="{FF2B5EF4-FFF2-40B4-BE49-F238E27FC236}">
                <a16:creationId xmlns:a16="http://schemas.microsoft.com/office/drawing/2014/main" id="{EB646046-43BE-1894-E305-1460D30B8294}"/>
              </a:ext>
            </a:extLst>
          </p:cNvPr>
          <p:cNvSpPr/>
          <p:nvPr/>
        </p:nvSpPr>
        <p:spPr>
          <a:xfrm>
            <a:off x="2336530" y="1325012"/>
            <a:ext cx="1413670" cy="1804077"/>
          </a:xfrm>
          <a:custGeom>
            <a:avLst/>
            <a:gdLst/>
            <a:ahLst/>
            <a:cxnLst/>
            <a:rect l="l" t="t" r="r" b="b"/>
            <a:pathLst>
              <a:path w="1557655" h="2054860">
                <a:moveTo>
                  <a:pt x="1557521" y="0"/>
                </a:moveTo>
                <a:lnTo>
                  <a:pt x="0" y="0"/>
                </a:lnTo>
                <a:lnTo>
                  <a:pt x="0" y="2054351"/>
                </a:lnTo>
                <a:lnTo>
                  <a:pt x="1557521" y="2054351"/>
                </a:lnTo>
                <a:lnTo>
                  <a:pt x="1557521" y="0"/>
                </a:lnTo>
                <a:close/>
              </a:path>
            </a:pathLst>
          </a:custGeom>
          <a:ln w="63011">
            <a:solidFill>
              <a:srgbClr val="329965"/>
            </a:solidFill>
          </a:ln>
        </p:spPr>
        <p:txBody>
          <a:bodyPr wrap="square" lIns="0" tIns="0" rIns="0" bIns="0" rtlCol="0"/>
          <a:lstStyle/>
          <a:p>
            <a:endParaRPr sz="1634"/>
          </a:p>
        </p:txBody>
      </p:sp>
      <p:sp>
        <p:nvSpPr>
          <p:cNvPr id="10" name="object 22">
            <a:extLst>
              <a:ext uri="{FF2B5EF4-FFF2-40B4-BE49-F238E27FC236}">
                <a16:creationId xmlns:a16="http://schemas.microsoft.com/office/drawing/2014/main" id="{A5288D5D-42B6-BE3B-D336-A0D1325A3768}"/>
              </a:ext>
            </a:extLst>
          </p:cNvPr>
          <p:cNvSpPr txBox="1"/>
          <p:nvPr/>
        </p:nvSpPr>
        <p:spPr>
          <a:xfrm>
            <a:off x="2346602" y="1946713"/>
            <a:ext cx="1413670" cy="257040"/>
          </a:xfrm>
          <a:prstGeom prst="rect">
            <a:avLst/>
          </a:prstGeom>
          <a:solidFill>
            <a:schemeClr val="bg1">
              <a:alpha val="70000"/>
            </a:schemeClr>
          </a:solidFill>
          <a:effectLst>
            <a:softEdge rad="38100"/>
          </a:effectLst>
        </p:spPr>
        <p:txBody>
          <a:bodyPr vert="horz" wrap="square" lIns="0" tIns="13254" rIns="0" bIns="0" rtlCol="0">
            <a:spAutoFit/>
          </a:bodyPr>
          <a:lstStyle/>
          <a:p>
            <a:pPr marL="11527" algn="ctr">
              <a:spcBef>
                <a:spcPts val="103"/>
              </a:spcBef>
            </a:pPr>
            <a:r>
              <a:rPr lang="ja-JP" altLang="en-US" sz="750" b="1" dirty="0">
                <a:solidFill>
                  <a:srgbClr val="329965"/>
                </a:solidFill>
                <a:latin typeface="SimSun" panose="02010600030101010101" pitchFamily="2" charset="-122"/>
                <a:ea typeface="SimSun" panose="02010600030101010101" pitchFamily="2" charset="-122"/>
                <a:cs typeface="SimSun"/>
              </a:rPr>
              <a:t>心のこもった「給食」で</a:t>
            </a:r>
            <a:endParaRPr lang="en-US" altLang="ja-JP" sz="750" b="1" dirty="0">
              <a:solidFill>
                <a:srgbClr val="329965"/>
              </a:solidFill>
              <a:latin typeface="SimSun" panose="02010600030101010101" pitchFamily="2" charset="-122"/>
              <a:ea typeface="SimSun" panose="02010600030101010101" pitchFamily="2" charset="-122"/>
              <a:cs typeface="SimSun"/>
            </a:endParaRPr>
          </a:p>
          <a:p>
            <a:pPr marL="11527" algn="ctr">
              <a:spcBef>
                <a:spcPts val="103"/>
              </a:spcBef>
            </a:pPr>
            <a:r>
              <a:rPr lang="ja-JP" altLang="en-US" sz="750" b="1" dirty="0">
                <a:solidFill>
                  <a:srgbClr val="329965"/>
                </a:solidFill>
                <a:latin typeface="SimSun" panose="02010600030101010101" pitchFamily="2" charset="-122"/>
                <a:ea typeface="SimSun" panose="02010600030101010101" pitchFamily="2" charset="-122"/>
                <a:cs typeface="SimSun"/>
              </a:rPr>
              <a:t>施設や企業を支えていく仕事</a:t>
            </a:r>
            <a:endParaRPr sz="750" b="1" dirty="0">
              <a:solidFill>
                <a:srgbClr val="329965"/>
              </a:solidFill>
              <a:latin typeface="SimSun" panose="02010600030101010101" pitchFamily="2" charset="-122"/>
              <a:ea typeface="SimSun" panose="02010600030101010101" pitchFamily="2" charset="-122"/>
              <a:cs typeface="SimSun"/>
            </a:endParaRPr>
          </a:p>
        </p:txBody>
      </p:sp>
      <p:sp>
        <p:nvSpPr>
          <p:cNvPr id="12" name="テキスト ボックス 11">
            <a:extLst>
              <a:ext uri="{FF2B5EF4-FFF2-40B4-BE49-F238E27FC236}">
                <a16:creationId xmlns:a16="http://schemas.microsoft.com/office/drawing/2014/main" id="{DC6D198A-7F65-5F10-760F-83200C7F645C}"/>
              </a:ext>
            </a:extLst>
          </p:cNvPr>
          <p:cNvSpPr txBox="1"/>
          <p:nvPr/>
        </p:nvSpPr>
        <p:spPr>
          <a:xfrm>
            <a:off x="1560508" y="5220019"/>
            <a:ext cx="8132913" cy="507831"/>
          </a:xfrm>
          <a:prstGeom prst="rect">
            <a:avLst/>
          </a:prstGeom>
          <a:noFill/>
        </p:spPr>
        <p:txBody>
          <a:bodyPr wrap="square">
            <a:spAutoFit/>
          </a:bodyPr>
          <a:lstStyle/>
          <a:p>
            <a:r>
              <a:rPr lang="en-US" altLang="ja-JP" sz="900" dirty="0"/>
              <a:t>2023</a:t>
            </a:r>
            <a:r>
              <a:rPr lang="ja-JP" altLang="en-US" sz="900" dirty="0"/>
              <a:t>年</a:t>
            </a:r>
            <a:r>
              <a:rPr lang="en-US" altLang="ja-JP" sz="900" dirty="0"/>
              <a:t>10</a:t>
            </a:r>
            <a:r>
              <a:rPr lang="ja-JP" altLang="en-US" sz="900" dirty="0"/>
              <a:t>月</a:t>
            </a:r>
            <a:endParaRPr lang="en-US" altLang="ja-JP" sz="900" dirty="0"/>
          </a:p>
          <a:p>
            <a:r>
              <a:rPr lang="ja-JP" altLang="en-US" sz="900" dirty="0"/>
              <a:t>株式会社アスモフードサービスが株式会社アスモフードサービス首都圏、株式会社アスモフードサービス中日本、株式会社アスモフードサービス西日本を吸収合併しました。</a:t>
            </a:r>
          </a:p>
        </p:txBody>
      </p:sp>
      <p:sp>
        <p:nvSpPr>
          <p:cNvPr id="13" name="object 22">
            <a:extLst>
              <a:ext uri="{FF2B5EF4-FFF2-40B4-BE49-F238E27FC236}">
                <a16:creationId xmlns:a16="http://schemas.microsoft.com/office/drawing/2014/main" id="{8CF33FE2-F21E-E3AC-9AC2-63EBA0CCF221}"/>
              </a:ext>
            </a:extLst>
          </p:cNvPr>
          <p:cNvSpPr txBox="1"/>
          <p:nvPr/>
        </p:nvSpPr>
        <p:spPr>
          <a:xfrm>
            <a:off x="5178221" y="1314546"/>
            <a:ext cx="2588360" cy="432473"/>
          </a:xfrm>
          <a:prstGeom prst="rect">
            <a:avLst/>
          </a:prstGeom>
        </p:spPr>
        <p:txBody>
          <a:bodyPr vert="horz" wrap="square" lIns="0" tIns="13254" rIns="0" bIns="0" rtlCol="0">
            <a:spAutoFit/>
          </a:bodyPr>
          <a:lstStyle/>
          <a:p>
            <a:pPr marL="11527" algn="ctr">
              <a:spcBef>
                <a:spcPts val="103"/>
              </a:spcBef>
            </a:pPr>
            <a:r>
              <a:rPr lang="en-US" altLang="ja-JP" sz="1320" spc="-18" dirty="0">
                <a:solidFill>
                  <a:srgbClr val="990032"/>
                </a:solidFill>
                <a:latin typeface="+mn-ea"/>
                <a:cs typeface="SimSun"/>
              </a:rPr>
              <a:t>~ </a:t>
            </a:r>
            <a:r>
              <a:rPr lang="ja-JP" altLang="en-US" sz="1320" spc="-18" dirty="0">
                <a:solidFill>
                  <a:srgbClr val="990032"/>
                </a:solidFill>
                <a:latin typeface="+mn-ea"/>
                <a:cs typeface="SimSun"/>
              </a:rPr>
              <a:t>活力ある企業風土を育成する</a:t>
            </a:r>
            <a:r>
              <a:rPr lang="en-US" altLang="ja-JP" sz="1320" spc="-18" dirty="0">
                <a:solidFill>
                  <a:srgbClr val="990032"/>
                </a:solidFill>
                <a:latin typeface="+mn-ea"/>
                <a:cs typeface="SimSun"/>
              </a:rPr>
              <a:t>~</a:t>
            </a:r>
          </a:p>
          <a:p>
            <a:pPr marL="11527" algn="ctr">
              <a:spcBef>
                <a:spcPts val="103"/>
              </a:spcBef>
            </a:pPr>
            <a:r>
              <a:rPr lang="ja-JP" altLang="en-US" sz="1320" i="1" spc="-18" dirty="0">
                <a:solidFill>
                  <a:srgbClr val="329965"/>
                </a:solidFill>
                <a:latin typeface="+mn-ea"/>
                <a:cs typeface="SimSun"/>
              </a:rPr>
              <a:t>モチベーション上昇！</a:t>
            </a:r>
            <a:endParaRPr sz="1320" i="1" dirty="0">
              <a:solidFill>
                <a:srgbClr val="329965"/>
              </a:solidFill>
              <a:latin typeface="+mn-ea"/>
              <a:cs typeface="SimSun"/>
            </a:endParaRPr>
          </a:p>
        </p:txBody>
      </p:sp>
      <p:pic>
        <p:nvPicPr>
          <p:cNvPr id="8" name="図 7">
            <a:extLst>
              <a:ext uri="{FF2B5EF4-FFF2-40B4-BE49-F238E27FC236}">
                <a16:creationId xmlns:a16="http://schemas.microsoft.com/office/drawing/2014/main" id="{6766A22C-0695-7005-3C62-BBACFC89B08B}"/>
              </a:ext>
            </a:extLst>
          </p:cNvPr>
          <p:cNvPicPr>
            <a:picLocks noChangeAspect="1"/>
          </p:cNvPicPr>
          <p:nvPr/>
        </p:nvPicPr>
        <p:blipFill>
          <a:blip r:embed="rId10" cstate="print">
            <a:extLst>
              <a:ext uri="{28A0092B-C50C-407E-A947-70E740481C1C}">
                <a14:useLocalDpi xmlns:a14="http://schemas.microsoft.com/office/drawing/2010/main" val="0"/>
              </a:ext>
            </a:extLst>
          </a:blip>
          <a:srcRect l="8584" t="21273" r="2805" b="10072"/>
          <a:stretch/>
        </p:blipFill>
        <p:spPr>
          <a:xfrm>
            <a:off x="4399279" y="5903887"/>
            <a:ext cx="2529546" cy="1469885"/>
          </a:xfrm>
          <a:prstGeom prst="rect">
            <a:avLst/>
          </a:prstGeom>
        </p:spPr>
      </p:pic>
      <p:pic>
        <p:nvPicPr>
          <p:cNvPr id="11" name="図 10">
            <a:extLst>
              <a:ext uri="{FF2B5EF4-FFF2-40B4-BE49-F238E27FC236}">
                <a16:creationId xmlns:a16="http://schemas.microsoft.com/office/drawing/2014/main" id="{8F12CC13-DC24-7717-5936-4FF66C3D34DE}"/>
              </a:ext>
            </a:extLst>
          </p:cNvPr>
          <p:cNvPicPr>
            <a:picLocks noChangeAspect="1"/>
          </p:cNvPicPr>
          <p:nvPr/>
        </p:nvPicPr>
        <p:blipFill>
          <a:blip r:embed="rId11" cstate="print">
            <a:extLst>
              <a:ext uri="{28A0092B-C50C-407E-A947-70E740481C1C}">
                <a14:useLocalDpi xmlns:a14="http://schemas.microsoft.com/office/drawing/2010/main" val="0"/>
              </a:ext>
            </a:extLst>
          </a:blip>
          <a:srcRect l="-1" t="6497" r="394" b="3109"/>
          <a:stretch/>
        </p:blipFill>
        <p:spPr>
          <a:xfrm>
            <a:off x="7163875" y="5912377"/>
            <a:ext cx="2529546" cy="1460948"/>
          </a:xfrm>
          <a:prstGeom prst="rect">
            <a:avLst/>
          </a:prstGeom>
        </p:spPr>
      </p:pic>
      <p:pic>
        <p:nvPicPr>
          <p:cNvPr id="88" name="object 33">
            <a:extLst>
              <a:ext uri="{FF2B5EF4-FFF2-40B4-BE49-F238E27FC236}">
                <a16:creationId xmlns:a16="http://schemas.microsoft.com/office/drawing/2014/main" id="{85362021-3AF3-B8AA-5867-470A858B0A40}"/>
              </a:ext>
            </a:extLst>
          </p:cNvPr>
          <p:cNvPicPr/>
          <p:nvPr/>
        </p:nvPicPr>
        <p:blipFill>
          <a:blip r:embed="rId12" cstate="print"/>
          <a:stretch>
            <a:fillRect/>
          </a:stretch>
        </p:blipFill>
        <p:spPr>
          <a:xfrm>
            <a:off x="1657644" y="5914939"/>
            <a:ext cx="2529546" cy="1447780"/>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5BB199EE-42E6-1CA5-E88F-D95319E4E4FA}"/>
              </a:ext>
            </a:extLst>
          </p:cNvPr>
          <p:cNvPicPr>
            <a:picLocks noChangeAspect="1"/>
          </p:cNvPicPr>
          <p:nvPr/>
        </p:nvPicPr>
        <p:blipFill>
          <a:blip r:embed="rId13"/>
          <a:stretch>
            <a:fillRect/>
          </a:stretch>
        </p:blipFill>
        <p:spPr>
          <a:xfrm>
            <a:off x="1710850" y="3791438"/>
            <a:ext cx="4528499" cy="1183034"/>
          </a:xfrm>
          <a:prstGeom prst="rect">
            <a:avLst/>
          </a:prstGeom>
        </p:spPr>
      </p:pic>
    </p:spTree>
    <p:extLst>
      <p:ext uri="{BB962C8B-B14F-4D97-AF65-F5344CB8AC3E}">
        <p14:creationId xmlns:p14="http://schemas.microsoft.com/office/powerpoint/2010/main" val="408585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88EE9177-CB45-1C50-5CDB-D4ACE1C025DD}"/>
              </a:ext>
            </a:extLst>
          </p:cNvPr>
          <p:cNvPicPr/>
          <p:nvPr/>
        </p:nvPicPr>
        <p:blipFill>
          <a:blip r:embed="rId2" cstate="print"/>
          <a:stretch>
            <a:fillRect/>
          </a:stretch>
        </p:blipFill>
        <p:spPr>
          <a:xfrm>
            <a:off x="1613794" y="348989"/>
            <a:ext cx="8305800" cy="609600"/>
          </a:xfrm>
          <a:prstGeom prst="rect">
            <a:avLst/>
          </a:prstGeom>
        </p:spPr>
      </p:pic>
      <p:sp>
        <p:nvSpPr>
          <p:cNvPr id="3" name="object 3">
            <a:extLst>
              <a:ext uri="{FF2B5EF4-FFF2-40B4-BE49-F238E27FC236}">
                <a16:creationId xmlns:a16="http://schemas.microsoft.com/office/drawing/2014/main" id="{B3D95C7C-CD79-066D-F437-907324858E40}"/>
              </a:ext>
            </a:extLst>
          </p:cNvPr>
          <p:cNvSpPr txBox="1"/>
          <p:nvPr/>
        </p:nvSpPr>
        <p:spPr>
          <a:xfrm>
            <a:off x="1973442" y="537964"/>
            <a:ext cx="6184900" cy="232115"/>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20" dirty="0">
                <a:latin typeface="HGP創英角ｺﾞｼｯｸUB"/>
                <a:cs typeface="HGP創英角ｺﾞｼｯｸUB"/>
              </a:rPr>
              <a:t>Ⅲ．現況の事業活動内容 【 </a:t>
            </a:r>
            <a:r>
              <a:rPr sz="1200" spc="-10" dirty="0">
                <a:solidFill>
                  <a:srgbClr val="CC6500"/>
                </a:solidFill>
                <a:latin typeface="HGP創英角ｺﾞｼｯｸUB"/>
                <a:cs typeface="HGP創英角ｺﾞｼｯｸUB"/>
              </a:rPr>
              <a:t>■</a:t>
            </a:r>
            <a:r>
              <a:rPr sz="1200" spc="25" dirty="0">
                <a:latin typeface="HGP創英角ｺﾞｼｯｸUB"/>
                <a:cs typeface="HGP創英角ｺﾞｼｯｸUB"/>
              </a:rPr>
              <a:t>給食事業ー２ </a:t>
            </a:r>
            <a:r>
              <a:rPr lang="ja-JP" altLang="en-US" sz="1200" spc="25" dirty="0">
                <a:latin typeface="HGP創英角ｺﾞｼｯｸUB" panose="020B0900000000000000" pitchFamily="50" charset="-128"/>
                <a:ea typeface="HGP創英角ｺﾞｼｯｸUB" panose="020B0900000000000000" pitchFamily="50" charset="-128"/>
                <a:cs typeface="HGP創英角ｺﾞｼｯｸUB"/>
              </a:rPr>
              <a:t>社会貢献と「食の喜び」の追求</a:t>
            </a:r>
            <a:r>
              <a:rPr sz="1200" spc="-20" dirty="0">
                <a:latin typeface="HGP創英角ｺﾞｼｯｸUB"/>
                <a:cs typeface="HGP創英角ｺﾞｼｯｸUB"/>
              </a:rPr>
              <a:t>】</a:t>
            </a:r>
            <a:endParaRPr sz="1200" dirty="0">
              <a:latin typeface="HGP創英角ｺﾞｼｯｸUB"/>
              <a:cs typeface="HGP創英角ｺﾞｼｯｸUB"/>
            </a:endParaRPr>
          </a:p>
        </p:txBody>
      </p:sp>
      <p:sp>
        <p:nvSpPr>
          <p:cNvPr id="4" name="object 42">
            <a:extLst>
              <a:ext uri="{FF2B5EF4-FFF2-40B4-BE49-F238E27FC236}">
                <a16:creationId xmlns:a16="http://schemas.microsoft.com/office/drawing/2014/main" id="{9CAAAF76-68FE-15C5-FC36-886CDDECB535}"/>
              </a:ext>
            </a:extLst>
          </p:cNvPr>
          <p:cNvSpPr txBox="1"/>
          <p:nvPr/>
        </p:nvSpPr>
        <p:spPr>
          <a:xfrm>
            <a:off x="9309979" y="605021"/>
            <a:ext cx="419100" cy="216726"/>
          </a:xfrm>
          <a:prstGeom prst="rect">
            <a:avLst/>
          </a:prstGeom>
          <a:solidFill>
            <a:srgbClr val="FFFFFF"/>
          </a:solidFill>
        </p:spPr>
        <p:txBody>
          <a:bodyPr vert="horz" wrap="square" lIns="0" tIns="31750" rIns="0" bIns="0" rtlCol="0">
            <a:spAutoFit/>
          </a:bodyPr>
          <a:lstStyle/>
          <a:p>
            <a:pPr marL="112395">
              <a:lnSpc>
                <a:spcPct val="100000"/>
              </a:lnSpc>
              <a:spcBef>
                <a:spcPts val="250"/>
              </a:spcBef>
            </a:pPr>
            <a:r>
              <a:rPr lang="en-US" altLang="ja-JP" sz="1200" spc="-25" dirty="0">
                <a:latin typeface="HGP創英角ｺﾞｼｯｸUB"/>
                <a:cs typeface="HGP創英角ｺﾞｼｯｸUB"/>
              </a:rPr>
              <a:t>12</a:t>
            </a:r>
            <a:endParaRPr sz="1200" dirty="0">
              <a:latin typeface="HGP創英角ｺﾞｼｯｸUB"/>
              <a:cs typeface="HGP創英角ｺﾞｼｯｸUB"/>
            </a:endParaRPr>
          </a:p>
        </p:txBody>
      </p:sp>
      <p:sp>
        <p:nvSpPr>
          <p:cNvPr id="93" name="テキスト ボックス 92">
            <a:extLst>
              <a:ext uri="{FF2B5EF4-FFF2-40B4-BE49-F238E27FC236}">
                <a16:creationId xmlns:a16="http://schemas.microsoft.com/office/drawing/2014/main" id="{2506A513-12FB-D99D-23D4-189D5EEDDBC0}"/>
              </a:ext>
            </a:extLst>
          </p:cNvPr>
          <p:cNvSpPr txBox="1"/>
          <p:nvPr/>
        </p:nvSpPr>
        <p:spPr>
          <a:xfrm>
            <a:off x="698500" y="6355598"/>
            <a:ext cx="4572000" cy="9306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rtl="0" eaLnBrk="1" latinLnBrk="0" hangingPunct="1"/>
            <a:r>
              <a:rPr lang="ja-JP" altLang="en-US" sz="1089" dirty="0">
                <a:solidFill>
                  <a:srgbClr val="FFC000"/>
                </a:solidFill>
                <a:latin typeface="HGP創英角ｺﾞｼｯｸUB" panose="020B0900000000000000" pitchFamily="50" charset="-128"/>
                <a:ea typeface="HGP創英角ｺﾞｼｯｸUB" panose="020B0900000000000000" pitchFamily="50" charset="-128"/>
              </a:rPr>
              <a:t>■</a:t>
            </a:r>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給食事業</a:t>
            </a:r>
            <a:endParaRPr lang="ja-JP" altLang="ja-JP" sz="500" dirty="0">
              <a:solidFill>
                <a:schemeClr val="tx1"/>
              </a:solidFill>
              <a:latin typeface="HGP創英角ｺﾞｼｯｸUB" panose="020B0900000000000000" pitchFamily="50" charset="-128"/>
              <a:ea typeface="HGP創英角ｺﾞｼｯｸUB" panose="020B0900000000000000" pitchFamily="50" charset="-128"/>
            </a:endParaRPr>
          </a:p>
          <a:p>
            <a:pPr defTabSz="829909">
              <a:defRPr/>
            </a:pPr>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【３</a:t>
            </a:r>
            <a:r>
              <a:rPr lang="en-US" altLang="ja-JP" sz="1089"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089" dirty="0">
                <a:solidFill>
                  <a:schemeClr val="tx1"/>
                </a:solidFill>
                <a:latin typeface="HGP創英角ｺﾞｼｯｸUB" panose="020B0900000000000000" pitchFamily="50" charset="-128"/>
                <a:ea typeface="HGP創英角ｺﾞｼｯｸUB" panose="020B0900000000000000" pitchFamily="50" charset="-128"/>
              </a:rPr>
              <a:t>子ども応援パントリーへ支援</a:t>
            </a:r>
            <a:r>
              <a:rPr lang="ja-JP" altLang="ja-JP" sz="1089"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089" dirty="0">
                <a:solidFill>
                  <a:schemeClr val="tx1"/>
                </a:solidFill>
                <a:latin typeface="HGP創英角ｺﾞｼｯｸUB" panose="020B0900000000000000" pitchFamily="50" charset="-128"/>
                <a:ea typeface="HGP創英角ｺﾞｼｯｸUB" panose="020B0900000000000000" pitchFamily="50" charset="-128"/>
              </a:rPr>
              <a:t>食材の提供による社会貢献の実施</a:t>
            </a:r>
            <a:endParaRPr lang="en-US" altLang="ja-JP" sz="1089" dirty="0">
              <a:solidFill>
                <a:schemeClr val="tx1"/>
              </a:solidFill>
              <a:latin typeface="HGP創英角ｺﾞｼｯｸUB" panose="020B0900000000000000" pitchFamily="50" charset="-128"/>
              <a:ea typeface="HGP創英角ｺﾞｼｯｸUB" panose="020B0900000000000000" pitchFamily="50" charset="-128"/>
            </a:endParaRPr>
          </a:p>
          <a:p>
            <a:pPr defTabSz="829909">
              <a:defRPr/>
            </a:pPr>
            <a:r>
              <a:rPr lang="ja-JP" altLang="en-US" sz="1089" dirty="0">
                <a:solidFill>
                  <a:schemeClr val="tx1"/>
                </a:solidFill>
                <a:latin typeface="HGP創英角ｺﾞｼｯｸUB" panose="020B0900000000000000" pitchFamily="50" charset="-128"/>
                <a:ea typeface="HGP創英角ｺﾞｼｯｸUB" panose="020B0900000000000000" pitchFamily="50" charset="-128"/>
              </a:rPr>
              <a:t>　　　　　　　　　　　　　　　　　　　　　　子供の貧困をなくす活動をサポート</a:t>
            </a:r>
            <a:endParaRPr lang="en-US" altLang="ja-JP" sz="1089" dirty="0">
              <a:solidFill>
                <a:schemeClr val="tx1"/>
              </a:solidFill>
              <a:latin typeface="HGP創英角ｺﾞｼｯｸUB" panose="020B0900000000000000" pitchFamily="50" charset="-128"/>
              <a:ea typeface="HGP創英角ｺﾞｼｯｸUB" panose="020B0900000000000000" pitchFamily="50" charset="-128"/>
            </a:endParaRPr>
          </a:p>
          <a:p>
            <a:pPr defTabSz="829909">
              <a:defRPr/>
            </a:pPr>
            <a:r>
              <a:rPr lang="ja-JP" altLang="ja-JP" sz="1090" dirty="0">
                <a:solidFill>
                  <a:schemeClr val="tx1"/>
                </a:solidFill>
                <a:latin typeface="HGP創英角ｺﾞｼｯｸUB" panose="020B0900000000000000" pitchFamily="50" charset="-128"/>
                <a:ea typeface="HGP創英角ｺﾞｼｯｸUB" panose="020B0900000000000000" pitchFamily="50" charset="-128"/>
              </a:rPr>
              <a:t>【</a:t>
            </a:r>
            <a:r>
              <a:rPr lang="en-US" altLang="ja-JP" sz="1090" dirty="0">
                <a:solidFill>
                  <a:schemeClr val="tx1"/>
                </a:solidFill>
                <a:latin typeface="HGP創英角ｺﾞｼｯｸUB" panose="020B0900000000000000" pitchFamily="50" charset="-128"/>
                <a:ea typeface="HGP創英角ｺﾞｼｯｸUB" panose="020B0900000000000000" pitchFamily="50" charset="-128"/>
              </a:rPr>
              <a:t>4】</a:t>
            </a:r>
            <a:r>
              <a:rPr lang="ja-JP" altLang="en-US" sz="1090" dirty="0">
                <a:solidFill>
                  <a:schemeClr val="tx1"/>
                </a:solidFill>
                <a:latin typeface="HGP創英角ｺﾞｼｯｸUB" panose="020B0900000000000000" pitchFamily="50" charset="-128"/>
                <a:ea typeface="HGP創英角ｺﾞｼｯｸUB" panose="020B0900000000000000" pitchFamily="50" charset="-128"/>
              </a:rPr>
              <a:t>食の楽しみを提供</a:t>
            </a:r>
            <a:r>
              <a:rPr lang="ja-JP" altLang="ja-JP" sz="109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090" dirty="0">
                <a:solidFill>
                  <a:schemeClr val="tx1"/>
                </a:solidFill>
                <a:latin typeface="HGP創英角ｺﾞｼｯｸUB" panose="020B0900000000000000" pitchFamily="50" charset="-128"/>
                <a:ea typeface="HGP創英角ｺﾞｼｯｸUB" panose="020B0900000000000000" pitchFamily="50" charset="-128"/>
              </a:rPr>
              <a:t>栄養バランスだけでなく、「飽きのこない楽しみ」を。</a:t>
            </a:r>
            <a:endParaRPr lang="en-US" altLang="ja-JP" sz="1090" dirty="0">
              <a:solidFill>
                <a:schemeClr val="tx1"/>
              </a:solidFill>
              <a:latin typeface="HGP創英角ｺﾞｼｯｸUB" panose="020B0900000000000000" pitchFamily="50" charset="-128"/>
              <a:ea typeface="HGP創英角ｺﾞｼｯｸUB" panose="020B0900000000000000" pitchFamily="50" charset="-128"/>
            </a:endParaRPr>
          </a:p>
          <a:p>
            <a:pPr defTabSz="829909">
              <a:defRPr/>
            </a:pPr>
            <a:r>
              <a:rPr lang="ja-JP" altLang="en-US" sz="1090" dirty="0">
                <a:solidFill>
                  <a:schemeClr val="tx1"/>
                </a:solidFill>
                <a:latin typeface="HGP創英角ｺﾞｼｯｸUB" panose="020B0900000000000000" pitchFamily="50" charset="-128"/>
                <a:ea typeface="HGP創英角ｺﾞｼｯｸUB" panose="020B0900000000000000" pitchFamily="50" charset="-128"/>
              </a:rPr>
              <a:t>　　　　　　　　　　　　　　　　旅行気分や四季を感じられるイベント食</a:t>
            </a:r>
            <a:endParaRPr lang="en-US" altLang="ja-JP" sz="109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12" name="テキスト ボックス 111">
            <a:extLst>
              <a:ext uri="{FF2B5EF4-FFF2-40B4-BE49-F238E27FC236}">
                <a16:creationId xmlns:a16="http://schemas.microsoft.com/office/drawing/2014/main" id="{9CB4BB66-225D-08D8-3A91-16833683DB47}"/>
              </a:ext>
            </a:extLst>
          </p:cNvPr>
          <p:cNvSpPr txBox="1"/>
          <p:nvPr/>
        </p:nvSpPr>
        <p:spPr>
          <a:xfrm>
            <a:off x="5225408" y="1041713"/>
            <a:ext cx="1991032" cy="323165"/>
          </a:xfrm>
          <a:prstGeom prst="rect">
            <a:avLst/>
          </a:prstGeom>
          <a:noFill/>
        </p:spPr>
        <p:txBody>
          <a:bodyPr wrap="square">
            <a:spAutoFit/>
          </a:bodyPr>
          <a:lstStyle/>
          <a:p>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イベント食写真</a:t>
            </a:r>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1500" dirty="0">
              <a:latin typeface="HGP創英角ｺﾞｼｯｸUB" panose="020B0900000000000000" pitchFamily="50" charset="-128"/>
              <a:ea typeface="HGP創英角ｺﾞｼｯｸUB" panose="020B0900000000000000" pitchFamily="50" charset="-128"/>
            </a:endParaRPr>
          </a:p>
        </p:txBody>
      </p:sp>
      <p:sp>
        <p:nvSpPr>
          <p:cNvPr id="113" name="テキスト ボックス 112">
            <a:extLst>
              <a:ext uri="{FF2B5EF4-FFF2-40B4-BE49-F238E27FC236}">
                <a16:creationId xmlns:a16="http://schemas.microsoft.com/office/drawing/2014/main" id="{5355E63F-CB96-DC37-D313-27E3C77BC1F8}"/>
              </a:ext>
            </a:extLst>
          </p:cNvPr>
          <p:cNvSpPr txBox="1"/>
          <p:nvPr/>
        </p:nvSpPr>
        <p:spPr>
          <a:xfrm>
            <a:off x="5225408" y="4235450"/>
            <a:ext cx="1991033" cy="323165"/>
          </a:xfrm>
          <a:prstGeom prst="rect">
            <a:avLst/>
          </a:prstGeom>
          <a:noFill/>
        </p:spPr>
        <p:txBody>
          <a:bodyPr wrap="square">
            <a:spAutoFit/>
          </a:bodyPr>
          <a:lstStyle/>
          <a:p>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郷土料理写真</a:t>
            </a:r>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1500" dirty="0">
              <a:latin typeface="HGP創英角ｺﾞｼｯｸUB" panose="020B0900000000000000" pitchFamily="50" charset="-128"/>
              <a:ea typeface="HGP創英角ｺﾞｼｯｸUB" panose="020B0900000000000000" pitchFamily="50" charset="-128"/>
            </a:endParaRPr>
          </a:p>
        </p:txBody>
      </p:sp>
      <p:sp>
        <p:nvSpPr>
          <p:cNvPr id="118" name="object 99">
            <a:extLst>
              <a:ext uri="{FF2B5EF4-FFF2-40B4-BE49-F238E27FC236}">
                <a16:creationId xmlns:a16="http://schemas.microsoft.com/office/drawing/2014/main" id="{232EBE5C-4317-5420-24CD-78910186BE3F}"/>
              </a:ext>
            </a:extLst>
          </p:cNvPr>
          <p:cNvSpPr txBox="1"/>
          <p:nvPr/>
        </p:nvSpPr>
        <p:spPr>
          <a:xfrm>
            <a:off x="757444" y="5866600"/>
            <a:ext cx="797093" cy="472579"/>
          </a:xfrm>
          <a:prstGeom prst="rect">
            <a:avLst/>
          </a:prstGeom>
        </p:spPr>
        <p:txBody>
          <a:bodyPr vert="horz" wrap="square" lIns="0" tIns="108345" rIns="0" bIns="0" rtlCol="0">
            <a:spAutoFit/>
          </a:bodyPr>
          <a:lstStyle/>
          <a:p>
            <a:pPr marR="182695">
              <a:spcBef>
                <a:spcPts val="762"/>
              </a:spcBef>
            </a:pPr>
            <a:r>
              <a:rPr sz="1089" spc="-18" dirty="0" err="1">
                <a:solidFill>
                  <a:srgbClr val="000099"/>
                </a:solidFill>
                <a:latin typeface="HGP創英角ｺﾞｼｯｸUB"/>
                <a:cs typeface="HGP創英角ｺﾞｼｯｸUB"/>
              </a:rPr>
              <a:t>事業活動</a:t>
            </a:r>
            <a:endParaRPr sz="1089" dirty="0">
              <a:latin typeface="HGP創英角ｺﾞｼｯｸUB"/>
              <a:cs typeface="HGP創英角ｺﾞｼｯｸUB"/>
            </a:endParaRPr>
          </a:p>
          <a:p>
            <a:pPr marR="217275">
              <a:spcBef>
                <a:spcPts val="14"/>
              </a:spcBef>
            </a:pPr>
            <a:r>
              <a:rPr sz="1271" spc="-9" dirty="0">
                <a:solidFill>
                  <a:srgbClr val="000099"/>
                </a:solidFill>
                <a:latin typeface="HGP創英角ｺﾞｼｯｸUB"/>
                <a:cs typeface="HGP創英角ｺﾞｼｯｸUB"/>
              </a:rPr>
              <a:t>Point</a:t>
            </a:r>
            <a:r>
              <a:rPr lang="ja-JP" altLang="en-US" sz="1271" spc="-9" dirty="0">
                <a:solidFill>
                  <a:srgbClr val="000099"/>
                </a:solidFill>
                <a:latin typeface="HGP創英角ｺﾞｼｯｸUB"/>
                <a:cs typeface="HGP創英角ｺﾞｼｯｸUB"/>
              </a:rPr>
              <a:t> </a:t>
            </a:r>
            <a:r>
              <a:rPr lang="en-US" altLang="ja-JP" sz="1271" spc="-9" dirty="0">
                <a:solidFill>
                  <a:srgbClr val="000099"/>
                </a:solidFill>
                <a:latin typeface="HGP創英角ｺﾞｼｯｸUB"/>
                <a:cs typeface="HGP創英角ｺﾞｼｯｸUB"/>
              </a:rPr>
              <a:t>2</a:t>
            </a:r>
            <a:endParaRPr sz="1271" dirty="0">
              <a:latin typeface="HGP創英角ｺﾞｼｯｸUB"/>
              <a:cs typeface="HGP創英角ｺﾞｼｯｸUB"/>
            </a:endParaRPr>
          </a:p>
        </p:txBody>
      </p:sp>
      <p:pic>
        <p:nvPicPr>
          <p:cNvPr id="120" name="object 97">
            <a:extLst>
              <a:ext uri="{FF2B5EF4-FFF2-40B4-BE49-F238E27FC236}">
                <a16:creationId xmlns:a16="http://schemas.microsoft.com/office/drawing/2014/main" id="{C2284566-4DFF-EB80-D08A-E744681A1E9B}"/>
              </a:ext>
            </a:extLst>
          </p:cNvPr>
          <p:cNvPicPr/>
          <p:nvPr/>
        </p:nvPicPr>
        <p:blipFill>
          <a:blip r:embed="rId3" cstate="print"/>
          <a:stretch>
            <a:fillRect/>
          </a:stretch>
        </p:blipFill>
        <p:spPr>
          <a:xfrm flipH="1">
            <a:off x="733705" y="5544698"/>
            <a:ext cx="456424" cy="399723"/>
          </a:xfrm>
          <a:prstGeom prst="rect">
            <a:avLst/>
          </a:prstGeom>
        </p:spPr>
      </p:pic>
      <p:sp>
        <p:nvSpPr>
          <p:cNvPr id="65" name="テキスト ボックス 64">
            <a:extLst>
              <a:ext uri="{FF2B5EF4-FFF2-40B4-BE49-F238E27FC236}">
                <a16:creationId xmlns:a16="http://schemas.microsoft.com/office/drawing/2014/main" id="{E9531A09-65FF-59A4-3D58-4E8A522A1125}"/>
              </a:ext>
            </a:extLst>
          </p:cNvPr>
          <p:cNvSpPr txBox="1"/>
          <p:nvPr/>
        </p:nvSpPr>
        <p:spPr>
          <a:xfrm>
            <a:off x="455396" y="1035050"/>
            <a:ext cx="4057218" cy="323165"/>
          </a:xfrm>
          <a:prstGeom prst="rect">
            <a:avLst/>
          </a:prstGeom>
          <a:noFill/>
        </p:spPr>
        <p:txBody>
          <a:bodyPr wrap="square">
            <a:spAutoFit/>
          </a:bodyPr>
          <a:lstStyle/>
          <a:p>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フードパントリー支援活動</a:t>
            </a:r>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a:t>
            </a:r>
            <a:r>
              <a:rPr lang="en-US" altLang="ja-JP" sz="11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100" dirty="0">
                <a:solidFill>
                  <a:schemeClr val="tx1"/>
                </a:solidFill>
                <a:latin typeface="HGP創英角ｺﾞｼｯｸUB" panose="020B0900000000000000" pitchFamily="50" charset="-128"/>
                <a:ea typeface="HGP創英角ｺﾞｼｯｸUB" panose="020B0900000000000000" pitchFamily="50" charset="-128"/>
              </a:rPr>
              <a:t>イメージ画像</a:t>
            </a:r>
            <a:endParaRPr lang="ja-JP" altLang="en-US" sz="1100" dirty="0">
              <a:latin typeface="HGP創英角ｺﾞｼｯｸUB" panose="020B0900000000000000" pitchFamily="50" charset="-128"/>
              <a:ea typeface="HGP創英角ｺﾞｼｯｸUB" panose="020B0900000000000000" pitchFamily="50" charset="-128"/>
            </a:endParaRPr>
          </a:p>
        </p:txBody>
      </p:sp>
      <p:pic>
        <p:nvPicPr>
          <p:cNvPr id="66" name="図 65">
            <a:extLst>
              <a:ext uri="{FF2B5EF4-FFF2-40B4-BE49-F238E27FC236}">
                <a16:creationId xmlns:a16="http://schemas.microsoft.com/office/drawing/2014/main" id="{09322C9B-30E6-F342-0A99-D2A461C02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
        <p:nvSpPr>
          <p:cNvPr id="5" name="テキスト ボックス 4">
            <a:extLst>
              <a:ext uri="{FF2B5EF4-FFF2-40B4-BE49-F238E27FC236}">
                <a16:creationId xmlns:a16="http://schemas.microsoft.com/office/drawing/2014/main" id="{2E86D25F-0EBA-1BAC-EE7D-65C28A82FB0A}"/>
              </a:ext>
            </a:extLst>
          </p:cNvPr>
          <p:cNvSpPr txBox="1"/>
          <p:nvPr/>
        </p:nvSpPr>
        <p:spPr>
          <a:xfrm>
            <a:off x="540276" y="1367558"/>
            <a:ext cx="4730224" cy="769441"/>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必要としている方に無償で食料を配布。</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生存に必要不可欠な「食」を提供することで生活保障の一助となり、フード・セーフティネットの構築を目指して活動。</a:t>
            </a:r>
          </a:p>
          <a:p>
            <a:r>
              <a:rPr lang="ja-JP" altLang="en-US" sz="1100" dirty="0">
                <a:latin typeface="BIZ UDPゴシック" panose="020B0400000000000000" pitchFamily="50" charset="-128"/>
                <a:ea typeface="BIZ UDPゴシック" panose="020B0400000000000000" pitchFamily="50" charset="-128"/>
              </a:rPr>
              <a:t>月に</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回程度不定期開催</a:t>
            </a:r>
          </a:p>
        </p:txBody>
      </p:sp>
      <p:pic>
        <p:nvPicPr>
          <p:cNvPr id="7" name="図 6">
            <a:extLst>
              <a:ext uri="{FF2B5EF4-FFF2-40B4-BE49-F238E27FC236}">
                <a16:creationId xmlns:a16="http://schemas.microsoft.com/office/drawing/2014/main" id="{A0697817-A1F9-30C2-4FB2-2CBF32C35C71}"/>
              </a:ext>
            </a:extLst>
          </p:cNvPr>
          <p:cNvPicPr>
            <a:picLocks noChangeAspect="1"/>
          </p:cNvPicPr>
          <p:nvPr/>
        </p:nvPicPr>
        <p:blipFill>
          <a:blip r:embed="rId5" cstate="print">
            <a:extLst>
              <a:ext uri="{28A0092B-C50C-407E-A947-70E740481C1C}">
                <a14:useLocalDpi xmlns:a14="http://schemas.microsoft.com/office/drawing/2010/main" val="0"/>
              </a:ext>
            </a:extLst>
          </a:blip>
          <a:srcRect l="2498" t="6271" r="1393" b="11591"/>
          <a:stretch/>
        </p:blipFill>
        <p:spPr>
          <a:xfrm>
            <a:off x="379824" y="3824169"/>
            <a:ext cx="1908111" cy="1600200"/>
          </a:xfrm>
          <a:prstGeom prst="rect">
            <a:avLst/>
          </a:prstGeom>
        </p:spPr>
      </p:pic>
      <p:pic>
        <p:nvPicPr>
          <p:cNvPr id="9" name="図 8">
            <a:extLst>
              <a:ext uri="{FF2B5EF4-FFF2-40B4-BE49-F238E27FC236}">
                <a16:creationId xmlns:a16="http://schemas.microsoft.com/office/drawing/2014/main" id="{8E347F9B-243D-29A5-7CA0-C311A2C200FB}"/>
              </a:ext>
            </a:extLst>
          </p:cNvPr>
          <p:cNvPicPr>
            <a:picLocks noChangeAspect="1"/>
          </p:cNvPicPr>
          <p:nvPr/>
        </p:nvPicPr>
        <p:blipFill>
          <a:blip r:embed="rId6" cstate="print">
            <a:extLst>
              <a:ext uri="{28A0092B-C50C-407E-A947-70E740481C1C}">
                <a14:useLocalDpi xmlns:a14="http://schemas.microsoft.com/office/drawing/2010/main" val="0"/>
              </a:ext>
            </a:extLst>
          </a:blip>
          <a:srcRect l="9916" t="12685" r="2818" b="16110"/>
          <a:stretch/>
        </p:blipFill>
        <p:spPr>
          <a:xfrm>
            <a:off x="2343867" y="3824167"/>
            <a:ext cx="2850432" cy="1600201"/>
          </a:xfrm>
          <a:prstGeom prst="rect">
            <a:avLst/>
          </a:prstGeom>
        </p:spPr>
      </p:pic>
      <p:pic>
        <p:nvPicPr>
          <p:cNvPr id="11" name="図 10">
            <a:extLst>
              <a:ext uri="{FF2B5EF4-FFF2-40B4-BE49-F238E27FC236}">
                <a16:creationId xmlns:a16="http://schemas.microsoft.com/office/drawing/2014/main" id="{699FB8F7-7F3B-5506-54B5-E67F20D6B10B}"/>
              </a:ext>
            </a:extLst>
          </p:cNvPr>
          <p:cNvPicPr>
            <a:picLocks noChangeAspect="1"/>
          </p:cNvPicPr>
          <p:nvPr/>
        </p:nvPicPr>
        <p:blipFill>
          <a:blip r:embed="rId7"/>
          <a:srcRect l="14444" t="2629" r="4276" b="18216"/>
          <a:stretch/>
        </p:blipFill>
        <p:spPr>
          <a:xfrm>
            <a:off x="366060" y="2161136"/>
            <a:ext cx="2918806" cy="1618500"/>
          </a:xfrm>
          <a:prstGeom prst="rect">
            <a:avLst/>
          </a:prstGeom>
        </p:spPr>
      </p:pic>
      <p:pic>
        <p:nvPicPr>
          <p:cNvPr id="13" name="図 12">
            <a:extLst>
              <a:ext uri="{FF2B5EF4-FFF2-40B4-BE49-F238E27FC236}">
                <a16:creationId xmlns:a16="http://schemas.microsoft.com/office/drawing/2014/main" id="{51703E7F-8682-3BDA-5468-C2146944F14A}"/>
              </a:ext>
            </a:extLst>
          </p:cNvPr>
          <p:cNvPicPr>
            <a:picLocks noChangeAspect="1"/>
          </p:cNvPicPr>
          <p:nvPr/>
        </p:nvPicPr>
        <p:blipFill>
          <a:blip r:embed="rId8" cstate="print">
            <a:extLst>
              <a:ext uri="{28A0092B-C50C-407E-A947-70E740481C1C}">
                <a14:useLocalDpi xmlns:a14="http://schemas.microsoft.com/office/drawing/2010/main" val="0"/>
              </a:ext>
            </a:extLst>
          </a:blip>
          <a:srcRect l="14706" r="3576" b="5630"/>
          <a:stretch/>
        </p:blipFill>
        <p:spPr>
          <a:xfrm rot="5400000">
            <a:off x="3470649" y="2054601"/>
            <a:ext cx="1618499" cy="1828799"/>
          </a:xfrm>
          <a:prstGeom prst="rect">
            <a:avLst/>
          </a:prstGeom>
        </p:spPr>
      </p:pic>
      <p:pic>
        <p:nvPicPr>
          <p:cNvPr id="8" name="図 7" descr="テーブルに置かれた複数のチラシが置かれている食事&#10;&#10;AI 生成コンテンツは誤りを含む可能性があります。">
            <a:extLst>
              <a:ext uri="{FF2B5EF4-FFF2-40B4-BE49-F238E27FC236}">
                <a16:creationId xmlns:a16="http://schemas.microsoft.com/office/drawing/2014/main" id="{84BA3AE8-9320-82EC-72D0-DBC2F6D7E6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6700" y="1642121"/>
            <a:ext cx="2440637" cy="1372858"/>
          </a:xfrm>
          <a:prstGeom prst="rect">
            <a:avLst/>
          </a:prstGeom>
        </p:spPr>
      </p:pic>
      <p:pic>
        <p:nvPicPr>
          <p:cNvPr id="14" name="図 13" descr="テーブル, 食品, 異なる, 皿 が含まれている画像&#10;&#10;AI 生成コンテンツは誤りを含む可能性があります。">
            <a:extLst>
              <a:ext uri="{FF2B5EF4-FFF2-40B4-BE49-F238E27FC236}">
                <a16:creationId xmlns:a16="http://schemas.microsoft.com/office/drawing/2014/main" id="{075A5114-9352-A9D8-37EE-1AC7CD36FC9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73835" y="1661470"/>
            <a:ext cx="2440637" cy="1372858"/>
          </a:xfrm>
          <a:prstGeom prst="rect">
            <a:avLst/>
          </a:prstGeom>
        </p:spPr>
      </p:pic>
      <p:pic>
        <p:nvPicPr>
          <p:cNvPr id="21" name="図 20" descr="食品 が含まれている画像&#10;&#10;AI 生成コンテンツは誤りを含む可能性があります。">
            <a:extLst>
              <a:ext uri="{FF2B5EF4-FFF2-40B4-BE49-F238E27FC236}">
                <a16:creationId xmlns:a16="http://schemas.microsoft.com/office/drawing/2014/main" id="{871CCFE1-BFED-F2D7-E22E-FA0A9C3344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7422" y="3116640"/>
            <a:ext cx="2515649" cy="1415053"/>
          </a:xfrm>
          <a:prstGeom prst="rect">
            <a:avLst/>
          </a:prstGeom>
        </p:spPr>
      </p:pic>
      <p:pic>
        <p:nvPicPr>
          <p:cNvPr id="23" name="図 22" descr="写真, 食品, テーブル, 多い が含まれている画像&#10;&#10;AI 生成コンテンツは誤りを含む可能性があります。">
            <a:extLst>
              <a:ext uri="{FF2B5EF4-FFF2-40B4-BE49-F238E27FC236}">
                <a16:creationId xmlns:a16="http://schemas.microsoft.com/office/drawing/2014/main" id="{03EA90E7-93D3-CB74-BC37-72805DEC854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47841" y="5354494"/>
            <a:ext cx="2566631" cy="1443730"/>
          </a:xfrm>
          <a:prstGeom prst="rect">
            <a:avLst/>
          </a:prstGeom>
        </p:spPr>
      </p:pic>
      <p:pic>
        <p:nvPicPr>
          <p:cNvPr id="25" name="図 24" descr="テーブルの上にあるいろんな食べ物&#10;&#10;AI 生成コンテンツは誤りを含む可能性があります。">
            <a:extLst>
              <a:ext uri="{FF2B5EF4-FFF2-40B4-BE49-F238E27FC236}">
                <a16:creationId xmlns:a16="http://schemas.microsoft.com/office/drawing/2014/main" id="{BCD25DB5-4BB7-7B39-7498-7B847CA480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04630" y="6076359"/>
            <a:ext cx="2357165" cy="1325906"/>
          </a:xfrm>
          <a:prstGeom prst="rect">
            <a:avLst/>
          </a:prstGeom>
        </p:spPr>
      </p:pic>
      <p:pic>
        <p:nvPicPr>
          <p:cNvPr id="27" name="図 26" descr="テーブルの上にあるいろんな食べ物&#10;&#10;AI 生成コンテンツは誤りを含む可能性があります。">
            <a:extLst>
              <a:ext uri="{FF2B5EF4-FFF2-40B4-BE49-F238E27FC236}">
                <a16:creationId xmlns:a16="http://schemas.microsoft.com/office/drawing/2014/main" id="{9A3AC9E2-1187-EDFD-8814-3935026390F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99102" y="4618515"/>
            <a:ext cx="2357165" cy="1325906"/>
          </a:xfrm>
          <a:prstGeom prst="rect">
            <a:avLst/>
          </a:prstGeom>
        </p:spPr>
      </p:pic>
    </p:spTree>
    <p:extLst>
      <p:ext uri="{BB962C8B-B14F-4D97-AF65-F5344CB8AC3E}">
        <p14:creationId xmlns:p14="http://schemas.microsoft.com/office/powerpoint/2010/main" val="196612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1123" y="320001"/>
            <a:ext cx="8305800" cy="609600"/>
          </a:xfrm>
          <a:prstGeom prst="rect">
            <a:avLst/>
          </a:prstGeom>
        </p:spPr>
      </p:pic>
      <p:sp>
        <p:nvSpPr>
          <p:cNvPr id="3" name="object 3"/>
          <p:cNvSpPr txBox="1"/>
          <p:nvPr/>
        </p:nvSpPr>
        <p:spPr>
          <a:xfrm>
            <a:off x="1973442" y="537964"/>
            <a:ext cx="6184900" cy="284400"/>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20" dirty="0">
                <a:latin typeface="HGP創英角ｺﾞｼｯｸUB"/>
                <a:cs typeface="HGP創英角ｺﾞｼｯｸUB"/>
              </a:rPr>
              <a:t>Ⅲ．現況の事業活動内容 【 </a:t>
            </a:r>
            <a:r>
              <a:rPr sz="1200" spc="-10" dirty="0">
                <a:solidFill>
                  <a:srgbClr val="659900"/>
                </a:solidFill>
                <a:latin typeface="HGP創英角ｺﾞｼｯｸUB"/>
                <a:cs typeface="HGP創英角ｺﾞｼｯｸUB"/>
              </a:rPr>
              <a:t>■</a:t>
            </a:r>
            <a:r>
              <a:rPr sz="1200" spc="55" dirty="0">
                <a:latin typeface="HGP創英角ｺﾞｼｯｸUB"/>
                <a:cs typeface="HGP創英角ｺﾞｼｯｸUB"/>
              </a:rPr>
              <a:t>介護事業ー１ </a:t>
            </a:r>
            <a:r>
              <a:rPr sz="1200" spc="-120" dirty="0">
                <a:latin typeface="HGP創英角ｺﾞｼｯｸUB" panose="020B0900000000000000" pitchFamily="50" charset="-128"/>
                <a:ea typeface="HGP創英角ｺﾞｼｯｸUB" panose="020B0900000000000000" pitchFamily="50" charset="-128"/>
                <a:cs typeface="SimSun"/>
              </a:rPr>
              <a:t>ブ</a:t>
            </a:r>
            <a:r>
              <a:rPr sz="1200" spc="-20" dirty="0">
                <a:latin typeface="HGP創英角ｺﾞｼｯｸUB"/>
                <a:cs typeface="HGP創英角ｺﾞｼｯｸUB"/>
              </a:rPr>
              <a:t>ランド活用と業務</a:t>
            </a:r>
            <a:r>
              <a:rPr sz="1200" spc="-10" dirty="0">
                <a:latin typeface="HGP創英角ｺﾞｼｯｸUB" panose="020B0900000000000000" pitchFamily="50" charset="-128"/>
                <a:ea typeface="HGP創英角ｺﾞｼｯｸUB" panose="020B0900000000000000" pitchFamily="50" charset="-128"/>
                <a:cs typeface="SimSun"/>
              </a:rPr>
              <a:t>効</a:t>
            </a:r>
            <a:r>
              <a:rPr sz="1200" spc="-5" dirty="0">
                <a:latin typeface="HGP創英角ｺﾞｼｯｸUB"/>
                <a:cs typeface="HGP創英角ｺﾞｼｯｸUB"/>
              </a:rPr>
              <a:t>率を</a:t>
            </a:r>
            <a:r>
              <a:rPr sz="1200" spc="-10" dirty="0">
                <a:latin typeface="HGP創英角ｺﾞｼｯｸUB" panose="020B0900000000000000" pitchFamily="50" charset="-128"/>
                <a:ea typeface="HGP創英角ｺﾞｼｯｸUB" panose="020B0900000000000000" pitchFamily="50" charset="-128"/>
                <a:cs typeface="SimSun"/>
              </a:rPr>
              <a:t>追求</a:t>
            </a:r>
            <a:r>
              <a:rPr sz="1200" spc="-50" dirty="0">
                <a:latin typeface="HGP創英角ｺﾞｼｯｸUB"/>
                <a:cs typeface="HGP創英角ｺﾞｼｯｸUB"/>
              </a:rPr>
              <a:t>】</a:t>
            </a:r>
            <a:endParaRPr sz="1200" dirty="0">
              <a:latin typeface="HGP創英角ｺﾞｼｯｸUB"/>
              <a:cs typeface="HGP創英角ｺﾞｼｯｸUB"/>
            </a:endParaRPr>
          </a:p>
        </p:txBody>
      </p:sp>
      <p:sp>
        <p:nvSpPr>
          <p:cNvPr id="4" name="object 4"/>
          <p:cNvSpPr txBox="1"/>
          <p:nvPr/>
        </p:nvSpPr>
        <p:spPr>
          <a:xfrm>
            <a:off x="9309979" y="605021"/>
            <a:ext cx="419100" cy="216726"/>
          </a:xfrm>
          <a:prstGeom prst="rect">
            <a:avLst/>
          </a:prstGeom>
          <a:solidFill>
            <a:srgbClr val="FFFFFF"/>
          </a:solidFill>
        </p:spPr>
        <p:txBody>
          <a:bodyPr vert="horz" wrap="square" lIns="0" tIns="31750" rIns="0" bIns="0" rtlCol="0">
            <a:spAutoFit/>
          </a:bodyPr>
          <a:lstStyle/>
          <a:p>
            <a:pPr marL="112395">
              <a:lnSpc>
                <a:spcPct val="100000"/>
              </a:lnSpc>
              <a:spcBef>
                <a:spcPts val="250"/>
              </a:spcBef>
            </a:pPr>
            <a:r>
              <a:rPr lang="en-US" altLang="ja-JP" sz="1200" spc="-25" dirty="0">
                <a:latin typeface="HGP創英角ｺﾞｼｯｸUB"/>
                <a:cs typeface="HGP創英角ｺﾞｼｯｸUB"/>
              </a:rPr>
              <a:t>13</a:t>
            </a:r>
            <a:endParaRPr sz="1200" dirty="0">
              <a:latin typeface="HGP創英角ｺﾞｼｯｸUB"/>
              <a:cs typeface="HGP創英角ｺﾞｼｯｸUB"/>
            </a:endParaRPr>
          </a:p>
        </p:txBody>
      </p:sp>
      <p:pic>
        <p:nvPicPr>
          <p:cNvPr id="363" name="object 363"/>
          <p:cNvPicPr/>
          <p:nvPr/>
        </p:nvPicPr>
        <p:blipFill>
          <a:blip r:embed="rId3" cstate="print"/>
          <a:stretch>
            <a:fillRect/>
          </a:stretch>
        </p:blipFill>
        <p:spPr>
          <a:xfrm>
            <a:off x="-1787906" y="5315530"/>
            <a:ext cx="502913" cy="440436"/>
          </a:xfrm>
          <a:prstGeom prst="rect">
            <a:avLst/>
          </a:prstGeom>
        </p:spPr>
      </p:pic>
      <p:sp>
        <p:nvSpPr>
          <p:cNvPr id="364" name="object 364"/>
          <p:cNvSpPr/>
          <p:nvPr/>
        </p:nvSpPr>
        <p:spPr>
          <a:xfrm>
            <a:off x="11663234" y="4903215"/>
            <a:ext cx="1661173" cy="1414780"/>
          </a:xfrm>
          <a:custGeom>
            <a:avLst/>
            <a:gdLst/>
            <a:ahLst/>
            <a:cxnLst/>
            <a:rect l="l" t="t" r="r" b="b"/>
            <a:pathLst>
              <a:path w="7818120" h="1414779">
                <a:moveTo>
                  <a:pt x="0" y="0"/>
                </a:moveTo>
                <a:lnTo>
                  <a:pt x="0" y="1414271"/>
                </a:lnTo>
                <a:lnTo>
                  <a:pt x="7818119" y="1414271"/>
                </a:lnTo>
                <a:lnTo>
                  <a:pt x="7818119" y="0"/>
                </a:lnTo>
                <a:lnTo>
                  <a:pt x="0" y="0"/>
                </a:lnTo>
                <a:close/>
              </a:path>
            </a:pathLst>
          </a:custGeom>
          <a:ln w="9143">
            <a:solidFill>
              <a:srgbClr val="000000"/>
            </a:solidFill>
            <a:prstDash val="dot"/>
          </a:ln>
        </p:spPr>
        <p:txBody>
          <a:bodyPr wrap="square" lIns="0" tIns="0" rIns="0" bIns="0" rtlCol="0"/>
          <a:lstStyle/>
          <a:p>
            <a:endParaRPr/>
          </a:p>
        </p:txBody>
      </p:sp>
      <p:graphicFrame>
        <p:nvGraphicFramePr>
          <p:cNvPr id="365" name="object 365"/>
          <p:cNvGraphicFramePr>
            <a:graphicFrameLocks noGrp="1"/>
          </p:cNvGraphicFramePr>
          <p:nvPr>
            <p:extLst>
              <p:ext uri="{D42A27DB-BD31-4B8C-83A1-F6EECF244321}">
                <p14:modId xmlns:p14="http://schemas.microsoft.com/office/powerpoint/2010/main" val="971064272"/>
              </p:ext>
            </p:extLst>
          </p:nvPr>
        </p:nvGraphicFramePr>
        <p:xfrm>
          <a:off x="10976020" y="6815992"/>
          <a:ext cx="3421378" cy="547370"/>
        </p:xfrm>
        <a:graphic>
          <a:graphicData uri="http://schemas.openxmlformats.org/drawingml/2006/table">
            <a:tbl>
              <a:tblPr firstRow="1" bandRow="1">
                <a:tableStyleId>{2D5ABB26-0587-4C30-8999-92F81FD0307C}</a:tableStyleId>
              </a:tblPr>
              <a:tblGrid>
                <a:gridCol w="793750">
                  <a:extLst>
                    <a:ext uri="{9D8B030D-6E8A-4147-A177-3AD203B41FA5}">
                      <a16:colId xmlns:a16="http://schemas.microsoft.com/office/drawing/2014/main" val="20000"/>
                    </a:ext>
                  </a:extLst>
                </a:gridCol>
                <a:gridCol w="656590">
                  <a:extLst>
                    <a:ext uri="{9D8B030D-6E8A-4147-A177-3AD203B41FA5}">
                      <a16:colId xmlns:a16="http://schemas.microsoft.com/office/drawing/2014/main" val="20001"/>
                    </a:ext>
                  </a:extLst>
                </a:gridCol>
                <a:gridCol w="657860">
                  <a:extLst>
                    <a:ext uri="{9D8B030D-6E8A-4147-A177-3AD203B41FA5}">
                      <a16:colId xmlns:a16="http://schemas.microsoft.com/office/drawing/2014/main" val="20002"/>
                    </a:ext>
                  </a:extLst>
                </a:gridCol>
                <a:gridCol w="656589">
                  <a:extLst>
                    <a:ext uri="{9D8B030D-6E8A-4147-A177-3AD203B41FA5}">
                      <a16:colId xmlns:a16="http://schemas.microsoft.com/office/drawing/2014/main" val="20003"/>
                    </a:ext>
                  </a:extLst>
                </a:gridCol>
                <a:gridCol w="656589">
                  <a:extLst>
                    <a:ext uri="{9D8B030D-6E8A-4147-A177-3AD203B41FA5}">
                      <a16:colId xmlns:a16="http://schemas.microsoft.com/office/drawing/2014/main" val="20004"/>
                    </a:ext>
                  </a:extLst>
                </a:gridCol>
              </a:tblGrid>
              <a:tr h="273685">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algn="ctr">
                        <a:lnSpc>
                          <a:spcPct val="100000"/>
                        </a:lnSpc>
                        <a:spcBef>
                          <a:spcPts val="400"/>
                        </a:spcBef>
                      </a:pPr>
                      <a:r>
                        <a:rPr sz="1000" spc="-10" dirty="0">
                          <a:solidFill>
                            <a:srgbClr val="FFFFFF"/>
                          </a:solidFill>
                          <a:latin typeface="HGP創英角ｺﾞｼｯｸUB"/>
                          <a:cs typeface="HGP創英角ｺﾞｼｯｸUB"/>
                        </a:rPr>
                        <a:t>18/3</a:t>
                      </a:r>
                      <a:r>
                        <a:rPr sz="1000" spc="-50" dirty="0">
                          <a:solidFill>
                            <a:srgbClr val="FFFFFF"/>
                          </a:solidFill>
                          <a:latin typeface="HGP創英角ｺﾞｼｯｸUB"/>
                          <a:cs typeface="HGP創英角ｺﾞｼｯｸUB"/>
                        </a:rPr>
                        <a:t>期</a:t>
                      </a:r>
                      <a:endParaRPr sz="1000">
                        <a:latin typeface="HGP創英角ｺﾞｼｯｸUB"/>
                        <a:cs typeface="HGP創英角ｺﾞｼｯｸUB"/>
                      </a:endParaRPr>
                    </a:p>
                  </a:txBody>
                  <a:tcPr marL="0" marR="0" marT="50800" marB="0">
                    <a:lnL w="381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algn="ctr">
                        <a:lnSpc>
                          <a:spcPct val="100000"/>
                        </a:lnSpc>
                        <a:spcBef>
                          <a:spcPts val="400"/>
                        </a:spcBef>
                      </a:pPr>
                      <a:r>
                        <a:rPr sz="1000" spc="-10" dirty="0">
                          <a:solidFill>
                            <a:srgbClr val="FFFFFF"/>
                          </a:solidFill>
                          <a:latin typeface="HGP創英角ｺﾞｼｯｸUB"/>
                          <a:cs typeface="HGP創英角ｺﾞｼｯｸUB"/>
                        </a:rPr>
                        <a:t>19/3</a:t>
                      </a:r>
                      <a:r>
                        <a:rPr sz="1000" spc="-50" dirty="0">
                          <a:solidFill>
                            <a:srgbClr val="FFFFFF"/>
                          </a:solidFill>
                          <a:latin typeface="HGP創英角ｺﾞｼｯｸUB"/>
                          <a:cs typeface="HGP創英角ｺﾞｼｯｸUB"/>
                        </a:rPr>
                        <a:t>期</a:t>
                      </a:r>
                      <a:endParaRPr sz="1000">
                        <a:latin typeface="HGP創英角ｺﾞｼｯｸUB"/>
                        <a:cs typeface="HGP創英角ｺﾞｼｯｸUB"/>
                      </a:endParaRPr>
                    </a:p>
                  </a:txBody>
                  <a:tcPr marL="0" marR="0" marT="50800" marB="0">
                    <a:lnL w="127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algn="ctr">
                        <a:lnSpc>
                          <a:spcPct val="100000"/>
                        </a:lnSpc>
                        <a:spcBef>
                          <a:spcPts val="400"/>
                        </a:spcBef>
                      </a:pPr>
                      <a:r>
                        <a:rPr sz="1000" spc="-10" dirty="0">
                          <a:solidFill>
                            <a:srgbClr val="FFFFFF"/>
                          </a:solidFill>
                          <a:latin typeface="HGP創英角ｺﾞｼｯｸUB"/>
                          <a:cs typeface="HGP創英角ｺﾞｼｯｸUB"/>
                        </a:rPr>
                        <a:t>20/3</a:t>
                      </a:r>
                      <a:r>
                        <a:rPr sz="1000" spc="-50" dirty="0">
                          <a:solidFill>
                            <a:srgbClr val="FFFFFF"/>
                          </a:solidFill>
                          <a:latin typeface="HGP創英角ｺﾞｼｯｸUB"/>
                          <a:cs typeface="HGP創英角ｺﾞｼｯｸUB"/>
                        </a:rPr>
                        <a:t>期</a:t>
                      </a:r>
                      <a:endParaRPr sz="1000" dirty="0">
                        <a:latin typeface="HGP創英角ｺﾞｼｯｸUB"/>
                        <a:cs typeface="HGP創英角ｺﾞｼｯｸUB"/>
                      </a:endParaRPr>
                    </a:p>
                  </a:txBody>
                  <a:tcPr marL="0" marR="0" marT="50800" marB="0">
                    <a:lnL w="127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algn="ctr">
                        <a:lnSpc>
                          <a:spcPct val="100000"/>
                        </a:lnSpc>
                        <a:spcBef>
                          <a:spcPts val="400"/>
                        </a:spcBef>
                      </a:pPr>
                      <a:r>
                        <a:rPr sz="1000" spc="-10" dirty="0">
                          <a:solidFill>
                            <a:srgbClr val="FFFFFF"/>
                          </a:solidFill>
                          <a:latin typeface="HGP創英角ｺﾞｼｯｸUB"/>
                          <a:cs typeface="HGP創英角ｺﾞｼｯｸUB"/>
                        </a:rPr>
                        <a:t>21/3</a:t>
                      </a:r>
                      <a:r>
                        <a:rPr sz="1000" spc="-50" dirty="0">
                          <a:solidFill>
                            <a:srgbClr val="FFFFFF"/>
                          </a:solidFill>
                          <a:latin typeface="HGP創英角ｺﾞｼｯｸUB"/>
                          <a:cs typeface="HGP創英角ｺﾞｼｯｸUB"/>
                        </a:rPr>
                        <a:t>期</a:t>
                      </a:r>
                      <a:endParaRPr sz="1000">
                        <a:latin typeface="HGP創英角ｺﾞｼｯｸUB"/>
                        <a:cs typeface="HGP創英角ｺﾞｼｯｸUB"/>
                      </a:endParaRPr>
                    </a:p>
                  </a:txBody>
                  <a:tcPr marL="0" marR="0" marT="50800" marB="0">
                    <a:lnL w="127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003299"/>
                    </a:solidFill>
                  </a:tcPr>
                </a:tc>
                <a:extLst>
                  <a:ext uri="{0D108BD9-81ED-4DB2-BD59-A6C34878D82A}">
                    <a16:rowId xmlns:a16="http://schemas.microsoft.com/office/drawing/2014/main" val="10000"/>
                  </a:ext>
                </a:extLst>
              </a:tr>
              <a:tr h="273685">
                <a:tc>
                  <a:txBody>
                    <a:bodyPr/>
                    <a:lstStyle/>
                    <a:p>
                      <a:pPr marL="168910">
                        <a:lnSpc>
                          <a:spcPct val="100000"/>
                        </a:lnSpc>
                        <a:spcBef>
                          <a:spcPts val="380"/>
                        </a:spcBef>
                      </a:pPr>
                      <a:r>
                        <a:rPr sz="1200" spc="-10" dirty="0">
                          <a:latin typeface="SimSun"/>
                          <a:cs typeface="SimSun"/>
                        </a:rPr>
                        <a:t>離</a:t>
                      </a:r>
                      <a:r>
                        <a:rPr sz="1200" spc="-30" dirty="0">
                          <a:latin typeface="HGP創英角ｺﾞｼｯｸUB"/>
                          <a:cs typeface="HGP創英角ｺﾞｼｯｸUB"/>
                        </a:rPr>
                        <a:t>職率</a:t>
                      </a:r>
                      <a:endParaRPr sz="1200">
                        <a:latin typeface="HGP創英角ｺﾞｼｯｸUB"/>
                        <a:cs typeface="HGP創英角ｺﾞｼｯｸUB"/>
                      </a:endParaRPr>
                    </a:p>
                  </a:txBody>
                  <a:tcPr marL="0" marR="0" marT="4826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2540" algn="ctr">
                        <a:lnSpc>
                          <a:spcPct val="100000"/>
                        </a:lnSpc>
                        <a:spcBef>
                          <a:spcPts val="345"/>
                        </a:spcBef>
                      </a:pPr>
                      <a:r>
                        <a:rPr sz="1200" spc="-10" dirty="0">
                          <a:latin typeface="HGP創英角ｺﾞｼｯｸUB"/>
                          <a:cs typeface="HGP創英角ｺﾞｼｯｸUB"/>
                        </a:rPr>
                        <a:t>29.1％</a:t>
                      </a:r>
                      <a:endParaRPr sz="1200">
                        <a:latin typeface="HGP創英角ｺﾞｼｯｸUB"/>
                        <a:cs typeface="HGP創英角ｺﾞｼｯｸUB"/>
                      </a:endParaRPr>
                    </a:p>
                  </a:txBody>
                  <a:tcPr marL="0" marR="0" marT="43815" marB="0">
                    <a:lnL w="381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tcPr>
                </a:tc>
                <a:tc>
                  <a:txBody>
                    <a:bodyPr/>
                    <a:lstStyle/>
                    <a:p>
                      <a:pPr marL="1270" algn="ctr">
                        <a:lnSpc>
                          <a:spcPct val="100000"/>
                        </a:lnSpc>
                        <a:spcBef>
                          <a:spcPts val="345"/>
                        </a:spcBef>
                      </a:pPr>
                      <a:r>
                        <a:rPr sz="1200" spc="-10" dirty="0">
                          <a:latin typeface="HGP創英角ｺﾞｼｯｸUB"/>
                          <a:cs typeface="HGP創英角ｺﾞｼｯｸUB"/>
                        </a:rPr>
                        <a:t>22.8％</a:t>
                      </a:r>
                      <a:endParaRPr sz="1200">
                        <a:latin typeface="HGP創英角ｺﾞｼｯｸUB"/>
                        <a:cs typeface="HGP創英角ｺﾞｼｯｸUB"/>
                      </a:endParaRPr>
                    </a:p>
                  </a:txBody>
                  <a:tcPr marL="0" marR="0" marT="43815" marB="0">
                    <a:lnL w="127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tcPr>
                </a:tc>
                <a:tc>
                  <a:txBody>
                    <a:bodyPr/>
                    <a:lstStyle/>
                    <a:p>
                      <a:pPr algn="ctr">
                        <a:lnSpc>
                          <a:spcPct val="100000"/>
                        </a:lnSpc>
                        <a:spcBef>
                          <a:spcPts val="345"/>
                        </a:spcBef>
                      </a:pPr>
                      <a:r>
                        <a:rPr sz="1200" spc="-10" dirty="0">
                          <a:latin typeface="HGP創英角ｺﾞｼｯｸUB"/>
                          <a:cs typeface="HGP創英角ｺﾞｼｯｸUB"/>
                        </a:rPr>
                        <a:t>23.8％</a:t>
                      </a:r>
                      <a:endParaRPr sz="1200">
                        <a:latin typeface="HGP創英角ｺﾞｼｯｸUB"/>
                        <a:cs typeface="HGP創英角ｺﾞｼｯｸUB"/>
                      </a:endParaRPr>
                    </a:p>
                  </a:txBody>
                  <a:tcPr marL="0" marR="0" marT="43815" marB="0">
                    <a:lnL w="127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tcPr>
                </a:tc>
                <a:tc>
                  <a:txBody>
                    <a:bodyPr/>
                    <a:lstStyle/>
                    <a:p>
                      <a:pPr algn="ctr">
                        <a:lnSpc>
                          <a:spcPct val="100000"/>
                        </a:lnSpc>
                        <a:spcBef>
                          <a:spcPts val="345"/>
                        </a:spcBef>
                      </a:pPr>
                      <a:r>
                        <a:rPr sz="1200" spc="-10" dirty="0">
                          <a:solidFill>
                            <a:srgbClr val="CC0065"/>
                          </a:solidFill>
                          <a:latin typeface="HGP創英角ｺﾞｼｯｸUB"/>
                          <a:cs typeface="HGP創英角ｺﾞｼｯｸUB"/>
                        </a:rPr>
                        <a:t>18.3％</a:t>
                      </a:r>
                      <a:endParaRPr sz="1200" dirty="0">
                        <a:latin typeface="HGP創英角ｺﾞｼｯｸUB"/>
                        <a:cs typeface="HGP創英角ｺﾞｼｯｸUB"/>
                      </a:endParaRPr>
                    </a:p>
                  </a:txBody>
                  <a:tcPr marL="0" marR="0" marT="43815" marB="0">
                    <a:lnL w="127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extLst>
                  <a:ext uri="{0D108BD9-81ED-4DB2-BD59-A6C34878D82A}">
                    <a16:rowId xmlns:a16="http://schemas.microsoft.com/office/drawing/2014/main" val="10001"/>
                  </a:ext>
                </a:extLst>
              </a:tr>
            </a:tbl>
          </a:graphicData>
        </a:graphic>
      </p:graphicFrame>
      <p:sp>
        <p:nvSpPr>
          <p:cNvPr id="366" name="object 366"/>
          <p:cNvSpPr txBox="1"/>
          <p:nvPr/>
        </p:nvSpPr>
        <p:spPr>
          <a:xfrm>
            <a:off x="11255531" y="4436463"/>
            <a:ext cx="257683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990032"/>
                </a:solidFill>
                <a:latin typeface="SimSun"/>
                <a:cs typeface="SimSun"/>
              </a:rPr>
              <a:t>離</a:t>
            </a:r>
            <a:r>
              <a:rPr sz="1200" spc="-15" dirty="0">
                <a:solidFill>
                  <a:srgbClr val="990032"/>
                </a:solidFill>
                <a:latin typeface="HGP創英角ｺﾞｼｯｸUB"/>
                <a:cs typeface="HGP創英角ｺﾞｼｯｸUB"/>
              </a:rPr>
              <a:t>職率の低下で人材</a:t>
            </a:r>
            <a:r>
              <a:rPr sz="1200" spc="-10" dirty="0">
                <a:solidFill>
                  <a:srgbClr val="990032"/>
                </a:solidFill>
                <a:latin typeface="SimSun"/>
                <a:cs typeface="SimSun"/>
              </a:rPr>
              <a:t>募集</a:t>
            </a:r>
            <a:r>
              <a:rPr sz="1200" spc="-10" dirty="0">
                <a:solidFill>
                  <a:srgbClr val="990032"/>
                </a:solidFill>
                <a:latin typeface="HGP創英角ｺﾞｼｯｸUB"/>
                <a:cs typeface="HGP創英角ｺﾞｼｯｸUB"/>
              </a:rPr>
              <a:t>費の</a:t>
            </a:r>
            <a:r>
              <a:rPr sz="1200" spc="-10" dirty="0">
                <a:solidFill>
                  <a:srgbClr val="990032"/>
                </a:solidFill>
                <a:latin typeface="SimSun"/>
                <a:cs typeface="SimSun"/>
              </a:rPr>
              <a:t>削</a:t>
            </a:r>
            <a:r>
              <a:rPr sz="1200" spc="-10" dirty="0">
                <a:solidFill>
                  <a:srgbClr val="990032"/>
                </a:solidFill>
                <a:latin typeface="HGP創英角ｺﾞｼｯｸUB"/>
                <a:cs typeface="HGP創英角ｺﾞｼｯｸUB"/>
              </a:rPr>
              <a:t>減</a:t>
            </a:r>
            <a:r>
              <a:rPr sz="1200" spc="-30" dirty="0">
                <a:solidFill>
                  <a:srgbClr val="990032"/>
                </a:solidFill>
                <a:latin typeface="SimSun"/>
                <a:cs typeface="SimSun"/>
              </a:rPr>
              <a:t>効果</a:t>
            </a:r>
            <a:endParaRPr sz="1200" dirty="0">
              <a:latin typeface="SimSun"/>
              <a:cs typeface="SimSun"/>
            </a:endParaRPr>
          </a:p>
        </p:txBody>
      </p:sp>
      <p:sp>
        <p:nvSpPr>
          <p:cNvPr id="367" name="object 367"/>
          <p:cNvSpPr txBox="1"/>
          <p:nvPr/>
        </p:nvSpPr>
        <p:spPr>
          <a:xfrm>
            <a:off x="11290300" y="4663030"/>
            <a:ext cx="3096896" cy="813043"/>
          </a:xfrm>
          <a:prstGeom prst="rect">
            <a:avLst/>
          </a:prstGeom>
        </p:spPr>
        <p:txBody>
          <a:bodyPr vert="horz" wrap="square" lIns="0" tIns="124460" rIns="0" bIns="0" rtlCol="0">
            <a:spAutoFit/>
          </a:bodyPr>
          <a:lstStyle/>
          <a:p>
            <a:pPr marL="12700">
              <a:lnSpc>
                <a:spcPct val="100000"/>
              </a:lnSpc>
              <a:spcBef>
                <a:spcPts val="980"/>
              </a:spcBef>
            </a:pPr>
            <a:r>
              <a:rPr sz="1400" spc="-10" dirty="0">
                <a:solidFill>
                  <a:srgbClr val="990032"/>
                </a:solidFill>
                <a:latin typeface="SimSun"/>
                <a:cs typeface="SimSun"/>
              </a:rPr>
              <a:t>～</a:t>
            </a:r>
            <a:r>
              <a:rPr sz="1400" spc="-60" dirty="0">
                <a:solidFill>
                  <a:srgbClr val="990032"/>
                </a:solidFill>
                <a:latin typeface="SimSun"/>
                <a:cs typeface="SimSun"/>
              </a:rPr>
              <a:t>活力ある企業風土の育成</a:t>
            </a:r>
            <a:r>
              <a:rPr sz="1400" spc="-50" dirty="0">
                <a:solidFill>
                  <a:srgbClr val="990032"/>
                </a:solidFill>
                <a:latin typeface="SimSun"/>
                <a:cs typeface="SimSun"/>
              </a:rPr>
              <a:t>～</a:t>
            </a:r>
            <a:endParaRPr sz="1400" dirty="0">
              <a:latin typeface="SimSun"/>
              <a:cs typeface="SimSun"/>
            </a:endParaRPr>
          </a:p>
          <a:p>
            <a:pPr marL="1336040" indent="-152400">
              <a:lnSpc>
                <a:spcPct val="100000"/>
              </a:lnSpc>
              <a:spcBef>
                <a:spcPts val="755"/>
              </a:spcBef>
              <a:buClr>
                <a:srgbClr val="009900"/>
              </a:buClr>
              <a:buSzPct val="91666"/>
              <a:buFont typeface="HGP"/>
              <a:buChar char="■"/>
              <a:tabLst>
                <a:tab pos="1336040" algn="l"/>
              </a:tabLst>
            </a:pPr>
            <a:r>
              <a:rPr sz="1200" spc="-10" dirty="0">
                <a:solidFill>
                  <a:srgbClr val="990032"/>
                </a:solidFill>
                <a:latin typeface="SimSun"/>
                <a:cs typeface="SimSun"/>
              </a:rPr>
              <a:t>積</a:t>
            </a:r>
            <a:r>
              <a:rPr sz="1200" spc="-10" dirty="0">
                <a:solidFill>
                  <a:srgbClr val="990032"/>
                </a:solidFill>
                <a:latin typeface="HGP創英角ｺﾞｼｯｸUB"/>
                <a:cs typeface="HGP創英角ｺﾞｼｯｸUB"/>
              </a:rPr>
              <a:t>極的</a:t>
            </a:r>
            <a:r>
              <a:rPr sz="1200" spc="-165" dirty="0">
                <a:solidFill>
                  <a:srgbClr val="990032"/>
                </a:solidFill>
                <a:latin typeface="SimSun"/>
                <a:cs typeface="SimSun"/>
              </a:rPr>
              <a:t>な</a:t>
            </a:r>
            <a:r>
              <a:rPr sz="1200" spc="-10" dirty="0">
                <a:solidFill>
                  <a:srgbClr val="990032"/>
                </a:solidFill>
                <a:latin typeface="HGP創英角ｺﾞｼｯｸUB"/>
                <a:cs typeface="HGP創英角ｺﾞｼｯｸUB"/>
              </a:rPr>
              <a:t>人材投資</a:t>
            </a:r>
            <a:r>
              <a:rPr sz="1200" spc="-10" dirty="0">
                <a:latin typeface="HGP創英角ｺﾞｼｯｸUB"/>
                <a:cs typeface="HGP創英角ｺﾞｼｯｸUB"/>
              </a:rPr>
              <a:t>・・・・・・1,154名</a:t>
            </a:r>
            <a:r>
              <a:rPr sz="1200" spc="-10" dirty="0">
                <a:latin typeface="SimSun"/>
                <a:cs typeface="SimSun"/>
              </a:rPr>
              <a:t>体</a:t>
            </a:r>
            <a:r>
              <a:rPr sz="1200" spc="-25" dirty="0">
                <a:latin typeface="HGP創英角ｺﾞｼｯｸUB"/>
                <a:cs typeface="HGP創英角ｺﾞｼｯｸUB"/>
              </a:rPr>
              <a:t>制の構築</a:t>
            </a:r>
            <a:endParaRPr sz="1200" dirty="0">
              <a:latin typeface="HGP創英角ｺﾞｼｯｸUB"/>
              <a:cs typeface="HGP創英角ｺﾞｼｯｸUB"/>
            </a:endParaRPr>
          </a:p>
        </p:txBody>
      </p:sp>
      <p:sp>
        <p:nvSpPr>
          <p:cNvPr id="368" name="object 368"/>
          <p:cNvSpPr txBox="1"/>
          <p:nvPr/>
        </p:nvSpPr>
        <p:spPr>
          <a:xfrm>
            <a:off x="12112127" y="5643207"/>
            <a:ext cx="2037714"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HGP創英角ｺﾞｼｯｸUB"/>
                <a:cs typeface="HGP創英角ｺﾞｼｯｸUB"/>
              </a:rPr>
              <a:t>2022</a:t>
            </a:r>
            <a:r>
              <a:rPr sz="1000" spc="-15" dirty="0">
                <a:latin typeface="HGP創英角ｺﾞｼｯｸUB"/>
                <a:cs typeface="HGP創英角ｺﾞｼｯｸUB"/>
              </a:rPr>
              <a:t>年</a:t>
            </a:r>
            <a:r>
              <a:rPr sz="1000" spc="-10" dirty="0">
                <a:latin typeface="HGP創英角ｺﾞｼｯｸUB"/>
                <a:cs typeface="HGP創英角ｺﾞｼｯｸUB"/>
              </a:rPr>
              <a:t>3</a:t>
            </a:r>
            <a:r>
              <a:rPr sz="1000" spc="35" dirty="0">
                <a:latin typeface="HGP創英角ｺﾞｼｯｸUB"/>
                <a:cs typeface="HGP創英角ｺﾞｼｯｸUB"/>
              </a:rPr>
              <a:t>月期中間 新卒</a:t>
            </a:r>
            <a:r>
              <a:rPr sz="1000" spc="-10" dirty="0">
                <a:latin typeface="HGP創英角ｺﾞｼｯｸUB"/>
                <a:cs typeface="HGP創英角ｺﾞｼｯｸUB"/>
              </a:rPr>
              <a:t>65</a:t>
            </a:r>
            <a:r>
              <a:rPr sz="1000" spc="-25" dirty="0">
                <a:latin typeface="HGP創英角ｺﾞｼｯｸUB"/>
                <a:cs typeface="HGP創英角ｺﾞｼｯｸUB"/>
              </a:rPr>
              <a:t>名を採用</a:t>
            </a:r>
            <a:endParaRPr sz="1000" dirty="0">
              <a:latin typeface="HGP創英角ｺﾞｼｯｸUB"/>
              <a:cs typeface="HGP創英角ｺﾞｼｯｸUB"/>
            </a:endParaRPr>
          </a:p>
        </p:txBody>
      </p:sp>
      <p:sp>
        <p:nvSpPr>
          <p:cNvPr id="369" name="object 369"/>
          <p:cNvSpPr txBox="1"/>
          <p:nvPr/>
        </p:nvSpPr>
        <p:spPr>
          <a:xfrm>
            <a:off x="10837800" y="5968345"/>
            <a:ext cx="3096895" cy="581660"/>
          </a:xfrm>
          <a:prstGeom prst="rect">
            <a:avLst/>
          </a:prstGeom>
        </p:spPr>
        <p:txBody>
          <a:bodyPr vert="horz" wrap="square" lIns="0" tIns="12700" rIns="0" bIns="0" rtlCol="0">
            <a:spAutoFit/>
          </a:bodyPr>
          <a:lstStyle/>
          <a:p>
            <a:pPr marL="203200" indent="-190500">
              <a:lnSpc>
                <a:spcPts val="1435"/>
              </a:lnSpc>
              <a:spcBef>
                <a:spcPts val="100"/>
              </a:spcBef>
              <a:buClr>
                <a:srgbClr val="009900"/>
              </a:buClr>
              <a:buChar char="■"/>
              <a:tabLst>
                <a:tab pos="203200" algn="l"/>
              </a:tabLst>
            </a:pPr>
            <a:r>
              <a:rPr sz="1200" spc="-20" dirty="0">
                <a:latin typeface="HGP創英角ｺﾞｼｯｸUB"/>
                <a:cs typeface="HGP創英角ｺﾞｼｯｸUB"/>
              </a:rPr>
              <a:t>キ</a:t>
            </a:r>
            <a:r>
              <a:rPr sz="1200" spc="-355" dirty="0">
                <a:latin typeface="SimSun"/>
                <a:cs typeface="SimSun"/>
              </a:rPr>
              <a:t>ャ</a:t>
            </a:r>
            <a:r>
              <a:rPr sz="1200" dirty="0">
                <a:latin typeface="HGP創英角ｺﾞｼｯｸUB"/>
                <a:cs typeface="HGP創英角ｺﾞｼｯｸUB"/>
              </a:rPr>
              <a:t>リ</a:t>
            </a:r>
            <a:r>
              <a:rPr sz="1200" spc="-125" dirty="0">
                <a:latin typeface="SimSun"/>
                <a:cs typeface="SimSun"/>
              </a:rPr>
              <a:t>アパ</a:t>
            </a:r>
            <a:r>
              <a:rPr sz="1200" spc="-20" dirty="0">
                <a:latin typeface="HGP創英角ｺﾞｼｯｸUB"/>
                <a:cs typeface="HGP創英角ｺﾞｼｯｸUB"/>
              </a:rPr>
              <a:t>スと賃金</a:t>
            </a:r>
            <a:r>
              <a:rPr sz="1200" dirty="0">
                <a:latin typeface="SimSun"/>
                <a:cs typeface="SimSun"/>
              </a:rPr>
              <a:t>体</a:t>
            </a:r>
            <a:r>
              <a:rPr sz="1200" spc="-10" dirty="0">
                <a:latin typeface="HGP創英角ｺﾞｼｯｸUB"/>
                <a:cs typeface="HGP創英角ｺﾞｼｯｸUB"/>
              </a:rPr>
              <a:t>系の</a:t>
            </a:r>
            <a:r>
              <a:rPr sz="1200" spc="-10" dirty="0">
                <a:latin typeface="SimSun"/>
                <a:cs typeface="SimSun"/>
              </a:rPr>
              <a:t>明</a:t>
            </a:r>
            <a:r>
              <a:rPr sz="1200" spc="-30" dirty="0">
                <a:latin typeface="HGP創英角ｺﾞｼｯｸUB"/>
                <a:cs typeface="HGP創英角ｺﾞｼｯｸUB"/>
              </a:rPr>
              <a:t>確化</a:t>
            </a:r>
            <a:endParaRPr sz="1200" dirty="0">
              <a:latin typeface="HGP創英角ｺﾞｼｯｸUB"/>
              <a:cs typeface="HGP創英角ｺﾞｼｯｸUB"/>
            </a:endParaRPr>
          </a:p>
          <a:p>
            <a:pPr marL="203200" indent="-190500">
              <a:lnSpc>
                <a:spcPts val="1435"/>
              </a:lnSpc>
              <a:buClr>
                <a:srgbClr val="009900"/>
              </a:buClr>
              <a:buFont typeface="HGP"/>
              <a:buChar char="■"/>
              <a:tabLst>
                <a:tab pos="203200" algn="l"/>
              </a:tabLst>
            </a:pPr>
            <a:r>
              <a:rPr sz="1200" spc="-10" dirty="0">
                <a:latin typeface="SimSun"/>
                <a:cs typeface="SimSun"/>
              </a:rPr>
              <a:t>教</a:t>
            </a:r>
            <a:r>
              <a:rPr sz="1200" spc="-10" dirty="0">
                <a:latin typeface="HGP創英角ｺﾞｼｯｸUB"/>
                <a:cs typeface="HGP創英角ｺﾞｼｯｸUB"/>
              </a:rPr>
              <a:t>育制</a:t>
            </a:r>
            <a:r>
              <a:rPr sz="1200" spc="-10" dirty="0">
                <a:latin typeface="SimSun"/>
                <a:cs typeface="SimSun"/>
              </a:rPr>
              <a:t>度</a:t>
            </a:r>
            <a:r>
              <a:rPr sz="1200" spc="-20" dirty="0">
                <a:latin typeface="HGP創英角ｺﾞｼｯｸUB"/>
                <a:cs typeface="HGP創英角ｺﾞｼｯｸUB"/>
              </a:rPr>
              <a:t>や資格取得</a:t>
            </a:r>
            <a:r>
              <a:rPr sz="1200" spc="-10" dirty="0">
                <a:latin typeface="SimSun"/>
                <a:cs typeface="SimSun"/>
              </a:rPr>
              <a:t>補助</a:t>
            </a:r>
            <a:r>
              <a:rPr sz="1200" spc="-10" dirty="0">
                <a:latin typeface="HGP創英角ｺﾞｼｯｸUB"/>
                <a:cs typeface="HGP創英角ｺﾞｼｯｸUB"/>
              </a:rPr>
              <a:t>制</a:t>
            </a:r>
            <a:r>
              <a:rPr sz="1200" spc="-10" dirty="0">
                <a:latin typeface="SimSun"/>
                <a:cs typeface="SimSun"/>
              </a:rPr>
              <a:t>度</a:t>
            </a:r>
            <a:r>
              <a:rPr sz="1200" spc="-10" dirty="0">
                <a:latin typeface="HGP創英角ｺﾞｼｯｸUB"/>
                <a:cs typeface="HGP創英角ｺﾞｼｯｸUB"/>
              </a:rPr>
              <a:t>の</a:t>
            </a:r>
            <a:r>
              <a:rPr sz="1200" spc="-30" dirty="0">
                <a:latin typeface="SimSun"/>
                <a:cs typeface="SimSun"/>
              </a:rPr>
              <a:t>拡充</a:t>
            </a:r>
            <a:endParaRPr sz="1200" dirty="0">
              <a:latin typeface="SimSun"/>
              <a:cs typeface="SimSun"/>
            </a:endParaRPr>
          </a:p>
          <a:p>
            <a:pPr marL="12700">
              <a:lnSpc>
                <a:spcPct val="100000"/>
              </a:lnSpc>
              <a:spcBef>
                <a:spcPts val="70"/>
              </a:spcBef>
            </a:pPr>
            <a:r>
              <a:rPr sz="1200" spc="-10" dirty="0">
                <a:solidFill>
                  <a:srgbClr val="990032"/>
                </a:solidFill>
                <a:latin typeface="SimSun"/>
                <a:cs typeface="SimSun"/>
              </a:rPr>
              <a:t>→</a:t>
            </a:r>
            <a:r>
              <a:rPr sz="1200" spc="-20" dirty="0">
                <a:solidFill>
                  <a:srgbClr val="990032"/>
                </a:solidFill>
                <a:latin typeface="HGP創英角ｺﾞｼｯｸUB"/>
                <a:cs typeface="HGP創英角ｺﾞｼｯｸUB"/>
              </a:rPr>
              <a:t>社員モチベーシ</a:t>
            </a:r>
            <a:r>
              <a:rPr sz="1200" spc="-480" dirty="0">
                <a:solidFill>
                  <a:srgbClr val="990032"/>
                </a:solidFill>
                <a:latin typeface="SimSun"/>
                <a:cs typeface="SimSun"/>
              </a:rPr>
              <a:t>ョ</a:t>
            </a:r>
            <a:r>
              <a:rPr sz="1200" spc="-15" dirty="0">
                <a:solidFill>
                  <a:srgbClr val="990032"/>
                </a:solidFill>
                <a:latin typeface="HGP創英角ｺﾞｼｯｸUB"/>
                <a:cs typeface="HGP創英角ｺﾞｼｯｸUB"/>
              </a:rPr>
              <a:t>ンの向上</a:t>
            </a:r>
            <a:r>
              <a:rPr sz="1200" spc="-10" dirty="0">
                <a:solidFill>
                  <a:srgbClr val="990032"/>
                </a:solidFill>
                <a:latin typeface="SimSun"/>
                <a:cs typeface="SimSun"/>
              </a:rPr>
              <a:t>→</a:t>
            </a:r>
            <a:r>
              <a:rPr sz="1200" spc="-10" dirty="0">
                <a:solidFill>
                  <a:srgbClr val="990032"/>
                </a:solidFill>
                <a:latin typeface="HGP創英角ｺﾞｼｯｸUB"/>
                <a:cs typeface="HGP創英角ｺﾞｼｯｸUB"/>
              </a:rPr>
              <a:t>定着率</a:t>
            </a:r>
            <a:r>
              <a:rPr sz="1200" spc="-170" dirty="0">
                <a:solidFill>
                  <a:srgbClr val="990032"/>
                </a:solidFill>
                <a:latin typeface="SimSun"/>
                <a:cs typeface="SimSun"/>
              </a:rPr>
              <a:t>Ｕ</a:t>
            </a:r>
            <a:r>
              <a:rPr sz="1200" spc="-65" dirty="0">
                <a:solidFill>
                  <a:srgbClr val="990032"/>
                </a:solidFill>
                <a:latin typeface="HGP創英角ｺﾞｼｯｸUB"/>
                <a:cs typeface="HGP創英角ｺﾞｼｯｸUB"/>
              </a:rPr>
              <a:t>Ｐの継続</a:t>
            </a:r>
            <a:endParaRPr sz="1200" dirty="0">
              <a:latin typeface="HGP創英角ｺﾞｼｯｸUB"/>
              <a:cs typeface="HGP創英角ｺﾞｼｯｸUB"/>
            </a:endParaRPr>
          </a:p>
        </p:txBody>
      </p:sp>
      <p:sp>
        <p:nvSpPr>
          <p:cNvPr id="370" name="object 370"/>
          <p:cNvSpPr txBox="1"/>
          <p:nvPr/>
        </p:nvSpPr>
        <p:spPr>
          <a:xfrm>
            <a:off x="-3464884" y="5914333"/>
            <a:ext cx="2645410" cy="589280"/>
          </a:xfrm>
          <a:prstGeom prst="rect">
            <a:avLst/>
          </a:prstGeom>
        </p:spPr>
        <p:txBody>
          <a:bodyPr vert="horz" wrap="square" lIns="0" tIns="111760" rIns="0" bIns="0" rtlCol="0">
            <a:spAutoFit/>
          </a:bodyPr>
          <a:lstStyle/>
          <a:p>
            <a:pPr marL="194310" indent="-165100">
              <a:lnSpc>
                <a:spcPct val="100000"/>
              </a:lnSpc>
              <a:spcBef>
                <a:spcPts val="880"/>
              </a:spcBef>
              <a:buClr>
                <a:srgbClr val="659900"/>
              </a:buClr>
              <a:buSzPct val="91666"/>
              <a:buChar char="■"/>
              <a:tabLst>
                <a:tab pos="194310" algn="l"/>
              </a:tabLst>
            </a:pPr>
            <a:r>
              <a:rPr sz="1200" spc="-20" dirty="0">
                <a:latin typeface="HGP創英角ｺﾞｼｯｸUB"/>
                <a:cs typeface="HGP創英角ｺﾞｼｯｸUB"/>
              </a:rPr>
              <a:t>介護事業</a:t>
            </a:r>
            <a:endParaRPr sz="1200" dirty="0">
              <a:latin typeface="HGP創英角ｺﾞｼｯｸUB"/>
              <a:cs typeface="HGP創英角ｺﾞｼｯｸUB"/>
            </a:endParaRPr>
          </a:p>
          <a:p>
            <a:pPr marL="203200" indent="-190500">
              <a:lnSpc>
                <a:spcPct val="100000"/>
              </a:lnSpc>
              <a:spcBef>
                <a:spcPts val="780"/>
              </a:spcBef>
              <a:buChar char="■"/>
              <a:tabLst>
                <a:tab pos="203200" algn="l"/>
              </a:tabLst>
            </a:pPr>
            <a:r>
              <a:rPr sz="1200" u="dash" spc="-15" dirty="0">
                <a:uFill>
                  <a:solidFill>
                    <a:srgbClr val="000000"/>
                  </a:solidFill>
                </a:uFill>
                <a:latin typeface="HGP創英角ｺﾞｼｯｸUB"/>
                <a:cs typeface="HGP創英角ｺﾞｼｯｸUB"/>
              </a:rPr>
              <a:t>『働くお</a:t>
            </a:r>
            <a:r>
              <a:rPr sz="1200" u="dash" spc="-10" dirty="0">
                <a:uFill>
                  <a:solidFill>
                    <a:srgbClr val="000000"/>
                  </a:solidFill>
                </a:uFill>
                <a:latin typeface="SimSun"/>
                <a:cs typeface="SimSun"/>
              </a:rPr>
              <a:t>母</a:t>
            </a:r>
            <a:r>
              <a:rPr sz="1200" u="dash" dirty="0">
                <a:uFill>
                  <a:solidFill>
                    <a:srgbClr val="000000"/>
                  </a:solidFill>
                </a:uFill>
                <a:latin typeface="HGP創英角ｺﾞｼｯｸUB"/>
                <a:cs typeface="HGP創英角ｺﾞｼｯｸUB"/>
              </a:rPr>
              <a:t>さ</a:t>
            </a:r>
            <a:r>
              <a:rPr sz="1200" u="dash" spc="-65" dirty="0">
                <a:uFill>
                  <a:solidFill>
                    <a:srgbClr val="000000"/>
                  </a:solidFill>
                </a:uFill>
                <a:latin typeface="SimSun"/>
                <a:cs typeface="SimSun"/>
              </a:rPr>
              <a:t>ん応援</a:t>
            </a:r>
            <a:r>
              <a:rPr sz="1200" u="dash" spc="-10" dirty="0">
                <a:uFill>
                  <a:solidFill>
                    <a:srgbClr val="000000"/>
                  </a:solidFill>
                </a:uFill>
                <a:latin typeface="HGP創英角ｺﾞｼｯｸUB"/>
                <a:cs typeface="HGP創英角ｺﾞｼｯｸUB"/>
              </a:rPr>
              <a:t>プロジ</a:t>
            </a:r>
            <a:r>
              <a:rPr sz="1200" u="dash" spc="-330" dirty="0">
                <a:uFill>
                  <a:solidFill>
                    <a:srgbClr val="000000"/>
                  </a:solidFill>
                </a:uFill>
                <a:latin typeface="SimSun"/>
                <a:cs typeface="SimSun"/>
              </a:rPr>
              <a:t>ェ</a:t>
            </a:r>
            <a:r>
              <a:rPr sz="1200" u="dash" spc="-25" dirty="0">
                <a:uFill>
                  <a:solidFill>
                    <a:srgbClr val="000000"/>
                  </a:solidFill>
                </a:uFill>
                <a:latin typeface="HGP創英角ｺﾞｼｯｸUB"/>
                <a:cs typeface="HGP創英角ｺﾞｼｯｸUB"/>
              </a:rPr>
              <a:t>クト』の継続</a:t>
            </a:r>
            <a:endParaRPr sz="1200" dirty="0">
              <a:latin typeface="HGP創英角ｺﾞｼｯｸUB"/>
              <a:cs typeface="HGP創英角ｺﾞｼｯｸUB"/>
            </a:endParaRPr>
          </a:p>
        </p:txBody>
      </p:sp>
      <p:sp>
        <p:nvSpPr>
          <p:cNvPr id="371" name="object 371"/>
          <p:cNvSpPr txBox="1"/>
          <p:nvPr/>
        </p:nvSpPr>
        <p:spPr>
          <a:xfrm>
            <a:off x="-3600450" y="5054926"/>
            <a:ext cx="1074420" cy="772795"/>
          </a:xfrm>
          <a:prstGeom prst="rect">
            <a:avLst/>
          </a:prstGeom>
        </p:spPr>
        <p:txBody>
          <a:bodyPr vert="horz" wrap="square" lIns="0" tIns="96520" rIns="0" bIns="0" rtlCol="0">
            <a:spAutoFit/>
          </a:bodyPr>
          <a:lstStyle/>
          <a:p>
            <a:pPr algn="ctr">
              <a:lnSpc>
                <a:spcPct val="100000"/>
              </a:lnSpc>
              <a:spcBef>
                <a:spcPts val="760"/>
              </a:spcBef>
            </a:pPr>
            <a:r>
              <a:rPr sz="1200" u="sng" dirty="0">
                <a:uFill>
                  <a:solidFill>
                    <a:srgbClr val="000000"/>
                  </a:solidFill>
                </a:uFill>
                <a:latin typeface="HGP創英角ｺﾞｼｯｸUB"/>
                <a:cs typeface="HGP創英角ｺﾞｼｯｸUB"/>
              </a:rPr>
              <a:t>22</a:t>
            </a:r>
            <a:r>
              <a:rPr sz="1200" u="sng" spc="-15" dirty="0">
                <a:uFill>
                  <a:solidFill>
                    <a:srgbClr val="000000"/>
                  </a:solidFill>
                </a:uFill>
                <a:latin typeface="HGP創英角ｺﾞｼｯｸUB"/>
                <a:cs typeface="HGP創英角ｺﾞｼｯｸUB"/>
              </a:rPr>
              <a:t>年</a:t>
            </a:r>
            <a:r>
              <a:rPr sz="1200" u="sng" dirty="0">
                <a:uFill>
                  <a:solidFill>
                    <a:srgbClr val="000000"/>
                  </a:solidFill>
                </a:uFill>
                <a:latin typeface="HGP創英角ｺﾞｼｯｸUB"/>
                <a:cs typeface="HGP創英角ｺﾞｼｯｸUB"/>
              </a:rPr>
              <a:t>3</a:t>
            </a:r>
            <a:r>
              <a:rPr sz="1200" u="sng" spc="-20" dirty="0">
                <a:uFill>
                  <a:solidFill>
                    <a:srgbClr val="000000"/>
                  </a:solidFill>
                </a:uFill>
                <a:latin typeface="HGP創英角ｺﾞｼｯｸUB"/>
                <a:cs typeface="HGP創英角ｺﾞｼｯｸUB"/>
              </a:rPr>
              <a:t>月期中間</a:t>
            </a:r>
            <a:endParaRPr sz="1200" dirty="0">
              <a:latin typeface="HGP創英角ｺﾞｼｯｸUB"/>
              <a:cs typeface="HGP創英角ｺﾞｼｯｸUB"/>
            </a:endParaRPr>
          </a:p>
          <a:p>
            <a:pPr marR="40640" algn="ctr">
              <a:lnSpc>
                <a:spcPct val="100000"/>
              </a:lnSpc>
              <a:spcBef>
                <a:spcPts val="660"/>
              </a:spcBef>
            </a:pPr>
            <a:r>
              <a:rPr sz="1200" spc="-20" dirty="0">
                <a:solidFill>
                  <a:srgbClr val="000099"/>
                </a:solidFill>
                <a:latin typeface="HGP創英角ｺﾞｼｯｸUB"/>
                <a:cs typeface="HGP創英角ｺﾞｼｯｸUB"/>
              </a:rPr>
              <a:t>事業活動</a:t>
            </a:r>
            <a:endParaRPr sz="1200" dirty="0">
              <a:latin typeface="HGP創英角ｺﾞｼｯｸUB"/>
              <a:cs typeface="HGP創英角ｺﾞｼｯｸUB"/>
            </a:endParaRPr>
          </a:p>
          <a:p>
            <a:pPr marL="101600" algn="ctr">
              <a:lnSpc>
                <a:spcPct val="100000"/>
              </a:lnSpc>
            </a:pPr>
            <a:r>
              <a:rPr sz="1400" spc="-10" dirty="0">
                <a:solidFill>
                  <a:srgbClr val="000099"/>
                </a:solidFill>
                <a:latin typeface="HGP創英角ｺﾞｼｯｸUB"/>
                <a:cs typeface="HGP創英角ｺﾞｼｯｸUB"/>
              </a:rPr>
              <a:t>Point</a:t>
            </a:r>
            <a:endParaRPr sz="1400" dirty="0">
              <a:latin typeface="HGP創英角ｺﾞｼｯｸUB"/>
              <a:cs typeface="HGP創英角ｺﾞｼｯｸUB"/>
            </a:endParaRPr>
          </a:p>
        </p:txBody>
      </p:sp>
      <p:sp>
        <p:nvSpPr>
          <p:cNvPr id="372" name="object 372"/>
          <p:cNvSpPr/>
          <p:nvPr/>
        </p:nvSpPr>
        <p:spPr>
          <a:xfrm>
            <a:off x="-2730500" y="4006850"/>
            <a:ext cx="2018030" cy="300355"/>
          </a:xfrm>
          <a:custGeom>
            <a:avLst/>
            <a:gdLst/>
            <a:ahLst/>
            <a:cxnLst/>
            <a:rect l="l" t="t" r="r" b="b"/>
            <a:pathLst>
              <a:path w="2018030" h="300354">
                <a:moveTo>
                  <a:pt x="0" y="0"/>
                </a:moveTo>
                <a:lnTo>
                  <a:pt x="0" y="300227"/>
                </a:lnTo>
                <a:lnTo>
                  <a:pt x="2017775" y="300227"/>
                </a:lnTo>
                <a:lnTo>
                  <a:pt x="2017775" y="0"/>
                </a:lnTo>
                <a:lnTo>
                  <a:pt x="0" y="0"/>
                </a:lnTo>
                <a:close/>
              </a:path>
            </a:pathLst>
          </a:custGeom>
          <a:ln w="25907">
            <a:solidFill>
              <a:srgbClr val="99CC00"/>
            </a:solidFill>
          </a:ln>
        </p:spPr>
        <p:txBody>
          <a:bodyPr wrap="square" lIns="0" tIns="0" rIns="0" bIns="0" rtlCol="0"/>
          <a:lstStyle/>
          <a:p>
            <a:endParaRPr/>
          </a:p>
        </p:txBody>
      </p:sp>
      <p:sp>
        <p:nvSpPr>
          <p:cNvPr id="373" name="object 373"/>
          <p:cNvSpPr txBox="1"/>
          <p:nvPr/>
        </p:nvSpPr>
        <p:spPr>
          <a:xfrm>
            <a:off x="-2115308" y="4055109"/>
            <a:ext cx="788035" cy="208279"/>
          </a:xfrm>
          <a:prstGeom prst="rect">
            <a:avLst/>
          </a:prstGeom>
        </p:spPr>
        <p:txBody>
          <a:bodyPr vert="horz" wrap="square" lIns="0" tIns="12700" rIns="0" bIns="0" rtlCol="0">
            <a:spAutoFit/>
          </a:bodyPr>
          <a:lstStyle/>
          <a:p>
            <a:pPr marL="164465" indent="-152400">
              <a:lnSpc>
                <a:spcPct val="100000"/>
              </a:lnSpc>
              <a:spcBef>
                <a:spcPts val="100"/>
              </a:spcBef>
              <a:buClr>
                <a:srgbClr val="659900"/>
              </a:buClr>
              <a:buSzPct val="91666"/>
              <a:buChar char="■"/>
              <a:tabLst>
                <a:tab pos="164465" algn="l"/>
              </a:tabLst>
            </a:pPr>
            <a:r>
              <a:rPr sz="1200" spc="-20" dirty="0">
                <a:latin typeface="HGP創英角ｺﾞｼｯｸUB"/>
                <a:cs typeface="HGP創英角ｺﾞｼｯｸUB"/>
              </a:rPr>
              <a:t>介護事業</a:t>
            </a:r>
            <a:endParaRPr sz="1200">
              <a:latin typeface="HGP創英角ｺﾞｼｯｸUB"/>
              <a:cs typeface="HGP創英角ｺﾞｼｯｸUB"/>
            </a:endParaRPr>
          </a:p>
        </p:txBody>
      </p:sp>
      <p:sp>
        <p:nvSpPr>
          <p:cNvPr id="374" name="object 374"/>
          <p:cNvSpPr txBox="1"/>
          <p:nvPr/>
        </p:nvSpPr>
        <p:spPr>
          <a:xfrm>
            <a:off x="-3015996" y="3122421"/>
            <a:ext cx="122809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HGP創英角ｺﾞｼｯｸUB"/>
                <a:cs typeface="HGP創英角ｺﾞｼｯｸUB"/>
              </a:rPr>
              <a:t>介護施設向け給食</a:t>
            </a:r>
            <a:endParaRPr sz="1200">
              <a:latin typeface="HGP創英角ｺﾞｼｯｸUB"/>
              <a:cs typeface="HGP創英角ｺﾞｼｯｸUB"/>
            </a:endParaRPr>
          </a:p>
        </p:txBody>
      </p:sp>
      <p:grpSp>
        <p:nvGrpSpPr>
          <p:cNvPr id="375" name="object 375"/>
          <p:cNvGrpSpPr/>
          <p:nvPr/>
        </p:nvGrpSpPr>
        <p:grpSpPr>
          <a:xfrm>
            <a:off x="-3103880" y="2635250"/>
            <a:ext cx="1402080" cy="483234"/>
            <a:chOff x="833496" y="2168651"/>
            <a:chExt cx="1402080" cy="483234"/>
          </a:xfrm>
        </p:grpSpPr>
        <p:pic>
          <p:nvPicPr>
            <p:cNvPr id="376" name="object 376"/>
            <p:cNvPicPr/>
            <p:nvPr/>
          </p:nvPicPr>
          <p:blipFill>
            <a:blip r:embed="rId4" cstate="print"/>
            <a:stretch>
              <a:fillRect/>
            </a:stretch>
          </p:blipFill>
          <p:spPr>
            <a:xfrm>
              <a:off x="847219" y="2191511"/>
              <a:ext cx="1388363" cy="460248"/>
            </a:xfrm>
            <a:prstGeom prst="rect">
              <a:avLst/>
            </a:prstGeom>
          </p:spPr>
        </p:pic>
        <p:sp>
          <p:nvSpPr>
            <p:cNvPr id="377" name="object 377"/>
            <p:cNvSpPr/>
            <p:nvPr/>
          </p:nvSpPr>
          <p:spPr>
            <a:xfrm>
              <a:off x="839592" y="2174747"/>
              <a:ext cx="1376680" cy="467995"/>
            </a:xfrm>
            <a:custGeom>
              <a:avLst/>
              <a:gdLst/>
              <a:ahLst/>
              <a:cxnLst/>
              <a:rect l="l" t="t" r="r" b="b"/>
              <a:pathLst>
                <a:path w="1376680" h="467994">
                  <a:moveTo>
                    <a:pt x="0" y="0"/>
                  </a:moveTo>
                  <a:lnTo>
                    <a:pt x="0" y="467867"/>
                  </a:lnTo>
                  <a:lnTo>
                    <a:pt x="1376171" y="467867"/>
                  </a:lnTo>
                  <a:lnTo>
                    <a:pt x="1376171" y="0"/>
                  </a:lnTo>
                  <a:lnTo>
                    <a:pt x="0" y="0"/>
                  </a:lnTo>
                  <a:close/>
                </a:path>
              </a:pathLst>
            </a:custGeom>
            <a:ln w="12191">
              <a:solidFill>
                <a:srgbClr val="7F7F7F"/>
              </a:solidFill>
            </a:ln>
          </p:spPr>
          <p:txBody>
            <a:bodyPr wrap="square" lIns="0" tIns="0" rIns="0" bIns="0" rtlCol="0"/>
            <a:lstStyle/>
            <a:p>
              <a:endParaRPr/>
            </a:p>
          </p:txBody>
        </p:sp>
      </p:grpSp>
      <p:grpSp>
        <p:nvGrpSpPr>
          <p:cNvPr id="378" name="object 378"/>
          <p:cNvGrpSpPr/>
          <p:nvPr/>
        </p:nvGrpSpPr>
        <p:grpSpPr>
          <a:xfrm>
            <a:off x="-2467102" y="2290826"/>
            <a:ext cx="2320290" cy="2467610"/>
            <a:chOff x="1470274" y="1824227"/>
            <a:chExt cx="2320290" cy="2467610"/>
          </a:xfrm>
        </p:grpSpPr>
        <p:pic>
          <p:nvPicPr>
            <p:cNvPr id="379" name="object 379"/>
            <p:cNvPicPr/>
            <p:nvPr/>
          </p:nvPicPr>
          <p:blipFill>
            <a:blip r:embed="rId5" cstate="print"/>
            <a:stretch>
              <a:fillRect/>
            </a:stretch>
          </p:blipFill>
          <p:spPr>
            <a:xfrm>
              <a:off x="1497967" y="3934967"/>
              <a:ext cx="1528989" cy="295656"/>
            </a:xfrm>
            <a:prstGeom prst="rect">
              <a:avLst/>
            </a:prstGeom>
          </p:spPr>
        </p:pic>
        <p:sp>
          <p:nvSpPr>
            <p:cNvPr id="380" name="object 380"/>
            <p:cNvSpPr/>
            <p:nvPr/>
          </p:nvSpPr>
          <p:spPr>
            <a:xfrm>
              <a:off x="1476624" y="3875531"/>
              <a:ext cx="1610995" cy="410209"/>
            </a:xfrm>
            <a:custGeom>
              <a:avLst/>
              <a:gdLst/>
              <a:ahLst/>
              <a:cxnLst/>
              <a:rect l="l" t="t" r="r" b="b"/>
              <a:pathLst>
                <a:path w="1610995" h="410210">
                  <a:moveTo>
                    <a:pt x="0" y="0"/>
                  </a:moveTo>
                  <a:lnTo>
                    <a:pt x="0" y="409955"/>
                  </a:lnTo>
                  <a:lnTo>
                    <a:pt x="1610867" y="409955"/>
                  </a:lnTo>
                  <a:lnTo>
                    <a:pt x="1610867" y="0"/>
                  </a:lnTo>
                  <a:lnTo>
                    <a:pt x="0" y="0"/>
                  </a:lnTo>
                  <a:close/>
                </a:path>
              </a:pathLst>
            </a:custGeom>
            <a:ln w="12191">
              <a:solidFill>
                <a:srgbClr val="7F7F7F"/>
              </a:solidFill>
            </a:ln>
          </p:spPr>
          <p:txBody>
            <a:bodyPr wrap="square" lIns="0" tIns="0" rIns="0" bIns="0" rtlCol="0"/>
            <a:lstStyle/>
            <a:p>
              <a:endParaRPr/>
            </a:p>
          </p:txBody>
        </p:sp>
        <p:pic>
          <p:nvPicPr>
            <p:cNvPr id="381" name="object 381"/>
            <p:cNvPicPr/>
            <p:nvPr/>
          </p:nvPicPr>
          <p:blipFill>
            <a:blip r:embed="rId6" cstate="print"/>
            <a:stretch>
              <a:fillRect/>
            </a:stretch>
          </p:blipFill>
          <p:spPr>
            <a:xfrm>
              <a:off x="2307214" y="1824227"/>
              <a:ext cx="1482852" cy="1272539"/>
            </a:xfrm>
            <a:prstGeom prst="rect">
              <a:avLst/>
            </a:prstGeom>
          </p:spPr>
        </p:pic>
        <p:sp>
          <p:nvSpPr>
            <p:cNvPr id="382" name="object 382"/>
            <p:cNvSpPr/>
            <p:nvPr/>
          </p:nvSpPr>
          <p:spPr>
            <a:xfrm>
              <a:off x="2342250" y="2194559"/>
              <a:ext cx="1403985" cy="449580"/>
            </a:xfrm>
            <a:custGeom>
              <a:avLst/>
              <a:gdLst/>
              <a:ahLst/>
              <a:cxnLst/>
              <a:rect l="l" t="t" r="r" b="b"/>
              <a:pathLst>
                <a:path w="1403985" h="449580">
                  <a:moveTo>
                    <a:pt x="0" y="0"/>
                  </a:moveTo>
                  <a:lnTo>
                    <a:pt x="0" y="449579"/>
                  </a:lnTo>
                  <a:lnTo>
                    <a:pt x="1403603" y="449579"/>
                  </a:lnTo>
                  <a:lnTo>
                    <a:pt x="1403603" y="0"/>
                  </a:lnTo>
                  <a:lnTo>
                    <a:pt x="0" y="0"/>
                  </a:lnTo>
                  <a:close/>
                </a:path>
              </a:pathLst>
            </a:custGeom>
            <a:ln w="12191">
              <a:solidFill>
                <a:srgbClr val="7F7F7F"/>
              </a:solidFill>
            </a:ln>
          </p:spPr>
          <p:txBody>
            <a:bodyPr wrap="square" lIns="0" tIns="0" rIns="0" bIns="0" rtlCol="0"/>
            <a:lstStyle/>
            <a:p>
              <a:endParaRPr/>
            </a:p>
          </p:txBody>
        </p:sp>
      </p:grpSp>
      <p:sp>
        <p:nvSpPr>
          <p:cNvPr id="383" name="object 383"/>
          <p:cNvSpPr txBox="1"/>
          <p:nvPr/>
        </p:nvSpPr>
        <p:spPr>
          <a:xfrm>
            <a:off x="-3063240" y="1926844"/>
            <a:ext cx="2473325" cy="707390"/>
          </a:xfrm>
          <a:prstGeom prst="rect">
            <a:avLst/>
          </a:prstGeom>
        </p:spPr>
        <p:txBody>
          <a:bodyPr vert="horz" wrap="square" lIns="0" tIns="147320" rIns="0" bIns="0" rtlCol="0">
            <a:spAutoFit/>
          </a:bodyPr>
          <a:lstStyle/>
          <a:p>
            <a:pPr marL="499745">
              <a:lnSpc>
                <a:spcPct val="100000"/>
              </a:lnSpc>
              <a:spcBef>
                <a:spcPts val="1160"/>
              </a:spcBef>
            </a:pPr>
            <a:r>
              <a:rPr sz="1600" b="1" spc="50" dirty="0">
                <a:solidFill>
                  <a:srgbClr val="007F00"/>
                </a:solidFill>
                <a:latin typeface="Arial Narrow"/>
                <a:cs typeface="Arial Narrow"/>
              </a:rPr>
              <a:t>Strong</a:t>
            </a:r>
            <a:r>
              <a:rPr sz="1600" b="1" spc="280" dirty="0">
                <a:solidFill>
                  <a:srgbClr val="007F00"/>
                </a:solidFill>
                <a:latin typeface="Arial Narrow"/>
                <a:cs typeface="Arial Narrow"/>
              </a:rPr>
              <a:t> </a:t>
            </a:r>
            <a:r>
              <a:rPr sz="1600" b="1" dirty="0">
                <a:solidFill>
                  <a:srgbClr val="007F00"/>
                </a:solidFill>
                <a:latin typeface="Arial Narrow"/>
                <a:cs typeface="Arial Narrow"/>
              </a:rPr>
              <a:t>Point</a:t>
            </a:r>
            <a:r>
              <a:rPr sz="1600" b="1" spc="345" dirty="0">
                <a:solidFill>
                  <a:srgbClr val="007F00"/>
                </a:solidFill>
                <a:latin typeface="Arial Narrow"/>
                <a:cs typeface="Arial Narrow"/>
              </a:rPr>
              <a:t> </a:t>
            </a:r>
            <a:r>
              <a:rPr sz="1800" b="1" spc="35" dirty="0">
                <a:solidFill>
                  <a:srgbClr val="CC0065"/>
                </a:solidFill>
                <a:latin typeface="Arial Narrow"/>
                <a:cs typeface="Arial Narrow"/>
              </a:rPr>
              <a:t>Synergy</a:t>
            </a:r>
            <a:endParaRPr sz="1800">
              <a:latin typeface="Arial Narrow"/>
              <a:cs typeface="Arial Narrow"/>
            </a:endParaRPr>
          </a:p>
          <a:p>
            <a:pPr marL="164465" indent="-152400">
              <a:lnSpc>
                <a:spcPct val="100000"/>
              </a:lnSpc>
              <a:spcBef>
                <a:spcPts val="710"/>
              </a:spcBef>
              <a:buClr>
                <a:srgbClr val="CC6500"/>
              </a:buClr>
              <a:buSzPct val="91666"/>
              <a:buChar char="■"/>
              <a:tabLst>
                <a:tab pos="164465" algn="l"/>
                <a:tab pos="1545590" algn="l"/>
              </a:tabLst>
            </a:pPr>
            <a:r>
              <a:rPr sz="1200" spc="-10" dirty="0">
                <a:latin typeface="HGP創英角ｺﾞｼｯｸUB"/>
                <a:cs typeface="HGP創英角ｺﾞｼｯｸUB"/>
              </a:rPr>
              <a:t>給食事</a:t>
            </a:r>
            <a:r>
              <a:rPr sz="1200" spc="-50" dirty="0">
                <a:latin typeface="HGP創英角ｺﾞｼｯｸUB"/>
                <a:cs typeface="HGP創英角ｺﾞｼｯｸUB"/>
              </a:rPr>
              <a:t>業</a:t>
            </a:r>
            <a:r>
              <a:rPr sz="1200" dirty="0">
                <a:latin typeface="HGP創英角ｺﾞｼｯｸUB"/>
                <a:cs typeface="HGP創英角ｺﾞｼｯｸUB"/>
              </a:rPr>
              <a:t>	</a:t>
            </a:r>
            <a:r>
              <a:rPr sz="1200" spc="-10" dirty="0">
                <a:latin typeface="HGP創英角ｺﾞｼｯｸUB"/>
                <a:cs typeface="HGP創英角ｺﾞｼｯｸUB"/>
              </a:rPr>
              <a:t>■株</a:t>
            </a:r>
            <a:r>
              <a:rPr sz="1200" spc="-50" dirty="0">
                <a:latin typeface="HGP創英角ｺﾞｼｯｸUB"/>
                <a:cs typeface="HGP創英角ｺﾞｼｯｸUB"/>
              </a:rPr>
              <a:t>主</a:t>
            </a:r>
            <a:endParaRPr sz="1200">
              <a:latin typeface="HGP創英角ｺﾞｼｯｸUB"/>
              <a:cs typeface="HGP創英角ｺﾞｼｯｸUB"/>
            </a:endParaRPr>
          </a:p>
        </p:txBody>
      </p:sp>
      <p:grpSp>
        <p:nvGrpSpPr>
          <p:cNvPr id="384" name="object 384"/>
          <p:cNvGrpSpPr/>
          <p:nvPr/>
        </p:nvGrpSpPr>
        <p:grpSpPr>
          <a:xfrm>
            <a:off x="-2287784" y="3667760"/>
            <a:ext cx="1167765" cy="391795"/>
            <a:chOff x="1649592" y="3201161"/>
            <a:chExt cx="1167765" cy="391795"/>
          </a:xfrm>
        </p:grpSpPr>
        <p:sp>
          <p:nvSpPr>
            <p:cNvPr id="385" name="object 385"/>
            <p:cNvSpPr/>
            <p:nvPr/>
          </p:nvSpPr>
          <p:spPr>
            <a:xfrm>
              <a:off x="1912480" y="3235286"/>
              <a:ext cx="782955" cy="314325"/>
            </a:xfrm>
            <a:custGeom>
              <a:avLst/>
              <a:gdLst/>
              <a:ahLst/>
              <a:cxnLst/>
              <a:rect l="l" t="t" r="r" b="b"/>
              <a:pathLst>
                <a:path w="782955" h="314325">
                  <a:moveTo>
                    <a:pt x="137147" y="265341"/>
                  </a:moveTo>
                  <a:lnTo>
                    <a:pt x="0" y="265341"/>
                  </a:lnTo>
                  <a:lnTo>
                    <a:pt x="0" y="314109"/>
                  </a:lnTo>
                  <a:lnTo>
                    <a:pt x="137147" y="314109"/>
                  </a:lnTo>
                  <a:lnTo>
                    <a:pt x="137147" y="265341"/>
                  </a:lnTo>
                  <a:close/>
                </a:path>
                <a:path w="782955" h="314325">
                  <a:moveTo>
                    <a:pt x="782472" y="10629"/>
                  </a:moveTo>
                  <a:lnTo>
                    <a:pt x="777240" y="3213"/>
                  </a:lnTo>
                  <a:lnTo>
                    <a:pt x="763663" y="0"/>
                  </a:lnTo>
                  <a:lnTo>
                    <a:pt x="742950" y="355"/>
                  </a:lnTo>
                  <a:lnTo>
                    <a:pt x="700506" y="5575"/>
                  </a:lnTo>
                  <a:lnTo>
                    <a:pt x="621792" y="16929"/>
                  </a:lnTo>
                  <a:lnTo>
                    <a:pt x="513372" y="257721"/>
                  </a:lnTo>
                  <a:lnTo>
                    <a:pt x="510540" y="257721"/>
                  </a:lnTo>
                  <a:lnTo>
                    <a:pt x="510540" y="264020"/>
                  </a:lnTo>
                  <a:lnTo>
                    <a:pt x="490728" y="308013"/>
                  </a:lnTo>
                  <a:lnTo>
                    <a:pt x="510540" y="283997"/>
                  </a:lnTo>
                  <a:lnTo>
                    <a:pt x="510540" y="306489"/>
                  </a:lnTo>
                  <a:lnTo>
                    <a:pt x="650735" y="306489"/>
                  </a:lnTo>
                  <a:lnTo>
                    <a:pt x="650735" y="257721"/>
                  </a:lnTo>
                  <a:lnTo>
                    <a:pt x="532193" y="257721"/>
                  </a:lnTo>
                  <a:lnTo>
                    <a:pt x="684276" y="73317"/>
                  </a:lnTo>
                  <a:lnTo>
                    <a:pt x="696315" y="69773"/>
                  </a:lnTo>
                  <a:lnTo>
                    <a:pt x="712089" y="65506"/>
                  </a:lnTo>
                  <a:lnTo>
                    <a:pt x="728421" y="59817"/>
                  </a:lnTo>
                  <a:lnTo>
                    <a:pt x="742188" y="51981"/>
                  </a:lnTo>
                  <a:lnTo>
                    <a:pt x="757516" y="40297"/>
                  </a:lnTo>
                  <a:lnTo>
                    <a:pt x="773430" y="24739"/>
                  </a:lnTo>
                  <a:lnTo>
                    <a:pt x="782472" y="10629"/>
                  </a:lnTo>
                  <a:close/>
                </a:path>
              </a:pathLst>
            </a:custGeom>
            <a:solidFill>
              <a:srgbClr val="FFFFFF"/>
            </a:solidFill>
          </p:spPr>
          <p:txBody>
            <a:bodyPr wrap="square" lIns="0" tIns="0" rIns="0" bIns="0" rtlCol="0"/>
            <a:lstStyle/>
            <a:p>
              <a:endParaRPr/>
            </a:p>
          </p:txBody>
        </p:sp>
        <p:sp>
          <p:nvSpPr>
            <p:cNvPr id="386" name="object 386"/>
            <p:cNvSpPr/>
            <p:nvPr/>
          </p:nvSpPr>
          <p:spPr>
            <a:xfrm>
              <a:off x="2403210" y="3235285"/>
              <a:ext cx="292100" cy="308610"/>
            </a:xfrm>
            <a:custGeom>
              <a:avLst/>
              <a:gdLst/>
              <a:ahLst/>
              <a:cxnLst/>
              <a:rect l="l" t="t" r="r" b="b"/>
              <a:pathLst>
                <a:path w="292100" h="308610">
                  <a:moveTo>
                    <a:pt x="0" y="308014"/>
                  </a:moveTo>
                  <a:lnTo>
                    <a:pt x="131063" y="16930"/>
                  </a:lnTo>
                  <a:lnTo>
                    <a:pt x="209788" y="5572"/>
                  </a:lnTo>
                  <a:lnTo>
                    <a:pt x="252221" y="357"/>
                  </a:lnTo>
                  <a:lnTo>
                    <a:pt x="272938" y="0"/>
                  </a:lnTo>
                  <a:lnTo>
                    <a:pt x="286511" y="3214"/>
                  </a:lnTo>
                  <a:lnTo>
                    <a:pt x="291750" y="10620"/>
                  </a:lnTo>
                  <a:lnTo>
                    <a:pt x="282701" y="24741"/>
                  </a:lnTo>
                  <a:lnTo>
                    <a:pt x="251459" y="51982"/>
                  </a:lnTo>
                  <a:lnTo>
                    <a:pt x="205597" y="69770"/>
                  </a:lnTo>
                  <a:lnTo>
                    <a:pt x="193547" y="73318"/>
                  </a:lnTo>
                </a:path>
              </a:pathLst>
            </a:custGeom>
            <a:ln w="28955">
              <a:solidFill>
                <a:srgbClr val="000000"/>
              </a:solidFill>
            </a:ln>
          </p:spPr>
          <p:txBody>
            <a:bodyPr wrap="square" lIns="0" tIns="0" rIns="0" bIns="0" rtlCol="0"/>
            <a:lstStyle/>
            <a:p>
              <a:endParaRPr/>
            </a:p>
          </p:txBody>
        </p:sp>
        <p:sp>
          <p:nvSpPr>
            <p:cNvPr id="387" name="object 387"/>
            <p:cNvSpPr/>
            <p:nvPr/>
          </p:nvSpPr>
          <p:spPr>
            <a:xfrm>
              <a:off x="2540370" y="3215639"/>
              <a:ext cx="262255" cy="363220"/>
            </a:xfrm>
            <a:custGeom>
              <a:avLst/>
              <a:gdLst/>
              <a:ahLst/>
              <a:cxnLst/>
              <a:rect l="l" t="t" r="r" b="b"/>
              <a:pathLst>
                <a:path w="262255" h="363220">
                  <a:moveTo>
                    <a:pt x="262127" y="42671"/>
                  </a:moveTo>
                  <a:lnTo>
                    <a:pt x="262127" y="0"/>
                  </a:lnTo>
                  <a:lnTo>
                    <a:pt x="216407" y="4571"/>
                  </a:lnTo>
                  <a:lnTo>
                    <a:pt x="216407" y="32003"/>
                  </a:lnTo>
                  <a:lnTo>
                    <a:pt x="143255" y="47243"/>
                  </a:lnTo>
                  <a:lnTo>
                    <a:pt x="0" y="362711"/>
                  </a:lnTo>
                  <a:lnTo>
                    <a:pt x="7953" y="312562"/>
                  </a:lnTo>
                  <a:lnTo>
                    <a:pt x="19049" y="243839"/>
                  </a:lnTo>
                  <a:lnTo>
                    <a:pt x="27860" y="183118"/>
                  </a:lnTo>
                  <a:lnTo>
                    <a:pt x="28955" y="156971"/>
                  </a:lnTo>
                  <a:lnTo>
                    <a:pt x="43672" y="154543"/>
                  </a:lnTo>
                  <a:lnTo>
                    <a:pt x="84962" y="147827"/>
                  </a:lnTo>
                  <a:lnTo>
                    <a:pt x="134826" y="137683"/>
                  </a:lnTo>
                  <a:lnTo>
                    <a:pt x="175259" y="124967"/>
                  </a:lnTo>
                  <a:lnTo>
                    <a:pt x="202763" y="107394"/>
                  </a:lnTo>
                  <a:lnTo>
                    <a:pt x="227266" y="84962"/>
                  </a:lnTo>
                  <a:lnTo>
                    <a:pt x="247483" y="61960"/>
                  </a:lnTo>
                  <a:lnTo>
                    <a:pt x="262127" y="42671"/>
                  </a:lnTo>
                  <a:close/>
                </a:path>
              </a:pathLst>
            </a:custGeom>
            <a:solidFill>
              <a:srgbClr val="FFFFFF"/>
            </a:solidFill>
          </p:spPr>
          <p:txBody>
            <a:bodyPr wrap="square" lIns="0" tIns="0" rIns="0" bIns="0" rtlCol="0"/>
            <a:lstStyle/>
            <a:p>
              <a:endParaRPr/>
            </a:p>
          </p:txBody>
        </p:sp>
        <p:sp>
          <p:nvSpPr>
            <p:cNvPr id="388" name="object 388"/>
            <p:cNvSpPr/>
            <p:nvPr/>
          </p:nvSpPr>
          <p:spPr>
            <a:xfrm>
              <a:off x="2540370" y="3215639"/>
              <a:ext cx="262255" cy="363220"/>
            </a:xfrm>
            <a:custGeom>
              <a:avLst/>
              <a:gdLst/>
              <a:ahLst/>
              <a:cxnLst/>
              <a:rect l="l" t="t" r="r" b="b"/>
              <a:pathLst>
                <a:path w="262255" h="363220">
                  <a:moveTo>
                    <a:pt x="143255" y="47243"/>
                  </a:moveTo>
                  <a:lnTo>
                    <a:pt x="216407" y="32003"/>
                  </a:lnTo>
                  <a:lnTo>
                    <a:pt x="216407" y="4571"/>
                  </a:lnTo>
                  <a:lnTo>
                    <a:pt x="262127" y="0"/>
                  </a:lnTo>
                  <a:lnTo>
                    <a:pt x="262127" y="42671"/>
                  </a:lnTo>
                  <a:lnTo>
                    <a:pt x="247483" y="61960"/>
                  </a:lnTo>
                  <a:lnTo>
                    <a:pt x="202763" y="107394"/>
                  </a:lnTo>
                  <a:lnTo>
                    <a:pt x="134826" y="137683"/>
                  </a:lnTo>
                  <a:lnTo>
                    <a:pt x="84962" y="147827"/>
                  </a:lnTo>
                  <a:lnTo>
                    <a:pt x="43672" y="154543"/>
                  </a:lnTo>
                  <a:lnTo>
                    <a:pt x="28955" y="156971"/>
                  </a:lnTo>
                  <a:lnTo>
                    <a:pt x="27860" y="183118"/>
                  </a:lnTo>
                  <a:lnTo>
                    <a:pt x="19049" y="243839"/>
                  </a:lnTo>
                  <a:lnTo>
                    <a:pt x="7953" y="312562"/>
                  </a:lnTo>
                  <a:lnTo>
                    <a:pt x="0" y="362711"/>
                  </a:lnTo>
                </a:path>
              </a:pathLst>
            </a:custGeom>
            <a:ln w="28955">
              <a:solidFill>
                <a:srgbClr val="000000"/>
              </a:solidFill>
            </a:ln>
          </p:spPr>
          <p:txBody>
            <a:bodyPr wrap="square" lIns="0" tIns="0" rIns="0" bIns="0" rtlCol="0"/>
            <a:lstStyle/>
            <a:p>
              <a:endParaRPr/>
            </a:p>
          </p:txBody>
        </p:sp>
        <p:sp>
          <p:nvSpPr>
            <p:cNvPr id="389" name="object 389"/>
            <p:cNvSpPr/>
            <p:nvPr/>
          </p:nvSpPr>
          <p:spPr>
            <a:xfrm>
              <a:off x="1773108" y="3235285"/>
              <a:ext cx="292100" cy="308610"/>
            </a:xfrm>
            <a:custGeom>
              <a:avLst/>
              <a:gdLst/>
              <a:ahLst/>
              <a:cxnLst/>
              <a:rect l="l" t="t" r="r" b="b"/>
              <a:pathLst>
                <a:path w="292100" h="308610">
                  <a:moveTo>
                    <a:pt x="291774" y="308014"/>
                  </a:moveTo>
                  <a:lnTo>
                    <a:pt x="160710" y="16930"/>
                  </a:lnTo>
                  <a:lnTo>
                    <a:pt x="81986" y="5572"/>
                  </a:lnTo>
                  <a:lnTo>
                    <a:pt x="39552" y="357"/>
                  </a:lnTo>
                  <a:lnTo>
                    <a:pt x="18835" y="0"/>
                  </a:lnTo>
                  <a:lnTo>
                    <a:pt x="5262" y="3214"/>
                  </a:lnTo>
                  <a:lnTo>
                    <a:pt x="0" y="10620"/>
                  </a:lnTo>
                  <a:lnTo>
                    <a:pt x="8882" y="24741"/>
                  </a:lnTo>
                  <a:lnTo>
                    <a:pt x="38790" y="51982"/>
                  </a:lnTo>
                  <a:lnTo>
                    <a:pt x="85939" y="69770"/>
                  </a:lnTo>
                  <a:lnTo>
                    <a:pt x="98226" y="73318"/>
                  </a:lnTo>
                  <a:lnTo>
                    <a:pt x="291774" y="308014"/>
                  </a:lnTo>
                  <a:close/>
                </a:path>
              </a:pathLst>
            </a:custGeom>
            <a:solidFill>
              <a:srgbClr val="FFFFFF"/>
            </a:solidFill>
          </p:spPr>
          <p:txBody>
            <a:bodyPr wrap="square" lIns="0" tIns="0" rIns="0" bIns="0" rtlCol="0"/>
            <a:lstStyle/>
            <a:p>
              <a:endParaRPr/>
            </a:p>
          </p:txBody>
        </p:sp>
        <p:sp>
          <p:nvSpPr>
            <p:cNvPr id="390" name="object 390"/>
            <p:cNvSpPr/>
            <p:nvPr/>
          </p:nvSpPr>
          <p:spPr>
            <a:xfrm>
              <a:off x="1773108" y="3235285"/>
              <a:ext cx="292100" cy="308610"/>
            </a:xfrm>
            <a:custGeom>
              <a:avLst/>
              <a:gdLst/>
              <a:ahLst/>
              <a:cxnLst/>
              <a:rect l="l" t="t" r="r" b="b"/>
              <a:pathLst>
                <a:path w="292100" h="308610">
                  <a:moveTo>
                    <a:pt x="291774" y="308014"/>
                  </a:moveTo>
                  <a:lnTo>
                    <a:pt x="160710" y="16930"/>
                  </a:lnTo>
                  <a:lnTo>
                    <a:pt x="81986" y="5572"/>
                  </a:lnTo>
                  <a:lnTo>
                    <a:pt x="39552" y="357"/>
                  </a:lnTo>
                  <a:lnTo>
                    <a:pt x="18835" y="0"/>
                  </a:lnTo>
                  <a:lnTo>
                    <a:pt x="5262" y="3214"/>
                  </a:lnTo>
                  <a:lnTo>
                    <a:pt x="0" y="10620"/>
                  </a:lnTo>
                  <a:lnTo>
                    <a:pt x="8882" y="24741"/>
                  </a:lnTo>
                  <a:lnTo>
                    <a:pt x="38790" y="51982"/>
                  </a:lnTo>
                  <a:lnTo>
                    <a:pt x="85939" y="69770"/>
                  </a:lnTo>
                  <a:lnTo>
                    <a:pt x="98226" y="73318"/>
                  </a:lnTo>
                </a:path>
              </a:pathLst>
            </a:custGeom>
            <a:ln w="28955">
              <a:solidFill>
                <a:srgbClr val="000000"/>
              </a:solidFill>
            </a:ln>
          </p:spPr>
          <p:txBody>
            <a:bodyPr wrap="square" lIns="0" tIns="0" rIns="0" bIns="0" rtlCol="0"/>
            <a:lstStyle/>
            <a:p>
              <a:endParaRPr/>
            </a:p>
          </p:txBody>
        </p:sp>
        <p:sp>
          <p:nvSpPr>
            <p:cNvPr id="391" name="object 391"/>
            <p:cNvSpPr/>
            <p:nvPr/>
          </p:nvSpPr>
          <p:spPr>
            <a:xfrm>
              <a:off x="1664070" y="3215639"/>
              <a:ext cx="262255" cy="363220"/>
            </a:xfrm>
            <a:custGeom>
              <a:avLst/>
              <a:gdLst/>
              <a:ahLst/>
              <a:cxnLst/>
              <a:rect l="l" t="t" r="r" b="b"/>
              <a:pathLst>
                <a:path w="262255" h="363220">
                  <a:moveTo>
                    <a:pt x="262127" y="362711"/>
                  </a:moveTo>
                  <a:lnTo>
                    <a:pt x="118871" y="47243"/>
                  </a:lnTo>
                  <a:lnTo>
                    <a:pt x="47243" y="32003"/>
                  </a:lnTo>
                  <a:lnTo>
                    <a:pt x="47243" y="4571"/>
                  </a:lnTo>
                  <a:lnTo>
                    <a:pt x="0" y="0"/>
                  </a:lnTo>
                  <a:lnTo>
                    <a:pt x="0" y="42671"/>
                  </a:lnTo>
                  <a:lnTo>
                    <a:pt x="35051" y="84962"/>
                  </a:lnTo>
                  <a:lnTo>
                    <a:pt x="88391" y="124967"/>
                  </a:lnTo>
                  <a:lnTo>
                    <a:pt x="128182" y="137683"/>
                  </a:lnTo>
                  <a:lnTo>
                    <a:pt x="178117" y="147827"/>
                  </a:lnTo>
                  <a:lnTo>
                    <a:pt x="219765" y="154543"/>
                  </a:lnTo>
                  <a:lnTo>
                    <a:pt x="234695" y="156971"/>
                  </a:lnTo>
                  <a:lnTo>
                    <a:pt x="235767" y="183118"/>
                  </a:lnTo>
                  <a:lnTo>
                    <a:pt x="244411" y="243839"/>
                  </a:lnTo>
                  <a:lnTo>
                    <a:pt x="255055" y="312562"/>
                  </a:lnTo>
                  <a:lnTo>
                    <a:pt x="262127" y="362711"/>
                  </a:lnTo>
                  <a:close/>
                </a:path>
              </a:pathLst>
            </a:custGeom>
            <a:solidFill>
              <a:srgbClr val="FFFFFF"/>
            </a:solidFill>
          </p:spPr>
          <p:txBody>
            <a:bodyPr wrap="square" lIns="0" tIns="0" rIns="0" bIns="0" rtlCol="0"/>
            <a:lstStyle/>
            <a:p>
              <a:endParaRPr/>
            </a:p>
          </p:txBody>
        </p:sp>
        <p:sp>
          <p:nvSpPr>
            <p:cNvPr id="392" name="object 392"/>
            <p:cNvSpPr/>
            <p:nvPr/>
          </p:nvSpPr>
          <p:spPr>
            <a:xfrm>
              <a:off x="1664070" y="3215639"/>
              <a:ext cx="262255" cy="363220"/>
            </a:xfrm>
            <a:custGeom>
              <a:avLst/>
              <a:gdLst/>
              <a:ahLst/>
              <a:cxnLst/>
              <a:rect l="l" t="t" r="r" b="b"/>
              <a:pathLst>
                <a:path w="262255" h="363220">
                  <a:moveTo>
                    <a:pt x="118871" y="47243"/>
                  </a:moveTo>
                  <a:lnTo>
                    <a:pt x="47243" y="32003"/>
                  </a:lnTo>
                  <a:lnTo>
                    <a:pt x="47243" y="4571"/>
                  </a:lnTo>
                  <a:lnTo>
                    <a:pt x="0" y="0"/>
                  </a:lnTo>
                  <a:lnTo>
                    <a:pt x="0" y="42671"/>
                  </a:lnTo>
                  <a:lnTo>
                    <a:pt x="14668" y="61960"/>
                  </a:lnTo>
                  <a:lnTo>
                    <a:pt x="60007" y="107394"/>
                  </a:lnTo>
                  <a:lnTo>
                    <a:pt x="128182" y="137683"/>
                  </a:lnTo>
                  <a:lnTo>
                    <a:pt x="178117" y="147827"/>
                  </a:lnTo>
                  <a:lnTo>
                    <a:pt x="219765" y="154543"/>
                  </a:lnTo>
                  <a:lnTo>
                    <a:pt x="234695" y="156971"/>
                  </a:lnTo>
                  <a:lnTo>
                    <a:pt x="235767" y="183118"/>
                  </a:lnTo>
                  <a:lnTo>
                    <a:pt x="244411" y="243839"/>
                  </a:lnTo>
                  <a:lnTo>
                    <a:pt x="255055" y="312562"/>
                  </a:lnTo>
                  <a:lnTo>
                    <a:pt x="262127" y="362711"/>
                  </a:lnTo>
                </a:path>
              </a:pathLst>
            </a:custGeom>
            <a:ln w="28955">
              <a:solidFill>
                <a:srgbClr val="000000"/>
              </a:solidFill>
            </a:ln>
          </p:spPr>
          <p:txBody>
            <a:bodyPr wrap="square" lIns="0" tIns="0" rIns="0" bIns="0" rtlCol="0"/>
            <a:lstStyle/>
            <a:p>
              <a:endParaRPr/>
            </a:p>
          </p:txBody>
        </p:sp>
      </p:grpSp>
      <p:sp>
        <p:nvSpPr>
          <p:cNvPr id="393" name="object 393"/>
          <p:cNvSpPr txBox="1"/>
          <p:nvPr/>
        </p:nvSpPr>
        <p:spPr>
          <a:xfrm>
            <a:off x="-1621532" y="3102609"/>
            <a:ext cx="1308735" cy="556895"/>
          </a:xfrm>
          <a:prstGeom prst="rect">
            <a:avLst/>
          </a:prstGeom>
        </p:spPr>
        <p:txBody>
          <a:bodyPr vert="horz" wrap="square" lIns="0" tIns="12700" rIns="0" bIns="0" rtlCol="0">
            <a:spAutoFit/>
          </a:bodyPr>
          <a:lstStyle/>
          <a:p>
            <a:pPr marL="166370">
              <a:lnSpc>
                <a:spcPct val="100000"/>
              </a:lnSpc>
              <a:spcBef>
                <a:spcPts val="100"/>
              </a:spcBef>
            </a:pPr>
            <a:r>
              <a:rPr sz="1200" spc="-10" dirty="0">
                <a:solidFill>
                  <a:srgbClr val="CC0065"/>
                </a:solidFill>
                <a:latin typeface="HGP創英角ｺﾞｼｯｸUB"/>
                <a:cs typeface="HGP創英角ｺﾞｼｯｸUB"/>
              </a:rPr>
              <a:t>介護業</a:t>
            </a:r>
            <a:r>
              <a:rPr sz="1200" spc="-10" dirty="0">
                <a:solidFill>
                  <a:srgbClr val="CC0065"/>
                </a:solidFill>
                <a:latin typeface="SimSun"/>
                <a:cs typeface="SimSun"/>
              </a:rPr>
              <a:t>界</a:t>
            </a:r>
            <a:r>
              <a:rPr sz="1200" spc="-20" dirty="0">
                <a:solidFill>
                  <a:srgbClr val="CC0065"/>
                </a:solidFill>
                <a:latin typeface="HGP創英角ｺﾞｼｯｸUB"/>
                <a:cs typeface="HGP創英角ｺﾞｼｯｸUB"/>
              </a:rPr>
              <a:t>の大手</a:t>
            </a:r>
            <a:endParaRPr sz="1200">
              <a:latin typeface="HGP創英角ｺﾞｼｯｸUB"/>
              <a:cs typeface="HGP創英角ｺﾞｼｯｸUB"/>
            </a:endParaRPr>
          </a:p>
          <a:p>
            <a:pPr marL="94615">
              <a:lnSpc>
                <a:spcPct val="100000"/>
              </a:lnSpc>
            </a:pPr>
            <a:r>
              <a:rPr sz="1200" spc="-10" dirty="0">
                <a:latin typeface="SimSun"/>
                <a:cs typeface="SimSun"/>
              </a:rPr>
              <a:t>全</a:t>
            </a:r>
            <a:r>
              <a:rPr sz="1200" spc="-10" dirty="0">
                <a:latin typeface="HGP創英角ｺﾞｼｯｸUB"/>
                <a:cs typeface="HGP創英角ｺﾞｼｯｸUB"/>
              </a:rPr>
              <a:t>国183</a:t>
            </a:r>
            <a:r>
              <a:rPr sz="1200" spc="-20" dirty="0">
                <a:latin typeface="HGP創英角ｺﾞｼｯｸUB"/>
                <a:cs typeface="HGP創英角ｺﾞｼｯｸUB"/>
              </a:rPr>
              <a:t>施設運営</a:t>
            </a:r>
            <a:endParaRPr sz="1200">
              <a:latin typeface="HGP創英角ｺﾞｼｯｸUB"/>
              <a:cs typeface="HGP創英角ｺﾞｼｯｸUB"/>
            </a:endParaRPr>
          </a:p>
          <a:p>
            <a:pPr marL="12700">
              <a:lnSpc>
                <a:spcPct val="100000"/>
              </a:lnSpc>
              <a:spcBef>
                <a:spcPts val="100"/>
              </a:spcBef>
            </a:pPr>
            <a:r>
              <a:rPr sz="1000" spc="-10" dirty="0">
                <a:latin typeface="HGP創英角ｺﾞｼｯｸUB"/>
                <a:cs typeface="HGP創英角ｺﾞｼｯｸUB"/>
              </a:rPr>
              <a:t>（2021</a:t>
            </a:r>
            <a:r>
              <a:rPr sz="1000" spc="-15" dirty="0">
                <a:latin typeface="HGP創英角ｺﾞｼｯｸUB"/>
                <a:cs typeface="HGP創英角ｺﾞｼｯｸUB"/>
              </a:rPr>
              <a:t>年</a:t>
            </a:r>
            <a:r>
              <a:rPr sz="1000" spc="-10" dirty="0">
                <a:latin typeface="HGP創英角ｺﾞｼｯｸUB"/>
                <a:cs typeface="HGP創英角ｺﾞｼｯｸUB"/>
              </a:rPr>
              <a:t>9</a:t>
            </a:r>
            <a:r>
              <a:rPr sz="1000" spc="55" dirty="0">
                <a:latin typeface="HGP創英角ｺﾞｼｯｸUB"/>
                <a:cs typeface="HGP創英角ｺﾞｼｯｸUB"/>
              </a:rPr>
              <a:t>月末 現在</a:t>
            </a:r>
            <a:r>
              <a:rPr sz="1000" spc="-50" dirty="0">
                <a:latin typeface="HGP創英角ｺﾞｼｯｸUB"/>
                <a:cs typeface="HGP創英角ｺﾞｼｯｸUB"/>
              </a:rPr>
              <a:t>）</a:t>
            </a:r>
            <a:endParaRPr sz="1000">
              <a:latin typeface="HGP創英角ｺﾞｼｯｸUB"/>
              <a:cs typeface="HGP創英角ｺﾞｼｯｸUB"/>
            </a:endParaRPr>
          </a:p>
        </p:txBody>
      </p:sp>
      <p:grpSp>
        <p:nvGrpSpPr>
          <p:cNvPr id="394" name="object 394"/>
          <p:cNvGrpSpPr/>
          <p:nvPr/>
        </p:nvGrpSpPr>
        <p:grpSpPr>
          <a:xfrm>
            <a:off x="11663234" y="5027815"/>
            <a:ext cx="466725" cy="495300"/>
            <a:chOff x="5458846" y="5992367"/>
            <a:chExt cx="466725" cy="495300"/>
          </a:xfrm>
        </p:grpSpPr>
        <p:sp>
          <p:nvSpPr>
            <p:cNvPr id="395" name="object 395"/>
            <p:cNvSpPr/>
            <p:nvPr/>
          </p:nvSpPr>
          <p:spPr>
            <a:xfrm>
              <a:off x="5752978" y="5994653"/>
              <a:ext cx="5080" cy="0"/>
            </a:xfrm>
            <a:custGeom>
              <a:avLst/>
              <a:gdLst/>
              <a:ahLst/>
              <a:cxnLst/>
              <a:rect l="l" t="t" r="r" b="b"/>
              <a:pathLst>
                <a:path w="5079">
                  <a:moveTo>
                    <a:pt x="0" y="0"/>
                  </a:moveTo>
                  <a:lnTo>
                    <a:pt x="4572" y="0"/>
                  </a:lnTo>
                </a:path>
              </a:pathLst>
            </a:custGeom>
            <a:ln w="4572">
              <a:solidFill>
                <a:srgbClr val="FDFDF7"/>
              </a:solidFill>
            </a:ln>
          </p:spPr>
          <p:txBody>
            <a:bodyPr wrap="square" lIns="0" tIns="0" rIns="0" bIns="0" rtlCol="0"/>
            <a:lstStyle/>
            <a:p>
              <a:endParaRPr/>
            </a:p>
          </p:txBody>
        </p:sp>
        <p:sp>
          <p:nvSpPr>
            <p:cNvPr id="396" name="object 396"/>
            <p:cNvSpPr/>
            <p:nvPr/>
          </p:nvSpPr>
          <p:spPr>
            <a:xfrm>
              <a:off x="5739262" y="6003797"/>
              <a:ext cx="5080" cy="0"/>
            </a:xfrm>
            <a:custGeom>
              <a:avLst/>
              <a:gdLst/>
              <a:ahLst/>
              <a:cxnLst/>
              <a:rect l="l" t="t" r="r" b="b"/>
              <a:pathLst>
                <a:path w="5079">
                  <a:moveTo>
                    <a:pt x="0" y="0"/>
                  </a:moveTo>
                  <a:lnTo>
                    <a:pt x="4572" y="0"/>
                  </a:lnTo>
                </a:path>
              </a:pathLst>
            </a:custGeom>
            <a:ln w="4572">
              <a:solidFill>
                <a:srgbClr val="FAFAFB"/>
              </a:solidFill>
            </a:ln>
          </p:spPr>
          <p:txBody>
            <a:bodyPr wrap="square" lIns="0" tIns="0" rIns="0" bIns="0" rtlCol="0"/>
            <a:lstStyle/>
            <a:p>
              <a:endParaRPr/>
            </a:p>
          </p:txBody>
        </p:sp>
        <p:sp>
          <p:nvSpPr>
            <p:cNvPr id="397" name="object 397"/>
            <p:cNvSpPr/>
            <p:nvPr/>
          </p:nvSpPr>
          <p:spPr>
            <a:xfrm>
              <a:off x="5829178" y="6003797"/>
              <a:ext cx="5080" cy="0"/>
            </a:xfrm>
            <a:custGeom>
              <a:avLst/>
              <a:gdLst/>
              <a:ahLst/>
              <a:cxnLst/>
              <a:rect l="l" t="t" r="r" b="b"/>
              <a:pathLst>
                <a:path w="5079">
                  <a:moveTo>
                    <a:pt x="0" y="0"/>
                  </a:moveTo>
                  <a:lnTo>
                    <a:pt x="4572" y="0"/>
                  </a:lnTo>
                </a:path>
              </a:pathLst>
            </a:custGeom>
            <a:ln w="4572">
              <a:solidFill>
                <a:srgbClr val="FDFDFD"/>
              </a:solidFill>
            </a:ln>
          </p:spPr>
          <p:txBody>
            <a:bodyPr wrap="square" lIns="0" tIns="0" rIns="0" bIns="0" rtlCol="0"/>
            <a:lstStyle/>
            <a:p>
              <a:endParaRPr/>
            </a:p>
          </p:txBody>
        </p:sp>
        <p:sp>
          <p:nvSpPr>
            <p:cNvPr id="398" name="object 398"/>
            <p:cNvSpPr/>
            <p:nvPr/>
          </p:nvSpPr>
          <p:spPr>
            <a:xfrm>
              <a:off x="5739262" y="6008369"/>
              <a:ext cx="5080" cy="0"/>
            </a:xfrm>
            <a:custGeom>
              <a:avLst/>
              <a:gdLst/>
              <a:ahLst/>
              <a:cxnLst/>
              <a:rect l="l" t="t" r="r" b="b"/>
              <a:pathLst>
                <a:path w="5079">
                  <a:moveTo>
                    <a:pt x="0" y="0"/>
                  </a:moveTo>
                  <a:lnTo>
                    <a:pt x="4572" y="0"/>
                  </a:lnTo>
                </a:path>
              </a:pathLst>
            </a:custGeom>
            <a:ln w="4572">
              <a:solidFill>
                <a:srgbClr val="ECEDEF"/>
              </a:solidFill>
            </a:ln>
          </p:spPr>
          <p:txBody>
            <a:bodyPr wrap="square" lIns="0" tIns="0" rIns="0" bIns="0" rtlCol="0"/>
            <a:lstStyle/>
            <a:p>
              <a:endParaRPr/>
            </a:p>
          </p:txBody>
        </p:sp>
        <p:sp>
          <p:nvSpPr>
            <p:cNvPr id="399" name="object 399"/>
            <p:cNvSpPr/>
            <p:nvPr/>
          </p:nvSpPr>
          <p:spPr>
            <a:xfrm>
              <a:off x="5829178" y="6008369"/>
              <a:ext cx="5080" cy="0"/>
            </a:xfrm>
            <a:custGeom>
              <a:avLst/>
              <a:gdLst/>
              <a:ahLst/>
              <a:cxnLst/>
              <a:rect l="l" t="t" r="r" b="b"/>
              <a:pathLst>
                <a:path w="5079">
                  <a:moveTo>
                    <a:pt x="0" y="0"/>
                  </a:moveTo>
                  <a:lnTo>
                    <a:pt x="4572" y="0"/>
                  </a:lnTo>
                </a:path>
              </a:pathLst>
            </a:custGeom>
            <a:ln w="4572">
              <a:solidFill>
                <a:srgbClr val="FEEA86"/>
              </a:solidFill>
            </a:ln>
          </p:spPr>
          <p:txBody>
            <a:bodyPr wrap="square" lIns="0" tIns="0" rIns="0" bIns="0" rtlCol="0"/>
            <a:lstStyle/>
            <a:p>
              <a:endParaRPr/>
            </a:p>
          </p:txBody>
        </p:sp>
        <p:sp>
          <p:nvSpPr>
            <p:cNvPr id="400" name="object 400"/>
            <p:cNvSpPr/>
            <p:nvPr/>
          </p:nvSpPr>
          <p:spPr>
            <a:xfrm>
              <a:off x="5739262" y="6012941"/>
              <a:ext cx="5080" cy="0"/>
            </a:xfrm>
            <a:custGeom>
              <a:avLst/>
              <a:gdLst/>
              <a:ahLst/>
              <a:cxnLst/>
              <a:rect l="l" t="t" r="r" b="b"/>
              <a:pathLst>
                <a:path w="5079">
                  <a:moveTo>
                    <a:pt x="0" y="0"/>
                  </a:moveTo>
                  <a:lnTo>
                    <a:pt x="4572" y="0"/>
                  </a:lnTo>
                </a:path>
              </a:pathLst>
            </a:custGeom>
            <a:ln w="4572">
              <a:solidFill>
                <a:srgbClr val="EBECEE"/>
              </a:solidFill>
            </a:ln>
          </p:spPr>
          <p:txBody>
            <a:bodyPr wrap="square" lIns="0" tIns="0" rIns="0" bIns="0" rtlCol="0"/>
            <a:lstStyle/>
            <a:p>
              <a:endParaRPr/>
            </a:p>
          </p:txBody>
        </p:sp>
        <p:sp>
          <p:nvSpPr>
            <p:cNvPr id="401" name="object 401"/>
            <p:cNvSpPr/>
            <p:nvPr/>
          </p:nvSpPr>
          <p:spPr>
            <a:xfrm>
              <a:off x="5661538" y="6031229"/>
              <a:ext cx="5080" cy="0"/>
            </a:xfrm>
            <a:custGeom>
              <a:avLst/>
              <a:gdLst/>
              <a:ahLst/>
              <a:cxnLst/>
              <a:rect l="l" t="t" r="r" b="b"/>
              <a:pathLst>
                <a:path w="5079">
                  <a:moveTo>
                    <a:pt x="0" y="0"/>
                  </a:moveTo>
                  <a:lnTo>
                    <a:pt x="4572" y="0"/>
                  </a:lnTo>
                </a:path>
              </a:pathLst>
            </a:custGeom>
            <a:ln w="4572">
              <a:solidFill>
                <a:srgbClr val="FCFCFC"/>
              </a:solidFill>
            </a:ln>
          </p:spPr>
          <p:txBody>
            <a:bodyPr wrap="square" lIns="0" tIns="0" rIns="0" bIns="0" rtlCol="0"/>
            <a:lstStyle/>
            <a:p>
              <a:endParaRPr/>
            </a:p>
          </p:txBody>
        </p:sp>
        <p:sp>
          <p:nvSpPr>
            <p:cNvPr id="402" name="object 402"/>
            <p:cNvSpPr/>
            <p:nvPr/>
          </p:nvSpPr>
          <p:spPr>
            <a:xfrm>
              <a:off x="5893186" y="6058661"/>
              <a:ext cx="5080" cy="0"/>
            </a:xfrm>
            <a:custGeom>
              <a:avLst/>
              <a:gdLst/>
              <a:ahLst/>
              <a:cxnLst/>
              <a:rect l="l" t="t" r="r" b="b"/>
              <a:pathLst>
                <a:path w="5079">
                  <a:moveTo>
                    <a:pt x="0" y="0"/>
                  </a:moveTo>
                  <a:lnTo>
                    <a:pt x="4572" y="0"/>
                  </a:lnTo>
                </a:path>
              </a:pathLst>
            </a:custGeom>
            <a:ln w="4572">
              <a:solidFill>
                <a:srgbClr val="FDF6D0"/>
              </a:solidFill>
            </a:ln>
          </p:spPr>
          <p:txBody>
            <a:bodyPr wrap="square" lIns="0" tIns="0" rIns="0" bIns="0" rtlCol="0"/>
            <a:lstStyle/>
            <a:p>
              <a:endParaRPr/>
            </a:p>
          </p:txBody>
        </p:sp>
        <p:sp>
          <p:nvSpPr>
            <p:cNvPr id="403" name="object 403"/>
            <p:cNvSpPr/>
            <p:nvPr/>
          </p:nvSpPr>
          <p:spPr>
            <a:xfrm>
              <a:off x="5608198" y="6095237"/>
              <a:ext cx="7620" cy="0"/>
            </a:xfrm>
            <a:custGeom>
              <a:avLst/>
              <a:gdLst/>
              <a:ahLst/>
              <a:cxnLst/>
              <a:rect l="l" t="t" r="r" b="b"/>
              <a:pathLst>
                <a:path w="7620">
                  <a:moveTo>
                    <a:pt x="0" y="0"/>
                  </a:moveTo>
                  <a:lnTo>
                    <a:pt x="7620" y="0"/>
                  </a:lnTo>
                </a:path>
              </a:pathLst>
            </a:custGeom>
            <a:ln w="4572">
              <a:solidFill>
                <a:srgbClr val="FBFBFB"/>
              </a:solidFill>
            </a:ln>
          </p:spPr>
          <p:txBody>
            <a:bodyPr wrap="square" lIns="0" tIns="0" rIns="0" bIns="0" rtlCol="0"/>
            <a:lstStyle/>
            <a:p>
              <a:endParaRPr/>
            </a:p>
          </p:txBody>
        </p:sp>
        <p:pic>
          <p:nvPicPr>
            <p:cNvPr id="404" name="object 404"/>
            <p:cNvPicPr/>
            <p:nvPr/>
          </p:nvPicPr>
          <p:blipFill>
            <a:blip r:embed="rId7" cstate="print"/>
            <a:stretch>
              <a:fillRect/>
            </a:stretch>
          </p:blipFill>
          <p:spPr>
            <a:xfrm>
              <a:off x="5471038" y="5996939"/>
              <a:ext cx="454152" cy="286512"/>
            </a:xfrm>
            <a:prstGeom prst="rect">
              <a:avLst/>
            </a:prstGeom>
          </p:spPr>
        </p:pic>
        <p:pic>
          <p:nvPicPr>
            <p:cNvPr id="405" name="object 405"/>
            <p:cNvPicPr/>
            <p:nvPr/>
          </p:nvPicPr>
          <p:blipFill>
            <a:blip r:embed="rId8" cstate="print"/>
            <a:stretch>
              <a:fillRect/>
            </a:stretch>
          </p:blipFill>
          <p:spPr>
            <a:xfrm>
              <a:off x="5833750" y="6278879"/>
              <a:ext cx="22860" cy="9144"/>
            </a:xfrm>
            <a:prstGeom prst="rect">
              <a:avLst/>
            </a:prstGeom>
          </p:spPr>
        </p:pic>
        <p:pic>
          <p:nvPicPr>
            <p:cNvPr id="406" name="object 406"/>
            <p:cNvPicPr/>
            <p:nvPr/>
          </p:nvPicPr>
          <p:blipFill>
            <a:blip r:embed="rId9" cstate="print"/>
            <a:stretch>
              <a:fillRect/>
            </a:stretch>
          </p:blipFill>
          <p:spPr>
            <a:xfrm>
              <a:off x="5466466" y="6283451"/>
              <a:ext cx="316992" cy="18288"/>
            </a:xfrm>
            <a:prstGeom prst="rect">
              <a:avLst/>
            </a:prstGeom>
          </p:spPr>
        </p:pic>
        <p:sp>
          <p:nvSpPr>
            <p:cNvPr id="407" name="object 407"/>
            <p:cNvSpPr/>
            <p:nvPr/>
          </p:nvSpPr>
          <p:spPr>
            <a:xfrm>
              <a:off x="5838322" y="6290309"/>
              <a:ext cx="5080" cy="0"/>
            </a:xfrm>
            <a:custGeom>
              <a:avLst/>
              <a:gdLst/>
              <a:ahLst/>
              <a:cxnLst/>
              <a:rect l="l" t="t" r="r" b="b"/>
              <a:pathLst>
                <a:path w="5079">
                  <a:moveTo>
                    <a:pt x="0" y="0"/>
                  </a:moveTo>
                  <a:lnTo>
                    <a:pt x="4572" y="0"/>
                  </a:lnTo>
                </a:path>
              </a:pathLst>
            </a:custGeom>
            <a:ln w="4572">
              <a:solidFill>
                <a:srgbClr val="F6F6F7"/>
              </a:solidFill>
            </a:ln>
          </p:spPr>
          <p:txBody>
            <a:bodyPr wrap="square" lIns="0" tIns="0" rIns="0" bIns="0" rtlCol="0"/>
            <a:lstStyle/>
            <a:p>
              <a:endParaRPr/>
            </a:p>
          </p:txBody>
        </p:sp>
        <p:sp>
          <p:nvSpPr>
            <p:cNvPr id="408" name="object 408"/>
            <p:cNvSpPr/>
            <p:nvPr/>
          </p:nvSpPr>
          <p:spPr>
            <a:xfrm>
              <a:off x="5842894" y="6294881"/>
              <a:ext cx="5080" cy="0"/>
            </a:xfrm>
            <a:custGeom>
              <a:avLst/>
              <a:gdLst/>
              <a:ahLst/>
              <a:cxnLst/>
              <a:rect l="l" t="t" r="r" b="b"/>
              <a:pathLst>
                <a:path w="5079">
                  <a:moveTo>
                    <a:pt x="0" y="0"/>
                  </a:moveTo>
                  <a:lnTo>
                    <a:pt x="4572" y="0"/>
                  </a:lnTo>
                </a:path>
              </a:pathLst>
            </a:custGeom>
            <a:ln w="4572">
              <a:solidFill>
                <a:srgbClr val="FDFDFD"/>
              </a:solidFill>
            </a:ln>
          </p:spPr>
          <p:txBody>
            <a:bodyPr wrap="square" lIns="0" tIns="0" rIns="0" bIns="0" rtlCol="0"/>
            <a:lstStyle/>
            <a:p>
              <a:endParaRPr/>
            </a:p>
          </p:txBody>
        </p:sp>
        <p:pic>
          <p:nvPicPr>
            <p:cNvPr id="409" name="object 409"/>
            <p:cNvPicPr/>
            <p:nvPr/>
          </p:nvPicPr>
          <p:blipFill>
            <a:blip r:embed="rId10" cstate="print"/>
            <a:stretch>
              <a:fillRect/>
            </a:stretch>
          </p:blipFill>
          <p:spPr>
            <a:xfrm>
              <a:off x="5461894" y="6297167"/>
              <a:ext cx="321564" cy="13716"/>
            </a:xfrm>
            <a:prstGeom prst="rect">
              <a:avLst/>
            </a:prstGeom>
          </p:spPr>
        </p:pic>
        <p:pic>
          <p:nvPicPr>
            <p:cNvPr id="410" name="object 410"/>
            <p:cNvPicPr/>
            <p:nvPr/>
          </p:nvPicPr>
          <p:blipFill>
            <a:blip r:embed="rId11" cstate="print"/>
            <a:stretch>
              <a:fillRect/>
            </a:stretch>
          </p:blipFill>
          <p:spPr>
            <a:xfrm>
              <a:off x="5461894" y="6306311"/>
              <a:ext cx="316992" cy="13716"/>
            </a:xfrm>
            <a:prstGeom prst="rect">
              <a:avLst/>
            </a:prstGeom>
          </p:spPr>
        </p:pic>
        <p:sp>
          <p:nvSpPr>
            <p:cNvPr id="411" name="object 411"/>
            <p:cNvSpPr/>
            <p:nvPr/>
          </p:nvSpPr>
          <p:spPr>
            <a:xfrm>
              <a:off x="5768218" y="6315455"/>
              <a:ext cx="0" cy="5080"/>
            </a:xfrm>
            <a:custGeom>
              <a:avLst/>
              <a:gdLst/>
              <a:ahLst/>
              <a:cxnLst/>
              <a:rect l="l" t="t" r="r" b="b"/>
              <a:pathLst>
                <a:path h="5079">
                  <a:moveTo>
                    <a:pt x="0" y="4572"/>
                  </a:moveTo>
                  <a:lnTo>
                    <a:pt x="0" y="0"/>
                  </a:lnTo>
                </a:path>
              </a:pathLst>
            </a:custGeom>
            <a:ln w="3175">
              <a:solidFill>
                <a:srgbClr val="ECEDEF"/>
              </a:solidFill>
            </a:ln>
          </p:spPr>
          <p:txBody>
            <a:bodyPr wrap="square" lIns="0" tIns="0" rIns="0" bIns="0" rtlCol="0"/>
            <a:lstStyle/>
            <a:p>
              <a:endParaRPr/>
            </a:p>
          </p:txBody>
        </p:sp>
        <p:sp>
          <p:nvSpPr>
            <p:cNvPr id="412" name="object 412"/>
            <p:cNvSpPr/>
            <p:nvPr/>
          </p:nvSpPr>
          <p:spPr>
            <a:xfrm>
              <a:off x="5766694" y="6321551"/>
              <a:ext cx="3175" cy="0"/>
            </a:xfrm>
            <a:custGeom>
              <a:avLst/>
              <a:gdLst/>
              <a:ahLst/>
              <a:cxnLst/>
              <a:rect l="l" t="t" r="r" b="b"/>
              <a:pathLst>
                <a:path w="3175">
                  <a:moveTo>
                    <a:pt x="0" y="0"/>
                  </a:moveTo>
                  <a:lnTo>
                    <a:pt x="3047" y="0"/>
                  </a:lnTo>
                </a:path>
              </a:pathLst>
            </a:custGeom>
            <a:ln w="3175">
              <a:solidFill>
                <a:srgbClr val="FAFAFA"/>
              </a:solidFill>
            </a:ln>
          </p:spPr>
          <p:txBody>
            <a:bodyPr wrap="square" lIns="0" tIns="0" rIns="0" bIns="0" rtlCol="0"/>
            <a:lstStyle/>
            <a:p>
              <a:endParaRPr/>
            </a:p>
          </p:txBody>
        </p:sp>
        <p:pic>
          <p:nvPicPr>
            <p:cNvPr id="413" name="object 413"/>
            <p:cNvPicPr/>
            <p:nvPr/>
          </p:nvPicPr>
          <p:blipFill>
            <a:blip r:embed="rId12" cstate="print"/>
            <a:stretch>
              <a:fillRect/>
            </a:stretch>
          </p:blipFill>
          <p:spPr>
            <a:xfrm>
              <a:off x="5458846" y="6320027"/>
              <a:ext cx="303276" cy="167639"/>
            </a:xfrm>
            <a:prstGeom prst="rect">
              <a:avLst/>
            </a:prstGeom>
          </p:spPr>
        </p:pic>
      </p:grpSp>
      <p:sp>
        <p:nvSpPr>
          <p:cNvPr id="60" name="object 3">
            <a:extLst>
              <a:ext uri="{FF2B5EF4-FFF2-40B4-BE49-F238E27FC236}">
                <a16:creationId xmlns:a16="http://schemas.microsoft.com/office/drawing/2014/main" id="{4DDAE068-1E0C-76DA-B26F-94B76DDAF7B0}"/>
              </a:ext>
            </a:extLst>
          </p:cNvPr>
          <p:cNvSpPr txBox="1"/>
          <p:nvPr/>
        </p:nvSpPr>
        <p:spPr>
          <a:xfrm>
            <a:off x="855181" y="1142346"/>
            <a:ext cx="1294711" cy="324448"/>
          </a:xfrm>
          <a:prstGeom prst="rect">
            <a:avLst/>
          </a:prstGeom>
          <a:noFill/>
          <a:ln w="28955">
            <a:noFill/>
          </a:ln>
        </p:spPr>
        <p:txBody>
          <a:bodyPr vert="horz" wrap="square" lIns="0" tIns="46990" rIns="0" bIns="0" rtlCol="0">
            <a:spAutoFit/>
          </a:bodyPr>
          <a:lstStyle/>
          <a:p>
            <a:pPr marL="106680">
              <a:lnSpc>
                <a:spcPct val="100000"/>
              </a:lnSpc>
              <a:spcBef>
                <a:spcPts val="370"/>
              </a:spcBef>
            </a:pPr>
            <a:r>
              <a:rPr spc="-10" dirty="0">
                <a:solidFill>
                  <a:srgbClr val="659900"/>
                </a:solidFill>
                <a:latin typeface="HGP創英角ｺﾞｼｯｸUB"/>
                <a:cs typeface="HGP創英角ｺﾞｼｯｸUB"/>
              </a:rPr>
              <a:t>■</a:t>
            </a:r>
            <a:r>
              <a:rPr spc="55" dirty="0" err="1">
                <a:latin typeface="HGP創英角ｺﾞｼｯｸUB"/>
                <a:cs typeface="HGP創英角ｺﾞｼｯｸUB"/>
              </a:rPr>
              <a:t>介護事業</a:t>
            </a:r>
            <a:endParaRPr dirty="0">
              <a:latin typeface="HGP創英角ｺﾞｼｯｸUB"/>
              <a:cs typeface="HGP創英角ｺﾞｼｯｸUB"/>
            </a:endParaRPr>
          </a:p>
        </p:txBody>
      </p:sp>
      <p:pic>
        <p:nvPicPr>
          <p:cNvPr id="61" name="図 60">
            <a:extLst>
              <a:ext uri="{FF2B5EF4-FFF2-40B4-BE49-F238E27FC236}">
                <a16:creationId xmlns:a16="http://schemas.microsoft.com/office/drawing/2014/main" id="{D2ABAA66-0748-7253-A010-F470F3DA5E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
        <p:nvSpPr>
          <p:cNvPr id="5" name="object 49">
            <a:extLst>
              <a:ext uri="{FF2B5EF4-FFF2-40B4-BE49-F238E27FC236}">
                <a16:creationId xmlns:a16="http://schemas.microsoft.com/office/drawing/2014/main" id="{B5346E7E-3347-6A3B-D076-8E6417E1D7AE}"/>
              </a:ext>
            </a:extLst>
          </p:cNvPr>
          <p:cNvSpPr txBox="1"/>
          <p:nvPr/>
        </p:nvSpPr>
        <p:spPr>
          <a:xfrm>
            <a:off x="1167782" y="1625938"/>
            <a:ext cx="8428522" cy="5826564"/>
          </a:xfrm>
          <a:prstGeom prst="rect">
            <a:avLst/>
          </a:prstGeom>
        </p:spPr>
        <p:txBody>
          <a:bodyPr vert="horz" wrap="square" lIns="0" tIns="11526" rIns="0" bIns="0" rtlCol="0">
            <a:spAutoFit/>
          </a:bodyPr>
          <a:lstStyle/>
          <a:p>
            <a:pPr marL="5187">
              <a:lnSpc>
                <a:spcPts val="1243"/>
              </a:lnSpc>
              <a:spcBef>
                <a:spcPts val="91"/>
              </a:spcBef>
              <a:buClr>
                <a:srgbClr val="3232CC"/>
              </a:buClr>
              <a:buSzPct val="87500"/>
              <a:tabLst>
                <a:tab pos="149268" algn="l"/>
              </a:tabLst>
            </a:pPr>
            <a:br>
              <a:rPr lang="en-US" altLang="ja-JP" sz="2000" dirty="0">
                <a:latin typeface="HGP創英角ｺﾞｼｯｸUB" panose="020B0900000000000000" pitchFamily="50" charset="-128"/>
                <a:ea typeface="HGP創英角ｺﾞｼｯｸUB" panose="020B0900000000000000" pitchFamily="50" charset="-128"/>
                <a:cs typeface="HGP創英角ｺﾞｼｯｸUB"/>
              </a:rPr>
            </a:br>
            <a:r>
              <a:rPr lang="ja-JP" altLang="en-US" sz="2000" dirty="0">
                <a:latin typeface="HGP創英角ｺﾞｼｯｸUB" panose="020B0900000000000000" pitchFamily="50" charset="-128"/>
                <a:ea typeface="HGP創英角ｺﾞｼｯｸUB" panose="020B0900000000000000" pitchFamily="50" charset="-128"/>
                <a:cs typeface="HGP創英角ｺﾞｼｯｸUB"/>
              </a:rPr>
              <a:t>入居率及び訪問介護利用者数の回復</a:t>
            </a:r>
            <a:endParaRPr lang="en-US" altLang="ja-JP" sz="2000" dirty="0">
              <a:latin typeface="HGP創英角ｺﾞｼｯｸUB" panose="020B0900000000000000" pitchFamily="50" charset="-128"/>
              <a:ea typeface="HGP創英角ｺﾞｼｯｸUB" panose="020B09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en-US" altLang="ja-JP" sz="1820" dirty="0">
              <a:latin typeface="HGP創英角ｺﾞｼｯｸUB" panose="020B0900000000000000" pitchFamily="50" charset="-128"/>
              <a:ea typeface="HGP創英角ｺﾞｼｯｸUB" panose="020B0900000000000000" pitchFamily="50" charset="-128"/>
              <a:cs typeface="HGP創英角ｺﾞｼｯｸUB"/>
            </a:endParaRPr>
          </a:p>
          <a:p>
            <a:pPr marL="5187">
              <a:lnSpc>
                <a:spcPts val="1243"/>
              </a:lnSpc>
              <a:spcBef>
                <a:spcPts val="91"/>
              </a:spcBef>
              <a:buClr>
                <a:srgbClr val="3232CC"/>
              </a:buClr>
              <a:buSzPct val="87500"/>
              <a:tabLst>
                <a:tab pos="149268" algn="l"/>
              </a:tabLst>
            </a:pPr>
            <a:r>
              <a:rPr lang="ja-JP" altLang="en-US" sz="1200" dirty="0">
                <a:latin typeface="BIZ UDPゴシック" panose="020B0400000000000000" pitchFamily="50" charset="-128"/>
                <a:ea typeface="BIZ UDPゴシック" panose="020B0400000000000000" pitchFamily="50" charset="-128"/>
                <a:cs typeface="HGP創英角ｺﾞｼｯｸUB"/>
              </a:rPr>
              <a:t>これまで老人ホームへの入居が困難とされていたご状態の方々も積極的に受け入れ</a:t>
            </a:r>
            <a:endParaRPr lang="en-US" altLang="ja-JP" sz="1200" dirty="0">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r>
              <a:rPr lang="ja-JP" altLang="en-US" sz="1200" dirty="0">
                <a:latin typeface="BIZ UDPゴシック" panose="020B0400000000000000" pitchFamily="50" charset="-128"/>
                <a:ea typeface="BIZ UDPゴシック" panose="020B0400000000000000" pitchFamily="50" charset="-128"/>
                <a:cs typeface="HGP創英角ｺﾞｼｯｸUB"/>
              </a:rPr>
              <a:t>入居率及び訪問介護利用者数の回復を目指します。</a:t>
            </a:r>
            <a:endParaRPr lang="en-US" altLang="ja-JP" sz="1200" dirty="0">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en-US" altLang="ja-JP" sz="998" dirty="0">
              <a:latin typeface="HGP創英ﾌﾟﾚｾﾞﾝｽEB" panose="02020800000000000000" pitchFamily="18" charset="-128"/>
              <a:ea typeface="HGP創英ﾌﾟﾚｾﾞﾝｽEB" panose="02020800000000000000" pitchFamily="18" charset="-128"/>
              <a:cs typeface="HGP創英角ｺﾞｼｯｸUB"/>
            </a:endParaRPr>
          </a:p>
          <a:p>
            <a:pPr marL="5187">
              <a:lnSpc>
                <a:spcPts val="1243"/>
              </a:lnSpc>
              <a:spcBef>
                <a:spcPts val="91"/>
              </a:spcBef>
              <a:buClr>
                <a:srgbClr val="3232CC"/>
              </a:buClr>
              <a:buSzPct val="87500"/>
              <a:tabLst>
                <a:tab pos="149268" algn="l"/>
              </a:tabLst>
            </a:pPr>
            <a:endParaRPr lang="en-US" altLang="ja-JP" sz="998" dirty="0">
              <a:latin typeface="HGP創英ﾌﾟﾚｾﾞﾝｽEB" panose="02020800000000000000" pitchFamily="18" charset="-128"/>
              <a:ea typeface="HGP創英ﾌﾟﾚｾﾞﾝｽEB" panose="02020800000000000000" pitchFamily="18" charset="-128"/>
              <a:cs typeface="HGP創英角ｺﾞｼｯｸUB"/>
            </a:endParaRPr>
          </a:p>
          <a:p>
            <a:pPr marL="5187">
              <a:lnSpc>
                <a:spcPts val="1243"/>
              </a:lnSpc>
              <a:spcBef>
                <a:spcPts val="91"/>
              </a:spcBef>
              <a:buClr>
                <a:srgbClr val="3232CC"/>
              </a:buClr>
              <a:buSzPct val="87500"/>
              <a:tabLst>
                <a:tab pos="149268" algn="l"/>
              </a:tabLst>
            </a:pPr>
            <a:endParaRPr lang="en-US" altLang="ja-JP" sz="998" dirty="0">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r>
              <a:rPr lang="ja-JP" altLang="en-US" sz="2000" dirty="0">
                <a:latin typeface="HGP創英角ｺﾞｼｯｸUB" panose="020B0900000000000000" pitchFamily="50" charset="-128"/>
                <a:ea typeface="HGP創英角ｺﾞｼｯｸUB" panose="020B0900000000000000" pitchFamily="50" charset="-128"/>
                <a:cs typeface="HGP創英角ｺﾞｼｯｸUB"/>
              </a:rPr>
              <a:t>職員の処遇改善により効率的な人員配置を行い収益力向上</a:t>
            </a:r>
            <a:endParaRPr lang="en-US" altLang="ja-JP" sz="2000" dirty="0">
              <a:latin typeface="HGP創英角ｺﾞｼｯｸUB" panose="020B0900000000000000" pitchFamily="50" charset="-128"/>
              <a:ea typeface="HGP創英角ｺﾞｼｯｸUB" panose="020B0900000000000000" pitchFamily="50" charset="-128"/>
              <a:cs typeface="HGP創英角ｺﾞｼｯｸUB"/>
            </a:endParaRPr>
          </a:p>
          <a:p>
            <a:pPr marL="5187">
              <a:lnSpc>
                <a:spcPts val="1243"/>
              </a:lnSpc>
              <a:spcBef>
                <a:spcPts val="91"/>
              </a:spcBef>
              <a:buClr>
                <a:srgbClr val="3232CC"/>
              </a:buClr>
              <a:buSzPct val="87500"/>
              <a:tabLst>
                <a:tab pos="149268" algn="l"/>
              </a:tabLst>
            </a:pPr>
            <a:br>
              <a:rPr lang="en-US" altLang="ja-JP" sz="1089" dirty="0">
                <a:latin typeface="HGP創英角ｺﾞｼｯｸUB"/>
                <a:cs typeface="HGP創英角ｺﾞｼｯｸUB"/>
              </a:rPr>
            </a:br>
            <a:r>
              <a:rPr lang="ja-JP" altLang="en-US" sz="1200" dirty="0">
                <a:latin typeface="BIZ UDPゴシック" panose="020B0400000000000000" pitchFamily="50" charset="-128"/>
                <a:ea typeface="BIZ UDPゴシック" panose="020B0400000000000000" pitchFamily="50" charset="-128"/>
                <a:cs typeface="HGP創英角ｺﾞｼｯｸUB"/>
              </a:rPr>
              <a:t>安定的な雇用、人材育成及び事業所毎の介護サービス量に適した人員配置を行い収益力向上を図り</a:t>
            </a:r>
            <a:br>
              <a:rPr lang="ja-JP" altLang="en-US" sz="1200" dirty="0">
                <a:latin typeface="BIZ UDPゴシック" panose="020B0400000000000000" pitchFamily="50" charset="-128"/>
                <a:ea typeface="BIZ UDPゴシック" panose="020B0400000000000000" pitchFamily="50" charset="-128"/>
                <a:cs typeface="HGP創英角ｺﾞｼｯｸUB"/>
              </a:rPr>
            </a:br>
            <a:r>
              <a:rPr lang="ja-JP" altLang="en-US" sz="1200" dirty="0">
                <a:latin typeface="BIZ UDPゴシック" panose="020B0400000000000000" pitchFamily="50" charset="-128"/>
                <a:ea typeface="BIZ UDPゴシック" panose="020B0400000000000000" pitchFamily="50" charset="-128"/>
                <a:cs typeface="HGP創英角ｺﾞｼｯｸUB"/>
              </a:rPr>
              <a:t>継続的な成長を目指します。</a:t>
            </a:r>
            <a:endParaRPr lang="en-US" altLang="ja-JP" sz="1200" dirty="0">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en-US" altLang="ja-JP" sz="998" dirty="0">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br>
              <a:rPr lang="en-US" altLang="ja-JP" sz="998" dirty="0">
                <a:latin typeface="BIZ UDPゴシック" panose="020B0400000000000000" pitchFamily="50" charset="-128"/>
                <a:ea typeface="BIZ UDPゴシック" panose="020B0400000000000000" pitchFamily="50" charset="-128"/>
                <a:cs typeface="HGP創英角ｺﾞｼｯｸUB"/>
              </a:rPr>
            </a:br>
            <a:br>
              <a:rPr lang="en-US" altLang="ja-JP" sz="2000" dirty="0">
                <a:latin typeface="BIZ UDPゴシック" panose="020B0400000000000000" pitchFamily="50" charset="-128"/>
                <a:ea typeface="BIZ UDPゴシック" panose="020B0400000000000000" pitchFamily="50" charset="-128"/>
                <a:cs typeface="HGP創英角ｺﾞｼｯｸUB"/>
              </a:rPr>
            </a:br>
            <a:r>
              <a:rPr lang="ja-JP" altLang="en-US" sz="2000" dirty="0">
                <a:latin typeface="HGP創英角ｺﾞｼｯｸUB" panose="020B0900000000000000" pitchFamily="50" charset="-128"/>
                <a:ea typeface="HGP創英角ｺﾞｼｯｸUB" panose="020B0900000000000000" pitchFamily="50" charset="-128"/>
                <a:cs typeface="HGP創英角ｺﾞｼｯｸUB"/>
              </a:rPr>
              <a:t>非収益部門の黒字転換等資本効率の改善</a:t>
            </a:r>
            <a:endParaRPr lang="en-US" altLang="ja-JP" sz="2000" dirty="0">
              <a:latin typeface="HGP創英角ｺﾞｼｯｸUB" panose="020B0900000000000000" pitchFamily="50" charset="-128"/>
              <a:ea typeface="HGP創英角ｺﾞｼｯｸUB" panose="020B0900000000000000" pitchFamily="50" charset="-128"/>
              <a:cs typeface="HGP創英角ｺﾞｼｯｸUB"/>
            </a:endParaRPr>
          </a:p>
          <a:p>
            <a:pPr marL="5187">
              <a:lnSpc>
                <a:spcPts val="1243"/>
              </a:lnSpc>
              <a:spcBef>
                <a:spcPts val="91"/>
              </a:spcBef>
              <a:buClr>
                <a:srgbClr val="3232CC"/>
              </a:buClr>
              <a:buSzPct val="87500"/>
              <a:tabLst>
                <a:tab pos="149268" algn="l"/>
              </a:tabLst>
            </a:pPr>
            <a:br>
              <a:rPr lang="ja-JP" altLang="en-US" sz="1089" dirty="0">
                <a:latin typeface="HGP創英角ｺﾞｼｯｸUB"/>
                <a:cs typeface="HGP創英角ｺﾞｼｯｸUB"/>
              </a:rPr>
            </a:br>
            <a:r>
              <a:rPr lang="ja-JP" altLang="en-US" sz="1200" dirty="0">
                <a:latin typeface="BIZ UDPゴシック" panose="020B0400000000000000" pitchFamily="50" charset="-128"/>
                <a:ea typeface="BIZ UDPゴシック" panose="020B0400000000000000" pitchFamily="50" charset="-128"/>
                <a:cs typeface="HGP創英角ｺﾞｼｯｸUB"/>
              </a:rPr>
              <a:t>赤字拠点の黒字転換や介護タクシー事業の営業圏の見直し等を行うと共に</a:t>
            </a:r>
            <a:br>
              <a:rPr lang="ja-JP" altLang="en-US" sz="1200" dirty="0">
                <a:latin typeface="BIZ UDPゴシック" panose="020B0400000000000000" pitchFamily="50" charset="-128"/>
                <a:ea typeface="BIZ UDPゴシック" panose="020B0400000000000000" pitchFamily="50" charset="-128"/>
                <a:cs typeface="HGP創英角ｺﾞｼｯｸUB"/>
              </a:rPr>
            </a:br>
            <a:r>
              <a:rPr lang="ja-JP" altLang="en-US" sz="1200" dirty="0">
                <a:latin typeface="BIZ UDPゴシック" panose="020B0400000000000000" pitchFamily="50" charset="-128"/>
                <a:ea typeface="BIZ UDPゴシック" panose="020B0400000000000000" pitchFamily="50" charset="-128"/>
                <a:cs typeface="HGP創英角ｺﾞｼｯｸUB"/>
              </a:rPr>
              <a:t>物価高騰等による各種補助金や補助金の申請にてコスト管理を徹底し、利益の最大化を図ります。</a:t>
            </a:r>
            <a:endParaRPr lang="en-US" altLang="ja-JP" sz="1200" dirty="0">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en-US" altLang="ja-JP" sz="998" dirty="0">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br>
              <a:rPr lang="en-US" altLang="ja-JP" sz="998" dirty="0">
                <a:latin typeface="BIZ UDPゴシック" panose="020B0400000000000000" pitchFamily="50" charset="-128"/>
                <a:ea typeface="BIZ UDPゴシック" panose="020B0400000000000000" pitchFamily="50" charset="-128"/>
                <a:cs typeface="HGP創英角ｺﾞｼｯｸUB"/>
              </a:rPr>
            </a:br>
            <a:br>
              <a:rPr lang="en-US" altLang="ja-JP" sz="998" dirty="0">
                <a:latin typeface="BIZ UDPゴシック" panose="020B0400000000000000" pitchFamily="50" charset="-128"/>
                <a:ea typeface="BIZ UDPゴシック" panose="020B0400000000000000" pitchFamily="50" charset="-128"/>
                <a:cs typeface="HGP創英角ｺﾞｼｯｸUB"/>
              </a:rPr>
            </a:br>
            <a:r>
              <a:rPr lang="ja-JP" altLang="en-US" sz="2000" spc="-23" dirty="0">
                <a:latin typeface="HGP創英角ｺﾞｼｯｸUB" panose="020B0900000000000000" pitchFamily="50" charset="-128"/>
                <a:ea typeface="HGP創英角ｺﾞｼｯｸUB" panose="020B0900000000000000" pitchFamily="50" charset="-128"/>
                <a:cs typeface="HGP創英角ｺﾞｼｯｸUB"/>
              </a:rPr>
              <a:t>自社運営の新規老人ホーム開発</a:t>
            </a:r>
            <a:endParaRPr lang="en-US" altLang="ja-JP" sz="1815" spc="-23" dirty="0">
              <a:latin typeface="HGP創英角ｺﾞｼｯｸUB" panose="020B0900000000000000" pitchFamily="50" charset="-128"/>
              <a:ea typeface="HGP創英角ｺﾞｼｯｸUB" panose="020B0900000000000000" pitchFamily="50" charset="-128"/>
              <a:cs typeface="HGP創英角ｺﾞｼｯｸUB"/>
            </a:endParaRPr>
          </a:p>
          <a:p>
            <a:pPr marL="5187">
              <a:lnSpc>
                <a:spcPts val="1243"/>
              </a:lnSpc>
              <a:spcBef>
                <a:spcPts val="91"/>
              </a:spcBef>
              <a:buClr>
                <a:srgbClr val="3232CC"/>
              </a:buClr>
              <a:buSzPct val="87500"/>
              <a:tabLst>
                <a:tab pos="149268" algn="l"/>
              </a:tabLst>
            </a:pPr>
            <a:br>
              <a:rPr lang="en-US" altLang="ja-JP" sz="1089" spc="-23" dirty="0">
                <a:latin typeface="HGP創英角ｺﾞｼｯｸUB"/>
                <a:cs typeface="HGP創英角ｺﾞｼｯｸUB"/>
              </a:rPr>
            </a:br>
            <a:r>
              <a:rPr lang="ja-JP" altLang="en-US" sz="1200" dirty="0">
                <a:latin typeface="BIZ UDPゴシック" panose="020B0400000000000000" pitchFamily="50" charset="-128"/>
                <a:ea typeface="BIZ UDPゴシック" panose="020B0400000000000000" pitchFamily="50" charset="-128"/>
                <a:cs typeface="HGP創英角ｺﾞｼｯｸUB"/>
              </a:rPr>
              <a:t>新規老人ホーム開発を積極的に行い、お世話をさせて頂く訪問介護利用者様、ご入居者様の獲得を目指します。</a:t>
            </a:r>
            <a:br>
              <a:rPr lang="ja-JP" altLang="en-US" sz="1200" dirty="0">
                <a:latin typeface="BIZ UDPゴシック" panose="020B0400000000000000" pitchFamily="50" charset="-128"/>
                <a:ea typeface="BIZ UDPゴシック" panose="020B0400000000000000" pitchFamily="50" charset="-128"/>
                <a:cs typeface="HGP創英角ｺﾞｼｯｸUB"/>
              </a:rPr>
            </a:br>
            <a:r>
              <a:rPr lang="ja-JP" altLang="en-US" sz="1200" dirty="0">
                <a:latin typeface="BIZ UDPゴシック" panose="020B0400000000000000" pitchFamily="50" charset="-128"/>
                <a:ea typeface="BIZ UDPゴシック" panose="020B0400000000000000" pitchFamily="50" charset="-128"/>
                <a:cs typeface="HGP創英角ｺﾞｼｯｸUB"/>
              </a:rPr>
              <a:t>既存老人ホーム等の</a:t>
            </a:r>
            <a:r>
              <a:rPr lang="en-US" altLang="ja-JP" sz="1200" dirty="0">
                <a:latin typeface="BIZ UDPゴシック" panose="020B0400000000000000" pitchFamily="50" charset="-128"/>
                <a:ea typeface="BIZ UDPゴシック" panose="020B0400000000000000" pitchFamily="50" charset="-128"/>
                <a:cs typeface="HGP創英角ｺﾞｼｯｸUB"/>
              </a:rPr>
              <a:t>M&amp;A</a:t>
            </a:r>
            <a:r>
              <a:rPr lang="ja-JP" altLang="en-US" sz="1200" dirty="0">
                <a:latin typeface="BIZ UDPゴシック" panose="020B0400000000000000" pitchFamily="50" charset="-128"/>
                <a:ea typeface="BIZ UDPゴシック" panose="020B0400000000000000" pitchFamily="50" charset="-128"/>
                <a:cs typeface="HGP創英角ｺﾞｼｯｸUB"/>
              </a:rPr>
              <a:t>なども視野に、積極的な事業展開を図って参ります。</a:t>
            </a:r>
            <a:endParaRPr lang="en-US" altLang="ja-JP" sz="1200" dirty="0">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en-US" altLang="ja-JP" sz="1200" dirty="0">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en-US" altLang="ja-JP" sz="1200" dirty="0">
              <a:latin typeface="BIZ UDPゴシック" panose="020B0400000000000000" pitchFamily="50" charset="-128"/>
              <a:ea typeface="BIZ UDPゴシック" panose="020B0400000000000000" pitchFamily="50" charset="-128"/>
              <a:cs typeface="HGP創英角ｺﾞｼｯｸUB"/>
            </a:endParaRPr>
          </a:p>
          <a:p>
            <a:pPr marL="5187" marR="0" lvl="0" indent="0" algn="l" defTabSz="914400" rtl="0" eaLnBrk="1" fontAlgn="auto" latinLnBrk="0" hangingPunct="1">
              <a:lnSpc>
                <a:spcPts val="1243"/>
              </a:lnSpc>
              <a:spcBef>
                <a:spcPts val="91"/>
              </a:spcBef>
              <a:spcAft>
                <a:spcPts val="0"/>
              </a:spcAft>
              <a:buClr>
                <a:srgbClr val="3232CC"/>
              </a:buClr>
              <a:buSzPct val="87500"/>
              <a:buFontTx/>
              <a:buNone/>
              <a:tabLst>
                <a:tab pos="149268" algn="l"/>
              </a:tabLst>
              <a:defRPr/>
            </a:pPr>
            <a:endParaRPr kumimoji="1" lang="en-US" altLang="ja-JP" sz="2000" b="0" i="0" u="none" strike="noStrike" kern="1200" cap="none" spc="-23"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HGP創英角ｺﾞｼｯｸUB"/>
            </a:endParaRPr>
          </a:p>
          <a:p>
            <a:pPr marL="5187" marR="0" lvl="0" indent="0" algn="l" defTabSz="914400" rtl="0" eaLnBrk="1" fontAlgn="auto" latinLnBrk="0" hangingPunct="1">
              <a:lnSpc>
                <a:spcPts val="1243"/>
              </a:lnSpc>
              <a:spcBef>
                <a:spcPts val="91"/>
              </a:spcBef>
              <a:spcAft>
                <a:spcPts val="0"/>
              </a:spcAft>
              <a:buClr>
                <a:srgbClr val="3232CC"/>
              </a:buClr>
              <a:buSzPct val="87500"/>
              <a:buFontTx/>
              <a:buNone/>
              <a:tabLst>
                <a:tab pos="149268" algn="l"/>
              </a:tabLst>
              <a:defRPr/>
            </a:pPr>
            <a:r>
              <a:rPr kumimoji="1" lang="ja-JP" altLang="en-US" sz="2000" b="0" i="0" u="none" strike="noStrike" kern="1200" cap="none" spc="-23"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HGP創英角ｺﾞｼｯｸUB"/>
              </a:rPr>
              <a:t>人材育成を強化し人的資本経営の推進</a:t>
            </a:r>
            <a:endParaRPr kumimoji="1" lang="en-US" altLang="ja-JP" sz="1815" b="0" i="0" u="none" strike="noStrike" kern="1200" cap="none" spc="-23"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HGP創英角ｺﾞｼｯｸUB"/>
            </a:endParaRPr>
          </a:p>
          <a:p>
            <a:pPr marL="5187" marR="0" lvl="0" indent="0" algn="l" defTabSz="914400" rtl="0" eaLnBrk="1" fontAlgn="auto" latinLnBrk="0" hangingPunct="1">
              <a:lnSpc>
                <a:spcPts val="1243"/>
              </a:lnSpc>
              <a:spcBef>
                <a:spcPts val="91"/>
              </a:spcBef>
              <a:spcAft>
                <a:spcPts val="0"/>
              </a:spcAft>
              <a:buClr>
                <a:srgbClr val="3232CC"/>
              </a:buClr>
              <a:buSzPct val="87500"/>
              <a:buFontTx/>
              <a:buNone/>
              <a:tabLst>
                <a:tab pos="149268" algn="l"/>
              </a:tabLst>
              <a:defRPr/>
            </a:pPr>
            <a:br>
              <a:rPr kumimoji="1" lang="en-US" altLang="ja-JP" sz="1089" b="0" i="0" u="none" strike="noStrike" kern="1200" cap="none" spc="-23" normalizeH="0" baseline="0" noProof="0" dirty="0">
                <a:ln>
                  <a:noFill/>
                </a:ln>
                <a:solidFill>
                  <a:prstClr val="black"/>
                </a:solidFill>
                <a:effectLst/>
                <a:uLnTx/>
                <a:uFillTx/>
                <a:latin typeface="HGP創英角ｺﾞｼｯｸUB"/>
                <a:ea typeface="游ゴシック" panose="020B0400000000000000" pitchFamily="50" charset="-128"/>
                <a:cs typeface="HGP創英角ｺﾞｼｯｸUB"/>
              </a:rPr>
            </a:b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rPr>
              <a:t>次世代の人材育成に重きを置き、基礎から専門性の高い分野まで幅広い研修を企画・立案し、</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endParaRPr>
          </a:p>
          <a:p>
            <a:pPr marL="5187" marR="0" lvl="0" indent="0" algn="l" defTabSz="914400" rtl="0" eaLnBrk="1" fontAlgn="auto" latinLnBrk="0" hangingPunct="1">
              <a:lnSpc>
                <a:spcPts val="1243"/>
              </a:lnSpc>
              <a:spcBef>
                <a:spcPts val="91"/>
              </a:spcBef>
              <a:spcAft>
                <a:spcPts val="0"/>
              </a:spcAft>
              <a:buClr>
                <a:srgbClr val="3232CC"/>
              </a:buClr>
              <a:buSzPct val="87500"/>
              <a:buFontTx/>
              <a:buNone/>
              <a:tabLst>
                <a:tab pos="149268" algn="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rPr>
              <a:t>持続的成長の実現を目指します。</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en-US" altLang="ja-JP" sz="1200" dirty="0">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en-US" altLang="ja-JP" sz="1089" dirty="0">
              <a:latin typeface="BIZ UDPゴシック" panose="020B0400000000000000" pitchFamily="50" charset="-128"/>
              <a:ea typeface="BIZ UDPゴシック" panose="020B0400000000000000" pitchFamily="50" charset="-128"/>
              <a:cs typeface="HGP創英角ｺﾞｼｯｸUB"/>
            </a:endParaRPr>
          </a:p>
          <a:p>
            <a:pPr marL="5187">
              <a:lnSpc>
                <a:spcPts val="1243"/>
              </a:lnSpc>
              <a:spcBef>
                <a:spcPts val="91"/>
              </a:spcBef>
              <a:buClr>
                <a:srgbClr val="3232CC"/>
              </a:buClr>
              <a:buSzPct val="87500"/>
              <a:tabLst>
                <a:tab pos="149268" algn="l"/>
              </a:tabLst>
            </a:pPr>
            <a:endParaRPr lang="ja-JP" altLang="en-US" sz="998" spc="-23" dirty="0">
              <a:latin typeface="BIZ UDPゴシック" panose="020B0400000000000000" pitchFamily="50" charset="-128"/>
              <a:ea typeface="BIZ UDPゴシック" panose="020B0400000000000000" pitchFamily="50" charset="-128"/>
              <a:cs typeface="HGP創英角ｺﾞｼｯｸU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34621BEF-32BD-1F60-3985-C452E36F7EA3}"/>
              </a:ext>
            </a:extLst>
          </p:cNvPr>
          <p:cNvGrpSpPr/>
          <p:nvPr/>
        </p:nvGrpSpPr>
        <p:grpSpPr>
          <a:xfrm>
            <a:off x="5890630" y="2027407"/>
            <a:ext cx="3918399" cy="387275"/>
            <a:chOff x="8829742" y="3170558"/>
            <a:chExt cx="3918399" cy="387275"/>
          </a:xfrm>
        </p:grpSpPr>
        <p:pic>
          <p:nvPicPr>
            <p:cNvPr id="1116" name="object 981">
              <a:extLst>
                <a:ext uri="{FF2B5EF4-FFF2-40B4-BE49-F238E27FC236}">
                  <a16:creationId xmlns:a16="http://schemas.microsoft.com/office/drawing/2014/main" id="{BD19DDCE-8B3B-FF04-6308-70D982B34035}"/>
                </a:ext>
              </a:extLst>
            </p:cNvPr>
            <p:cNvPicPr/>
            <p:nvPr/>
          </p:nvPicPr>
          <p:blipFill>
            <a:blip r:embed="rId2" cstate="print"/>
            <a:stretch>
              <a:fillRect/>
            </a:stretch>
          </p:blipFill>
          <p:spPr>
            <a:xfrm>
              <a:off x="8829742" y="3170558"/>
              <a:ext cx="1721995" cy="41493"/>
            </a:xfrm>
            <a:prstGeom prst="rect">
              <a:avLst/>
            </a:prstGeom>
          </p:spPr>
        </p:pic>
        <p:pic>
          <p:nvPicPr>
            <p:cNvPr id="1117" name="object 982">
              <a:extLst>
                <a:ext uri="{FF2B5EF4-FFF2-40B4-BE49-F238E27FC236}">
                  <a16:creationId xmlns:a16="http://schemas.microsoft.com/office/drawing/2014/main" id="{94C40085-89BD-0E38-D526-BA39DAE0E2D6}"/>
                </a:ext>
              </a:extLst>
            </p:cNvPr>
            <p:cNvPicPr/>
            <p:nvPr/>
          </p:nvPicPr>
          <p:blipFill>
            <a:blip r:embed="rId3" cstate="print"/>
            <a:stretch>
              <a:fillRect/>
            </a:stretch>
          </p:blipFill>
          <p:spPr>
            <a:xfrm>
              <a:off x="8829742" y="3212052"/>
              <a:ext cx="1721995" cy="345781"/>
            </a:xfrm>
            <a:prstGeom prst="rect">
              <a:avLst/>
            </a:prstGeom>
          </p:spPr>
        </p:pic>
        <p:pic>
          <p:nvPicPr>
            <p:cNvPr id="1118" name="object 984">
              <a:extLst>
                <a:ext uri="{FF2B5EF4-FFF2-40B4-BE49-F238E27FC236}">
                  <a16:creationId xmlns:a16="http://schemas.microsoft.com/office/drawing/2014/main" id="{B1C94F07-D3E5-109C-109F-EB04262A0022}"/>
                </a:ext>
              </a:extLst>
            </p:cNvPr>
            <p:cNvPicPr/>
            <p:nvPr/>
          </p:nvPicPr>
          <p:blipFill>
            <a:blip r:embed="rId4" cstate="print"/>
            <a:stretch>
              <a:fillRect/>
            </a:stretch>
          </p:blipFill>
          <p:spPr>
            <a:xfrm>
              <a:off x="10551736" y="3170558"/>
              <a:ext cx="829875" cy="41493"/>
            </a:xfrm>
            <a:prstGeom prst="rect">
              <a:avLst/>
            </a:prstGeom>
          </p:spPr>
        </p:pic>
        <p:pic>
          <p:nvPicPr>
            <p:cNvPr id="1119" name="object 985">
              <a:extLst>
                <a:ext uri="{FF2B5EF4-FFF2-40B4-BE49-F238E27FC236}">
                  <a16:creationId xmlns:a16="http://schemas.microsoft.com/office/drawing/2014/main" id="{1DE48CBF-0CCB-9E0C-3741-8ED376D16D9A}"/>
                </a:ext>
              </a:extLst>
            </p:cNvPr>
            <p:cNvPicPr/>
            <p:nvPr/>
          </p:nvPicPr>
          <p:blipFill>
            <a:blip r:embed="rId5" cstate="print"/>
            <a:stretch>
              <a:fillRect/>
            </a:stretch>
          </p:blipFill>
          <p:spPr>
            <a:xfrm>
              <a:off x="10551736" y="3212052"/>
              <a:ext cx="829875" cy="345781"/>
            </a:xfrm>
            <a:prstGeom prst="rect">
              <a:avLst/>
            </a:prstGeom>
          </p:spPr>
        </p:pic>
        <p:pic>
          <p:nvPicPr>
            <p:cNvPr id="1121" name="object 988">
              <a:extLst>
                <a:ext uri="{FF2B5EF4-FFF2-40B4-BE49-F238E27FC236}">
                  <a16:creationId xmlns:a16="http://schemas.microsoft.com/office/drawing/2014/main" id="{261C0F60-7FAA-47AB-142F-F2939B62C78B}"/>
                </a:ext>
              </a:extLst>
            </p:cNvPr>
            <p:cNvPicPr/>
            <p:nvPr/>
          </p:nvPicPr>
          <p:blipFill>
            <a:blip r:embed="rId6" cstate="print"/>
            <a:stretch>
              <a:fillRect/>
            </a:stretch>
          </p:blipFill>
          <p:spPr>
            <a:xfrm>
              <a:off x="11381612" y="3170558"/>
              <a:ext cx="813277" cy="387274"/>
            </a:xfrm>
            <a:prstGeom prst="rect">
              <a:avLst/>
            </a:prstGeom>
          </p:spPr>
        </p:pic>
        <p:pic>
          <p:nvPicPr>
            <p:cNvPr id="1122" name="object 989">
              <a:extLst>
                <a:ext uri="{FF2B5EF4-FFF2-40B4-BE49-F238E27FC236}">
                  <a16:creationId xmlns:a16="http://schemas.microsoft.com/office/drawing/2014/main" id="{65C8FDBE-B4F4-4E64-29F4-1DF06188D1A0}"/>
                </a:ext>
              </a:extLst>
            </p:cNvPr>
            <p:cNvPicPr/>
            <p:nvPr/>
          </p:nvPicPr>
          <p:blipFill>
            <a:blip r:embed="rId7" cstate="print"/>
            <a:stretch>
              <a:fillRect/>
            </a:stretch>
          </p:blipFill>
          <p:spPr>
            <a:xfrm>
              <a:off x="12194890" y="3170558"/>
              <a:ext cx="553251" cy="387274"/>
            </a:xfrm>
            <a:prstGeom prst="rect">
              <a:avLst/>
            </a:prstGeom>
          </p:spPr>
        </p:pic>
      </p:grpSp>
      <p:pic>
        <p:nvPicPr>
          <p:cNvPr id="1046" name="object 855">
            <a:extLst>
              <a:ext uri="{FF2B5EF4-FFF2-40B4-BE49-F238E27FC236}">
                <a16:creationId xmlns:a16="http://schemas.microsoft.com/office/drawing/2014/main" id="{CE086CAD-7E24-5562-3690-43BF8D613483}"/>
              </a:ext>
            </a:extLst>
          </p:cNvPr>
          <p:cNvPicPr/>
          <p:nvPr/>
        </p:nvPicPr>
        <p:blipFill>
          <a:blip r:embed="rId8" cstate="print"/>
          <a:stretch>
            <a:fillRect/>
          </a:stretch>
        </p:blipFill>
        <p:spPr>
          <a:xfrm>
            <a:off x="1648355" y="378126"/>
            <a:ext cx="8305800" cy="609600"/>
          </a:xfrm>
          <a:prstGeom prst="rect">
            <a:avLst/>
          </a:prstGeom>
        </p:spPr>
      </p:pic>
      <p:sp>
        <p:nvSpPr>
          <p:cNvPr id="1047" name="object 856">
            <a:extLst>
              <a:ext uri="{FF2B5EF4-FFF2-40B4-BE49-F238E27FC236}">
                <a16:creationId xmlns:a16="http://schemas.microsoft.com/office/drawing/2014/main" id="{D031C178-F3D7-A479-17B1-0C670F392468}"/>
              </a:ext>
            </a:extLst>
          </p:cNvPr>
          <p:cNvSpPr txBox="1"/>
          <p:nvPr/>
        </p:nvSpPr>
        <p:spPr>
          <a:xfrm>
            <a:off x="1973442" y="537964"/>
            <a:ext cx="6184900" cy="232115"/>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20" dirty="0">
                <a:latin typeface="HGP創英角ｺﾞｼｯｸUB"/>
                <a:cs typeface="HGP創英角ｺﾞｼｯｸUB"/>
              </a:rPr>
              <a:t>Ⅲ．現況の事業活動内容 【 </a:t>
            </a:r>
            <a:r>
              <a:rPr sz="1200" spc="-10" dirty="0">
                <a:solidFill>
                  <a:srgbClr val="659900"/>
                </a:solidFill>
                <a:latin typeface="HGP創英角ｺﾞｼｯｸUB"/>
                <a:cs typeface="HGP創英角ｺﾞｼｯｸUB"/>
              </a:rPr>
              <a:t>■</a:t>
            </a:r>
            <a:r>
              <a:rPr sz="1200" spc="-10" dirty="0">
                <a:latin typeface="HGP創英角ｺﾞｼｯｸUB"/>
                <a:cs typeface="HGP創英角ｺﾞｼｯｸUB"/>
              </a:rPr>
              <a:t>介護事業ー</a:t>
            </a:r>
            <a:r>
              <a:rPr sz="1200" dirty="0">
                <a:latin typeface="HGP創英角ｺﾞｼｯｸUB"/>
                <a:cs typeface="HGP創英角ｺﾞｼｯｸUB"/>
              </a:rPr>
              <a:t>2</a:t>
            </a:r>
            <a:r>
              <a:rPr sz="1200" spc="145" dirty="0">
                <a:latin typeface="HGP創英角ｺﾞｼｯｸUB"/>
                <a:cs typeface="HGP創英角ｺﾞｼｯｸUB"/>
              </a:rPr>
              <a:t> </a:t>
            </a:r>
            <a:r>
              <a:rPr sz="1200" kern="0" dirty="0">
                <a:latin typeface="HGP創英角ｺﾞｼｯｸUB"/>
                <a:cs typeface="HGP創英角ｺﾞｼｯｸUB"/>
              </a:rPr>
              <a:t>関東</a:t>
            </a:r>
            <a:r>
              <a:rPr sz="1200" kern="0" dirty="0">
                <a:latin typeface="HGP創英角ｺﾞｼｯｸUB" panose="020B0900000000000000" pitchFamily="50" charset="-128"/>
                <a:ea typeface="HGP創英角ｺﾞｼｯｸUB" panose="020B0900000000000000" pitchFamily="50" charset="-128"/>
                <a:cs typeface="SimSun"/>
              </a:rPr>
              <a:t>圏</a:t>
            </a:r>
            <a:r>
              <a:rPr sz="1200" spc="-15" dirty="0">
                <a:latin typeface="HGP創英角ｺﾞｼｯｸUB"/>
                <a:cs typeface="HGP創英角ｺﾞｼｯｸUB"/>
              </a:rPr>
              <a:t>と関西</a:t>
            </a:r>
            <a:r>
              <a:rPr sz="1200" spc="-10" dirty="0">
                <a:latin typeface="HGP創英角ｺﾞｼｯｸUB" panose="020B0900000000000000" pitchFamily="50" charset="-128"/>
                <a:ea typeface="HGP創英角ｺﾞｼｯｸUB" panose="020B0900000000000000" pitchFamily="50" charset="-128"/>
                <a:cs typeface="SimSun"/>
              </a:rPr>
              <a:t>圏</a:t>
            </a:r>
            <a:r>
              <a:rPr sz="1200" spc="-5" dirty="0">
                <a:latin typeface="HGP創英角ｺﾞｼｯｸUB" panose="020B0900000000000000" pitchFamily="50" charset="-128"/>
                <a:ea typeface="HGP創英角ｺﾞｼｯｸUB" panose="020B0900000000000000" pitchFamily="50" charset="-128"/>
                <a:cs typeface="HGP創英角ｺﾞｼｯｸUB"/>
              </a:rPr>
              <a:t>を中</a:t>
            </a:r>
            <a:r>
              <a:rPr sz="1200" spc="-15" dirty="0">
                <a:latin typeface="HGP創英角ｺﾞｼｯｸUB" panose="020B0900000000000000" pitchFamily="50" charset="-128"/>
                <a:ea typeface="HGP創英角ｺﾞｼｯｸUB" panose="020B0900000000000000" pitchFamily="50" charset="-128"/>
                <a:cs typeface="SimSun"/>
              </a:rPr>
              <a:t>心</a:t>
            </a:r>
            <a:r>
              <a:rPr sz="1200" spc="-25" dirty="0">
                <a:latin typeface="HGP創英角ｺﾞｼｯｸUB" panose="020B0900000000000000" pitchFamily="50" charset="-128"/>
                <a:ea typeface="HGP創英角ｺﾞｼｯｸUB" panose="020B0900000000000000" pitchFamily="50" charset="-128"/>
                <a:cs typeface="HGP創英角ｺﾞｼｯｸUB"/>
              </a:rPr>
              <a:t>に展開</a:t>
            </a:r>
            <a:r>
              <a:rPr sz="1200" spc="-25" dirty="0">
                <a:latin typeface="HGP創英角ｺﾞｼｯｸUB"/>
                <a:cs typeface="HGP創英角ｺﾞｼｯｸUB"/>
              </a:rPr>
              <a:t>】</a:t>
            </a:r>
            <a:endParaRPr sz="1200" dirty="0">
              <a:latin typeface="HGP創英角ｺﾞｼｯｸUB"/>
              <a:cs typeface="HGP創英角ｺﾞｼｯｸUB"/>
            </a:endParaRPr>
          </a:p>
        </p:txBody>
      </p:sp>
      <p:sp>
        <p:nvSpPr>
          <p:cNvPr id="1048" name="object 857">
            <a:extLst>
              <a:ext uri="{FF2B5EF4-FFF2-40B4-BE49-F238E27FC236}">
                <a16:creationId xmlns:a16="http://schemas.microsoft.com/office/drawing/2014/main" id="{478E40DA-5836-8153-5407-0CF956FA3E9D}"/>
              </a:ext>
            </a:extLst>
          </p:cNvPr>
          <p:cNvSpPr txBox="1"/>
          <p:nvPr/>
        </p:nvSpPr>
        <p:spPr>
          <a:xfrm>
            <a:off x="9309979" y="605021"/>
            <a:ext cx="419100" cy="216726"/>
          </a:xfrm>
          <a:prstGeom prst="rect">
            <a:avLst/>
          </a:prstGeom>
          <a:solidFill>
            <a:srgbClr val="FFFFFF"/>
          </a:solidFill>
        </p:spPr>
        <p:txBody>
          <a:bodyPr vert="horz" wrap="square" lIns="0" tIns="31750" rIns="0" bIns="0" rtlCol="0">
            <a:spAutoFit/>
          </a:bodyPr>
          <a:lstStyle/>
          <a:p>
            <a:pPr marL="112395">
              <a:lnSpc>
                <a:spcPct val="100000"/>
              </a:lnSpc>
              <a:spcBef>
                <a:spcPts val="250"/>
              </a:spcBef>
            </a:pPr>
            <a:r>
              <a:rPr lang="en-US" altLang="ja-JP" sz="1200" spc="-25" dirty="0">
                <a:latin typeface="HGP創英角ｺﾞｼｯｸUB"/>
                <a:cs typeface="HGP創英角ｺﾞｼｯｸUB"/>
              </a:rPr>
              <a:t>14</a:t>
            </a:r>
            <a:endParaRPr sz="1200" dirty="0">
              <a:latin typeface="HGP創英角ｺﾞｼｯｸUB"/>
              <a:cs typeface="HGP創英角ｺﾞｼｯｸUB"/>
            </a:endParaRPr>
          </a:p>
        </p:txBody>
      </p:sp>
      <p:sp>
        <p:nvSpPr>
          <p:cNvPr id="1106" name="object 915">
            <a:extLst>
              <a:ext uri="{FF2B5EF4-FFF2-40B4-BE49-F238E27FC236}">
                <a16:creationId xmlns:a16="http://schemas.microsoft.com/office/drawing/2014/main" id="{032DA055-4054-32A7-09F7-6AC8DD3C0FD4}"/>
              </a:ext>
            </a:extLst>
          </p:cNvPr>
          <p:cNvSpPr txBox="1"/>
          <p:nvPr/>
        </p:nvSpPr>
        <p:spPr>
          <a:xfrm>
            <a:off x="8349509" y="1003103"/>
            <a:ext cx="1384935" cy="197490"/>
          </a:xfrm>
          <a:prstGeom prst="rect">
            <a:avLst/>
          </a:prstGeom>
        </p:spPr>
        <p:txBody>
          <a:bodyPr vert="horz" wrap="square" lIns="0" tIns="12700" rIns="0" bIns="0" rtlCol="0">
            <a:spAutoFit/>
          </a:bodyPr>
          <a:lstStyle/>
          <a:p>
            <a:pPr marL="12700">
              <a:lnSpc>
                <a:spcPct val="100000"/>
              </a:lnSpc>
              <a:spcBef>
                <a:spcPts val="100"/>
              </a:spcBef>
            </a:pPr>
            <a:r>
              <a:rPr sz="1200" spc="-10" dirty="0">
                <a:latin typeface="HGP創英角ｺﾞｼｯｸUB"/>
                <a:cs typeface="HGP創英角ｺﾞｼｯｸUB"/>
              </a:rPr>
              <a:t>202</a:t>
            </a:r>
            <a:r>
              <a:rPr lang="en-US" sz="1200" spc="-10" dirty="0">
                <a:latin typeface="HGP創英角ｺﾞｼｯｸUB"/>
                <a:cs typeface="HGP創英角ｺﾞｼｯｸUB"/>
              </a:rPr>
              <a:t>5</a:t>
            </a:r>
            <a:r>
              <a:rPr sz="1200" spc="-10" dirty="0">
                <a:latin typeface="HGP創英角ｺﾞｼｯｸUB"/>
                <a:cs typeface="HGP創英角ｺﾞｼｯｸUB"/>
              </a:rPr>
              <a:t>年</a:t>
            </a:r>
            <a:r>
              <a:rPr lang="en-US" altLang="ja-JP" sz="1200" spc="-10" dirty="0">
                <a:latin typeface="HGP創英角ｺﾞｼｯｸUB"/>
                <a:cs typeface="HGP創英角ｺﾞｼｯｸUB"/>
              </a:rPr>
              <a:t>9</a:t>
            </a:r>
            <a:r>
              <a:rPr sz="1200" spc="65" dirty="0">
                <a:latin typeface="HGP創英角ｺﾞｼｯｸUB"/>
                <a:cs typeface="HGP創英角ｺﾞｼｯｸUB"/>
              </a:rPr>
              <a:t>月末 現在</a:t>
            </a:r>
            <a:endParaRPr sz="1200" dirty="0">
              <a:latin typeface="HGP創英角ｺﾞｼｯｸUB"/>
              <a:cs typeface="HGP創英角ｺﾞｼｯｸUB"/>
            </a:endParaRPr>
          </a:p>
        </p:txBody>
      </p:sp>
      <p:sp>
        <p:nvSpPr>
          <p:cNvPr id="1108" name="object 916">
            <a:extLst>
              <a:ext uri="{FF2B5EF4-FFF2-40B4-BE49-F238E27FC236}">
                <a16:creationId xmlns:a16="http://schemas.microsoft.com/office/drawing/2014/main" id="{0A4E0C6F-6E05-3995-4608-B564909CF4BA}"/>
              </a:ext>
            </a:extLst>
          </p:cNvPr>
          <p:cNvSpPr txBox="1"/>
          <p:nvPr/>
        </p:nvSpPr>
        <p:spPr>
          <a:xfrm>
            <a:off x="1820340" y="1250532"/>
            <a:ext cx="3900524" cy="179249"/>
          </a:xfrm>
          <a:prstGeom prst="rect">
            <a:avLst/>
          </a:prstGeom>
        </p:spPr>
        <p:txBody>
          <a:bodyPr vert="horz" wrap="square" lIns="0" tIns="11526" rIns="0" bIns="0" rtlCol="0">
            <a:spAutoFit/>
          </a:bodyPr>
          <a:lstStyle/>
          <a:p>
            <a:pPr marL="149268" indent="-138318" algn="ctr">
              <a:spcBef>
                <a:spcPts val="91"/>
              </a:spcBef>
              <a:buClr>
                <a:srgbClr val="659900"/>
              </a:buClr>
              <a:buSzPct val="91666"/>
              <a:buChar char="■"/>
              <a:tabLst>
                <a:tab pos="149268" algn="l"/>
              </a:tabLst>
            </a:pPr>
            <a:r>
              <a:rPr sz="1100" u="sng" spc="9" dirty="0">
                <a:uFill>
                  <a:solidFill>
                    <a:srgbClr val="000000"/>
                  </a:solidFill>
                </a:uFill>
                <a:latin typeface="HGP創英角ｺﾞｼｯｸUB"/>
                <a:cs typeface="HGP創英角ｺﾞｼｯｸUB"/>
              </a:rPr>
              <a:t>介護事業 介護事業所数の推移</a:t>
            </a:r>
            <a:endParaRPr sz="1100" dirty="0">
              <a:latin typeface="HGP創英角ｺﾞｼｯｸUB"/>
              <a:cs typeface="HGP創英角ｺﾞｼｯｸUB"/>
            </a:endParaRPr>
          </a:p>
        </p:txBody>
      </p:sp>
      <p:sp>
        <p:nvSpPr>
          <p:cNvPr id="1109" name="object 973">
            <a:extLst>
              <a:ext uri="{FF2B5EF4-FFF2-40B4-BE49-F238E27FC236}">
                <a16:creationId xmlns:a16="http://schemas.microsoft.com/office/drawing/2014/main" id="{480931C6-FBE8-9FEF-0214-D16FD1D1B750}"/>
              </a:ext>
            </a:extLst>
          </p:cNvPr>
          <p:cNvSpPr/>
          <p:nvPr/>
        </p:nvSpPr>
        <p:spPr>
          <a:xfrm>
            <a:off x="5203453" y="1721898"/>
            <a:ext cx="530198" cy="673698"/>
          </a:xfrm>
          <a:custGeom>
            <a:avLst/>
            <a:gdLst/>
            <a:ahLst/>
            <a:cxnLst/>
            <a:rect l="l" t="t" r="r" b="b"/>
            <a:pathLst>
              <a:path w="584200" h="742314">
                <a:moveTo>
                  <a:pt x="583679" y="0"/>
                </a:moveTo>
                <a:lnTo>
                  <a:pt x="0" y="0"/>
                </a:lnTo>
                <a:lnTo>
                  <a:pt x="0" y="248412"/>
                </a:lnTo>
                <a:lnTo>
                  <a:pt x="0" y="493776"/>
                </a:lnTo>
                <a:lnTo>
                  <a:pt x="0" y="742188"/>
                </a:lnTo>
                <a:lnTo>
                  <a:pt x="583679" y="742188"/>
                </a:lnTo>
                <a:lnTo>
                  <a:pt x="583679" y="493776"/>
                </a:lnTo>
                <a:lnTo>
                  <a:pt x="583679" y="248412"/>
                </a:lnTo>
                <a:lnTo>
                  <a:pt x="583679" y="0"/>
                </a:lnTo>
                <a:close/>
              </a:path>
            </a:pathLst>
          </a:custGeom>
          <a:solidFill>
            <a:srgbClr val="FFFFFF"/>
          </a:solidFill>
        </p:spPr>
        <p:txBody>
          <a:bodyPr wrap="square" lIns="0" tIns="0" rIns="0" bIns="0" rtlCol="0"/>
          <a:lstStyle/>
          <a:p>
            <a:endParaRPr sz="1634"/>
          </a:p>
        </p:txBody>
      </p:sp>
      <p:pic>
        <p:nvPicPr>
          <p:cNvPr id="1110" name="object 974">
            <a:extLst>
              <a:ext uri="{FF2B5EF4-FFF2-40B4-BE49-F238E27FC236}">
                <a16:creationId xmlns:a16="http://schemas.microsoft.com/office/drawing/2014/main" id="{6EBAE43C-AF7E-8CBA-EF41-77A7F5F8BBDB}"/>
              </a:ext>
            </a:extLst>
          </p:cNvPr>
          <p:cNvPicPr/>
          <p:nvPr/>
        </p:nvPicPr>
        <p:blipFill>
          <a:blip r:embed="rId9" cstate="print"/>
          <a:stretch>
            <a:fillRect/>
          </a:stretch>
        </p:blipFill>
        <p:spPr>
          <a:xfrm>
            <a:off x="1820340" y="2395481"/>
            <a:ext cx="1738592" cy="222682"/>
          </a:xfrm>
          <a:prstGeom prst="rect">
            <a:avLst/>
          </a:prstGeom>
        </p:spPr>
      </p:pic>
      <p:pic>
        <p:nvPicPr>
          <p:cNvPr id="1111" name="object 975">
            <a:extLst>
              <a:ext uri="{FF2B5EF4-FFF2-40B4-BE49-F238E27FC236}">
                <a16:creationId xmlns:a16="http://schemas.microsoft.com/office/drawing/2014/main" id="{51E442D3-0E9B-71AB-4F5F-95F680ED751B}"/>
              </a:ext>
            </a:extLst>
          </p:cNvPr>
          <p:cNvPicPr/>
          <p:nvPr/>
        </p:nvPicPr>
        <p:blipFill>
          <a:blip r:embed="rId10" cstate="print"/>
          <a:stretch>
            <a:fillRect/>
          </a:stretch>
        </p:blipFill>
        <p:spPr>
          <a:xfrm>
            <a:off x="3558932" y="2395481"/>
            <a:ext cx="831258" cy="222682"/>
          </a:xfrm>
          <a:prstGeom prst="rect">
            <a:avLst/>
          </a:prstGeom>
        </p:spPr>
      </p:pic>
      <p:pic>
        <p:nvPicPr>
          <p:cNvPr id="1112" name="object 976">
            <a:extLst>
              <a:ext uri="{FF2B5EF4-FFF2-40B4-BE49-F238E27FC236}">
                <a16:creationId xmlns:a16="http://schemas.microsoft.com/office/drawing/2014/main" id="{72A9CB18-9C50-931D-22A0-B6B793852B1E}"/>
              </a:ext>
            </a:extLst>
          </p:cNvPr>
          <p:cNvPicPr/>
          <p:nvPr/>
        </p:nvPicPr>
        <p:blipFill>
          <a:blip r:embed="rId11" cstate="print"/>
          <a:stretch>
            <a:fillRect/>
          </a:stretch>
        </p:blipFill>
        <p:spPr>
          <a:xfrm>
            <a:off x="4390191" y="2395481"/>
            <a:ext cx="811895" cy="222682"/>
          </a:xfrm>
          <a:prstGeom prst="rect">
            <a:avLst/>
          </a:prstGeom>
        </p:spPr>
      </p:pic>
      <p:pic>
        <p:nvPicPr>
          <p:cNvPr id="1113" name="object 977">
            <a:extLst>
              <a:ext uri="{FF2B5EF4-FFF2-40B4-BE49-F238E27FC236}">
                <a16:creationId xmlns:a16="http://schemas.microsoft.com/office/drawing/2014/main" id="{B5A83012-3B9F-4D60-7226-057EAD3116A9}"/>
              </a:ext>
            </a:extLst>
          </p:cNvPr>
          <p:cNvPicPr/>
          <p:nvPr/>
        </p:nvPicPr>
        <p:blipFill>
          <a:blip r:embed="rId12" cstate="print"/>
          <a:stretch>
            <a:fillRect/>
          </a:stretch>
        </p:blipFill>
        <p:spPr>
          <a:xfrm>
            <a:off x="5202086" y="2395481"/>
            <a:ext cx="531120" cy="222682"/>
          </a:xfrm>
          <a:prstGeom prst="rect">
            <a:avLst/>
          </a:prstGeom>
        </p:spPr>
      </p:pic>
      <p:graphicFrame>
        <p:nvGraphicFramePr>
          <p:cNvPr id="1114" name="object 978">
            <a:extLst>
              <a:ext uri="{FF2B5EF4-FFF2-40B4-BE49-F238E27FC236}">
                <a16:creationId xmlns:a16="http://schemas.microsoft.com/office/drawing/2014/main" id="{B5D6FAF5-8E34-8B55-18E4-CEBDBFC3E7AD}"/>
              </a:ext>
            </a:extLst>
          </p:cNvPr>
          <p:cNvGraphicFramePr>
            <a:graphicFrameLocks noGrp="1"/>
          </p:cNvGraphicFramePr>
          <p:nvPr>
            <p:extLst>
              <p:ext uri="{D42A27DB-BD31-4B8C-83A1-F6EECF244321}">
                <p14:modId xmlns:p14="http://schemas.microsoft.com/office/powerpoint/2010/main" val="821392860"/>
              </p:ext>
            </p:extLst>
          </p:nvPr>
        </p:nvGraphicFramePr>
        <p:xfrm>
          <a:off x="1807194" y="1523415"/>
          <a:ext cx="3913670" cy="1080567"/>
        </p:xfrm>
        <a:graphic>
          <a:graphicData uri="http://schemas.openxmlformats.org/drawingml/2006/table">
            <a:tbl>
              <a:tblPr firstRow="1" bandRow="1">
                <a:tableStyleId>{2D5ABB26-0587-4C30-8999-92F81FD0307C}</a:tableStyleId>
              </a:tblPr>
              <a:tblGrid>
                <a:gridCol w="1738705">
                  <a:extLst>
                    <a:ext uri="{9D8B030D-6E8A-4147-A177-3AD203B41FA5}">
                      <a16:colId xmlns:a16="http://schemas.microsoft.com/office/drawing/2014/main" val="20000"/>
                    </a:ext>
                  </a:extLst>
                </a:gridCol>
                <a:gridCol w="831605">
                  <a:extLst>
                    <a:ext uri="{9D8B030D-6E8A-4147-A177-3AD203B41FA5}">
                      <a16:colId xmlns:a16="http://schemas.microsoft.com/office/drawing/2014/main" val="20001"/>
                    </a:ext>
                  </a:extLst>
                </a:gridCol>
                <a:gridCol w="812009">
                  <a:extLst>
                    <a:ext uri="{9D8B030D-6E8A-4147-A177-3AD203B41FA5}">
                      <a16:colId xmlns:a16="http://schemas.microsoft.com/office/drawing/2014/main" val="20002"/>
                    </a:ext>
                  </a:extLst>
                </a:gridCol>
                <a:gridCol w="531351">
                  <a:extLst>
                    <a:ext uri="{9D8B030D-6E8A-4147-A177-3AD203B41FA5}">
                      <a16:colId xmlns:a16="http://schemas.microsoft.com/office/drawing/2014/main" val="20003"/>
                    </a:ext>
                  </a:extLst>
                </a:gridCol>
              </a:tblGrid>
              <a:tr h="184993">
                <a:tc>
                  <a:txBody>
                    <a:bodyPr/>
                    <a:lstStyle/>
                    <a:p>
                      <a:pPr algn="ctr">
                        <a:lnSpc>
                          <a:spcPct val="100000"/>
                        </a:lnSpc>
                        <a:spcBef>
                          <a:spcPts val="140"/>
                        </a:spcBef>
                      </a:pPr>
                      <a:r>
                        <a:rPr sz="900" spc="-20" dirty="0">
                          <a:solidFill>
                            <a:srgbClr val="FFFFFF"/>
                          </a:solidFill>
                          <a:latin typeface="HGP創英角ｺﾞｼｯｸUB"/>
                          <a:cs typeface="HGP創英角ｺﾞｼｯｸUB"/>
                        </a:rPr>
                        <a:t>期末ベース</a:t>
                      </a:r>
                      <a:endParaRPr sz="900">
                        <a:latin typeface="HGP創英角ｺﾞｼｯｸUB"/>
                        <a:cs typeface="HGP創英角ｺﾞｼｯｸUB"/>
                      </a:endParaRPr>
                    </a:p>
                  </a:txBody>
                  <a:tcPr marL="0" marR="0" marT="16136"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marR="103505" algn="ctr">
                        <a:lnSpc>
                          <a:spcPct val="100000"/>
                        </a:lnSpc>
                        <a:spcBef>
                          <a:spcPts val="140"/>
                        </a:spcBef>
                      </a:pPr>
                      <a:r>
                        <a:rPr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a:t>
                      </a:r>
                      <a:r>
                        <a:rPr lang="en-US" altLang="ja-JP"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5</a:t>
                      </a:r>
                      <a:r>
                        <a:rPr lang="ja-JP" altLang="en-US" sz="900" spc="-3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年半期</a:t>
                      </a:r>
                      <a:endParaRPr sz="9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16136" marB="0">
                    <a:lnL w="381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marR="90805" algn="ctr">
                        <a:lnSpc>
                          <a:spcPct val="100000"/>
                        </a:lnSpc>
                        <a:spcBef>
                          <a:spcPts val="140"/>
                        </a:spcBef>
                      </a:pPr>
                      <a:r>
                        <a:rPr sz="900" spc="-10" dirty="0">
                          <a:solidFill>
                            <a:srgbClr val="FFFFFF"/>
                          </a:solidFill>
                          <a:latin typeface="HGP創英角ｺﾞｼｯｸUB"/>
                          <a:cs typeface="HGP創英角ｺﾞｼｯｸUB"/>
                        </a:rPr>
                        <a:t>2</a:t>
                      </a:r>
                      <a:r>
                        <a:rPr lang="en-US" altLang="ja-JP"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6</a:t>
                      </a:r>
                      <a:r>
                        <a:rPr lang="ja-JP" altLang="en-US"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年半期</a:t>
                      </a:r>
                      <a:endParaRPr sz="9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16136" marB="0">
                    <a:lnL w="127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marL="165735">
                        <a:lnSpc>
                          <a:spcPct val="100000"/>
                        </a:lnSpc>
                        <a:spcBef>
                          <a:spcPts val="140"/>
                        </a:spcBef>
                      </a:pPr>
                      <a:r>
                        <a:rPr sz="900" spc="-35" dirty="0">
                          <a:solidFill>
                            <a:srgbClr val="FFFFFF"/>
                          </a:solidFill>
                          <a:latin typeface="HGP創英角ｺﾞｼｯｸUB"/>
                          <a:cs typeface="HGP創英角ｺﾞｼｯｸUB"/>
                        </a:rPr>
                        <a:t>増減</a:t>
                      </a:r>
                      <a:endParaRPr sz="900">
                        <a:latin typeface="HGP創英角ｺﾞｼｯｸUB"/>
                        <a:cs typeface="HGP創英角ｺﾞｼｯｸUB"/>
                      </a:endParaRPr>
                    </a:p>
                  </a:txBody>
                  <a:tcPr marL="0" marR="0" marT="16136" marB="0">
                    <a:lnL w="127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003299"/>
                    </a:solidFill>
                  </a:tcPr>
                </a:tc>
                <a:extLst>
                  <a:ext uri="{0D108BD9-81ED-4DB2-BD59-A6C34878D82A}">
                    <a16:rowId xmlns:a16="http://schemas.microsoft.com/office/drawing/2014/main" val="10000"/>
                  </a:ext>
                </a:extLst>
              </a:tr>
              <a:tr h="225334">
                <a:tc>
                  <a:txBody>
                    <a:bodyPr/>
                    <a:lstStyle/>
                    <a:p>
                      <a:pPr marL="242570" indent="-152400">
                        <a:lnSpc>
                          <a:spcPct val="100000"/>
                        </a:lnSpc>
                        <a:spcBef>
                          <a:spcPts val="204"/>
                        </a:spcBef>
                        <a:buClr>
                          <a:srgbClr val="FFCC00"/>
                        </a:buClr>
                        <a:buSzPct val="91666"/>
                        <a:buChar char="●"/>
                        <a:tabLst>
                          <a:tab pos="242570" algn="l"/>
                        </a:tabLst>
                      </a:pPr>
                      <a:r>
                        <a:rPr sz="1100" spc="-20" dirty="0">
                          <a:latin typeface="HGP創英角ｺﾞｼｯｸUB" panose="020B0900000000000000" pitchFamily="50" charset="-128"/>
                          <a:ea typeface="HGP創英角ｺﾞｼｯｸUB" panose="020B0900000000000000" pitchFamily="50" charset="-128"/>
                          <a:cs typeface="HGP創英角ｺﾞｼｯｸUB"/>
                        </a:rPr>
                        <a:t>訪問介護事業所</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3627" marB="0">
                    <a:lnL w="381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ysDot"/>
                    </a:lnB>
                  </a:tcPr>
                </a:tc>
                <a:tc>
                  <a:txBody>
                    <a:bodyPr/>
                    <a:lstStyle/>
                    <a:p>
                      <a:pPr marR="83185" algn="r">
                        <a:lnSpc>
                          <a:spcPct val="100000"/>
                        </a:lnSpc>
                        <a:spcBef>
                          <a:spcPts val="204"/>
                        </a:spcBef>
                      </a:pPr>
                      <a:r>
                        <a:rPr sz="1100" dirty="0">
                          <a:latin typeface="HGP創英角ｺﾞｼｯｸUB" panose="020B0900000000000000" pitchFamily="50" charset="-128"/>
                          <a:ea typeface="HGP創英角ｺﾞｼｯｸUB" panose="020B0900000000000000" pitchFamily="50" charset="-128"/>
                          <a:cs typeface="HGP創英角ｺﾞｼｯｸUB"/>
                        </a:rPr>
                        <a:t>3</a:t>
                      </a:r>
                      <a:r>
                        <a:rPr lang="en-US" altLang="ja-JP" sz="1100" dirty="0">
                          <a:latin typeface="HGP創英角ｺﾞｼｯｸUB" panose="020B0900000000000000" pitchFamily="50" charset="-128"/>
                          <a:ea typeface="HGP創英角ｺﾞｼｯｸUB" panose="020B0900000000000000" pitchFamily="50" charset="-128"/>
                          <a:cs typeface="HGP創英角ｺﾞｼｯｸUB"/>
                        </a:rPr>
                        <a:t>3</a:t>
                      </a:r>
                      <a:r>
                        <a:rPr sz="1100" spc="-25" dirty="0">
                          <a:latin typeface="HGP創英角ｺﾞｼｯｸUB" panose="020B0900000000000000" pitchFamily="50" charset="-128"/>
                          <a:ea typeface="HGP創英角ｺﾞｼｯｸUB" panose="020B0900000000000000" pitchFamily="50" charset="-128"/>
                          <a:cs typeface="HGP創英角ｺﾞｼｯｸUB"/>
                        </a:rPr>
                        <a:t>事業所</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3627" marB="0">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ysDot"/>
                    </a:lnB>
                  </a:tcPr>
                </a:tc>
                <a:tc>
                  <a:txBody>
                    <a:bodyPr/>
                    <a:lstStyle/>
                    <a:p>
                      <a:pPr marR="81915" algn="r">
                        <a:lnSpc>
                          <a:spcPct val="100000"/>
                        </a:lnSpc>
                        <a:spcBef>
                          <a:spcPts val="204"/>
                        </a:spcBef>
                      </a:pPr>
                      <a:r>
                        <a:rPr sz="1100" dirty="0">
                          <a:latin typeface="HGP創英角ｺﾞｼｯｸUB" panose="020B0900000000000000" pitchFamily="50" charset="-128"/>
                          <a:ea typeface="HGP創英角ｺﾞｼｯｸUB" panose="020B0900000000000000" pitchFamily="50" charset="-128"/>
                          <a:cs typeface="HGP創英角ｺﾞｼｯｸUB"/>
                        </a:rPr>
                        <a:t>3</a:t>
                      </a:r>
                      <a:r>
                        <a:rPr lang="en-US" altLang="ja-JP" sz="1100" dirty="0">
                          <a:latin typeface="HGP創英角ｺﾞｼｯｸUB" panose="020B0900000000000000" pitchFamily="50" charset="-128"/>
                          <a:ea typeface="HGP創英角ｺﾞｼｯｸUB" panose="020B0900000000000000" pitchFamily="50" charset="-128"/>
                          <a:cs typeface="HGP創英角ｺﾞｼｯｸUB"/>
                        </a:rPr>
                        <a:t>2</a:t>
                      </a:r>
                      <a:r>
                        <a:rPr sz="1100" spc="-25" dirty="0">
                          <a:latin typeface="HGP創英角ｺﾞｼｯｸUB" panose="020B0900000000000000" pitchFamily="50" charset="-128"/>
                          <a:ea typeface="HGP創英角ｺﾞｼｯｸUB" panose="020B0900000000000000" pitchFamily="50" charset="-128"/>
                          <a:cs typeface="HGP創英角ｺﾞｼｯｸUB"/>
                        </a:rPr>
                        <a:t>事業所</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3627" marB="0">
                    <a:lnL w="127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ysDot"/>
                    </a:lnB>
                  </a:tcPr>
                </a:tc>
                <a:tc>
                  <a:txBody>
                    <a:bodyPr/>
                    <a:lstStyle/>
                    <a:p>
                      <a:pPr marR="81915" algn="r">
                        <a:lnSpc>
                          <a:spcPct val="100000"/>
                        </a:lnSpc>
                        <a:spcBef>
                          <a:spcPts val="204"/>
                        </a:spcBef>
                      </a:pPr>
                      <a:r>
                        <a:rPr lang="en-US" altLang="ja-JP" sz="1100" dirty="0">
                          <a:latin typeface="HGP創英角ｺﾞｼｯｸUB" panose="020B0900000000000000" pitchFamily="50" charset="-128"/>
                          <a:ea typeface="HGP創英角ｺﾞｼｯｸUB" panose="020B0900000000000000" pitchFamily="50" charset="-128"/>
                          <a:cs typeface="HGP創英角ｺﾞｼｯｸUB"/>
                        </a:rPr>
                        <a:t>-1</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3627" marB="0">
                    <a:lnL w="127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ysDot"/>
                    </a:lnB>
                    <a:solidFill>
                      <a:srgbClr val="FFFFFF"/>
                    </a:solidFill>
                  </a:tcPr>
                </a:tc>
                <a:extLst>
                  <a:ext uri="{0D108BD9-81ED-4DB2-BD59-A6C34878D82A}">
                    <a16:rowId xmlns:a16="http://schemas.microsoft.com/office/drawing/2014/main" val="10001"/>
                  </a:ext>
                </a:extLst>
              </a:tr>
              <a:tr h="222453">
                <a:tc>
                  <a:txBody>
                    <a:bodyPr/>
                    <a:lstStyle/>
                    <a:p>
                      <a:pPr marL="242570" indent="-152400">
                        <a:lnSpc>
                          <a:spcPct val="100000"/>
                        </a:lnSpc>
                        <a:spcBef>
                          <a:spcPts val="190"/>
                        </a:spcBef>
                        <a:buClr>
                          <a:srgbClr val="3232CC"/>
                        </a:buClr>
                        <a:buSzPct val="91666"/>
                        <a:buChar char="●"/>
                        <a:tabLst>
                          <a:tab pos="242570" algn="l"/>
                        </a:tabLst>
                      </a:pPr>
                      <a:r>
                        <a:rPr sz="1100" spc="-10" dirty="0">
                          <a:latin typeface="HGP創英角ｺﾞｼｯｸUB" panose="020B0900000000000000" pitchFamily="50" charset="-128"/>
                          <a:ea typeface="HGP創英角ｺﾞｼｯｸUB" panose="020B0900000000000000" pitchFamily="50" charset="-128"/>
                          <a:cs typeface="HGP創英角ｺﾞｼｯｸUB"/>
                        </a:rPr>
                        <a:t>居宅介護支</a:t>
                      </a:r>
                      <a:r>
                        <a:rPr sz="1100" spc="-10" dirty="0">
                          <a:latin typeface="HGP創英角ｺﾞｼｯｸUB" panose="020B0900000000000000" pitchFamily="50" charset="-128"/>
                          <a:ea typeface="HGP創英角ｺﾞｼｯｸUB" panose="020B0900000000000000" pitchFamily="50" charset="-128"/>
                          <a:cs typeface="SimSun"/>
                        </a:rPr>
                        <a:t>援</a:t>
                      </a:r>
                      <a:r>
                        <a:rPr sz="1100" spc="-25" dirty="0">
                          <a:latin typeface="HGP創英角ｺﾞｼｯｸUB" panose="020B0900000000000000" pitchFamily="50" charset="-128"/>
                          <a:ea typeface="HGP創英角ｺﾞｼｯｸUB" panose="020B0900000000000000" pitchFamily="50" charset="-128"/>
                          <a:cs typeface="HGP創英角ｺﾞｼｯｸUB"/>
                        </a:rPr>
                        <a:t>事業所</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1899" marB="0">
                    <a:lnL w="381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tcPr>
                </a:tc>
                <a:tc>
                  <a:txBody>
                    <a:bodyPr/>
                    <a:lstStyle/>
                    <a:p>
                      <a:pPr marR="83185" algn="r">
                        <a:lnSpc>
                          <a:spcPct val="100000"/>
                        </a:lnSpc>
                        <a:spcBef>
                          <a:spcPts val="190"/>
                        </a:spcBef>
                      </a:pPr>
                      <a:r>
                        <a:rPr sz="1100">
                          <a:latin typeface="HGP創英角ｺﾞｼｯｸUB" panose="020B0900000000000000" pitchFamily="50" charset="-128"/>
                          <a:ea typeface="HGP創英角ｺﾞｼｯｸUB" panose="020B0900000000000000" pitchFamily="50" charset="-128"/>
                          <a:cs typeface="HGP創英角ｺﾞｼｯｸUB"/>
                        </a:rPr>
                        <a:t>1</a:t>
                      </a:r>
                      <a:r>
                        <a:rPr lang="en-US" altLang="ja-JP" sz="1100">
                          <a:latin typeface="HGP創英角ｺﾞｼｯｸUB" panose="020B0900000000000000" pitchFamily="50" charset="-128"/>
                          <a:ea typeface="HGP創英角ｺﾞｼｯｸUB" panose="020B0900000000000000" pitchFamily="50" charset="-128"/>
                          <a:cs typeface="HGP創英角ｺﾞｼｯｸUB"/>
                        </a:rPr>
                        <a:t>1</a:t>
                      </a:r>
                      <a:r>
                        <a:rPr sz="1100" spc="-25">
                          <a:latin typeface="HGP創英角ｺﾞｼｯｸUB" panose="020B0900000000000000" pitchFamily="50" charset="-128"/>
                          <a:ea typeface="HGP創英角ｺﾞｼｯｸUB" panose="020B0900000000000000" pitchFamily="50" charset="-128"/>
                          <a:cs typeface="HGP創英角ｺﾞｼｯｸUB"/>
                        </a:rPr>
                        <a:t>事業所</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1899" marB="0">
                    <a:lnL w="381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tcPr>
                </a:tc>
                <a:tc>
                  <a:txBody>
                    <a:bodyPr/>
                    <a:lstStyle/>
                    <a:p>
                      <a:pPr marR="81915" algn="r">
                        <a:lnSpc>
                          <a:spcPct val="100000"/>
                        </a:lnSpc>
                        <a:spcBef>
                          <a:spcPts val="190"/>
                        </a:spcBef>
                      </a:pPr>
                      <a:r>
                        <a:rPr sz="1100" dirty="0">
                          <a:latin typeface="HGP創英角ｺﾞｼｯｸUB" panose="020B0900000000000000" pitchFamily="50" charset="-128"/>
                          <a:ea typeface="HGP創英角ｺﾞｼｯｸUB" panose="020B0900000000000000" pitchFamily="50" charset="-128"/>
                          <a:cs typeface="HGP創英角ｺﾞｼｯｸUB"/>
                        </a:rPr>
                        <a:t>1</a:t>
                      </a:r>
                      <a:r>
                        <a:rPr lang="en-US" altLang="ja-JP" sz="1100" dirty="0">
                          <a:latin typeface="HGP創英角ｺﾞｼｯｸUB" panose="020B0900000000000000" pitchFamily="50" charset="-128"/>
                          <a:ea typeface="HGP創英角ｺﾞｼｯｸUB" panose="020B0900000000000000" pitchFamily="50" charset="-128"/>
                          <a:cs typeface="HGP創英角ｺﾞｼｯｸUB"/>
                        </a:rPr>
                        <a:t>1</a:t>
                      </a:r>
                      <a:r>
                        <a:rPr sz="1100" spc="-25" dirty="0">
                          <a:latin typeface="HGP創英角ｺﾞｼｯｸUB" panose="020B0900000000000000" pitchFamily="50" charset="-128"/>
                          <a:ea typeface="HGP創英角ｺﾞｼｯｸUB" panose="020B0900000000000000" pitchFamily="50" charset="-128"/>
                          <a:cs typeface="HGP創英角ｺﾞｼｯｸUB"/>
                        </a:rPr>
                        <a:t>事業所</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1899" marB="0">
                    <a:lnL w="127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tcPr>
                </a:tc>
                <a:tc>
                  <a:txBody>
                    <a:bodyPr/>
                    <a:lstStyle/>
                    <a:p>
                      <a:pPr marL="1270" algn="ctr">
                        <a:lnSpc>
                          <a:spcPct val="100000"/>
                        </a:lnSpc>
                        <a:spcBef>
                          <a:spcPts val="190"/>
                        </a:spcBef>
                      </a:pPr>
                      <a:r>
                        <a:rPr lang="ja-JP" altLang="en-US" sz="1100" spc="-50" dirty="0">
                          <a:latin typeface="HGP創英角ｺﾞｼｯｸUB" panose="020B0900000000000000" pitchFamily="50" charset="-128"/>
                          <a:ea typeface="HGP創英角ｺﾞｼｯｸUB" panose="020B0900000000000000" pitchFamily="50" charset="-128"/>
                          <a:cs typeface="HGP創英角ｺﾞｼｯｸUB"/>
                        </a:rPr>
                        <a:t>　　　</a:t>
                      </a:r>
                      <a:r>
                        <a:rPr lang="en-US" altLang="ja-JP" sz="1100" spc="-50" dirty="0">
                          <a:latin typeface="HGP創英角ｺﾞｼｯｸUB" panose="020B0900000000000000" pitchFamily="50" charset="-128"/>
                          <a:ea typeface="HGP創英角ｺﾞｼｯｸUB" panose="020B0900000000000000" pitchFamily="50" charset="-128"/>
                          <a:cs typeface="HGP創英角ｺﾞｼｯｸUB"/>
                        </a:rPr>
                        <a:t>0</a:t>
                      </a:r>
                      <a:r>
                        <a:rPr lang="ja-JP" altLang="en-US" sz="1100" spc="-50" dirty="0">
                          <a:latin typeface="HGP創英角ｺﾞｼｯｸUB" panose="020B0900000000000000" pitchFamily="50" charset="-128"/>
                          <a:ea typeface="HGP創英角ｺﾞｼｯｸUB" panose="020B0900000000000000" pitchFamily="50" charset="-128"/>
                          <a:cs typeface="HGP創英角ｺﾞｼｯｸUB"/>
                        </a:rPr>
                        <a:t>　</a:t>
                      </a:r>
                      <a:endParaRPr lang="en-US" altLang="ja-JP" sz="1100" spc="-5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1899" marB="0">
                    <a:lnL w="127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solidFill>
                      <a:srgbClr val="FFFFFF"/>
                    </a:solidFill>
                  </a:tcPr>
                </a:tc>
                <a:extLst>
                  <a:ext uri="{0D108BD9-81ED-4DB2-BD59-A6C34878D82A}">
                    <a16:rowId xmlns:a16="http://schemas.microsoft.com/office/drawing/2014/main" val="10002"/>
                  </a:ext>
                </a:extLst>
              </a:tr>
              <a:tr h="225334">
                <a:tc>
                  <a:txBody>
                    <a:bodyPr/>
                    <a:lstStyle/>
                    <a:p>
                      <a:pPr marL="242570" indent="-152400">
                        <a:lnSpc>
                          <a:spcPct val="100000"/>
                        </a:lnSpc>
                        <a:spcBef>
                          <a:spcPts val="200"/>
                        </a:spcBef>
                        <a:buClr>
                          <a:srgbClr val="FF7B7F"/>
                        </a:buClr>
                        <a:buSzPct val="91666"/>
                        <a:buChar char="●"/>
                        <a:tabLst>
                          <a:tab pos="242570" algn="l"/>
                        </a:tabLst>
                      </a:pPr>
                      <a:r>
                        <a:rPr sz="1100" spc="-10" dirty="0" err="1">
                          <a:latin typeface="HGP創英角ｺﾞｼｯｸUB" panose="020B0900000000000000" pitchFamily="50" charset="-128"/>
                          <a:ea typeface="HGP創英角ｺﾞｼｯｸUB" panose="020B0900000000000000" pitchFamily="50" charset="-128"/>
                          <a:cs typeface="HGP創英角ｺﾞｼｯｸUB"/>
                        </a:rPr>
                        <a:t>介護</a:t>
                      </a:r>
                      <a:r>
                        <a:rPr sz="1100" spc="-240" dirty="0" err="1">
                          <a:latin typeface="HGP創英角ｺﾞｼｯｸUB" panose="020B0900000000000000" pitchFamily="50" charset="-128"/>
                          <a:ea typeface="HGP創英角ｺﾞｼｯｸUB" panose="020B0900000000000000" pitchFamily="50" charset="-128"/>
                          <a:cs typeface="SimSun"/>
                        </a:rPr>
                        <a:t>タ</a:t>
                      </a:r>
                      <a:r>
                        <a:rPr sz="1100" spc="-25" dirty="0" err="1">
                          <a:latin typeface="HGP創英角ｺﾞｼｯｸUB" panose="020B0900000000000000" pitchFamily="50" charset="-128"/>
                          <a:ea typeface="HGP創英角ｺﾞｼｯｸUB" panose="020B0900000000000000" pitchFamily="50" charset="-128"/>
                          <a:cs typeface="HGP創英角ｺﾞｼｯｸUB"/>
                        </a:rPr>
                        <a:t>クシ</a:t>
                      </a:r>
                      <a:r>
                        <a:rPr sz="1100" spc="-25" dirty="0">
                          <a:latin typeface="HGP創英角ｺﾞｼｯｸUB" panose="020B0900000000000000" pitchFamily="50" charset="-128"/>
                          <a:ea typeface="HGP創英角ｺﾞｼｯｸUB" panose="020B0900000000000000" pitchFamily="50" charset="-128"/>
                          <a:cs typeface="HGP創英角ｺﾞｼｯｸUB"/>
                        </a:rPr>
                        <a:t>ー</a:t>
                      </a:r>
                      <a:r>
                        <a:rPr lang="ja-JP" altLang="en-US" sz="1100" spc="-25" dirty="0">
                          <a:latin typeface="HGP創英角ｺﾞｼｯｸUB" panose="020B0900000000000000" pitchFamily="50" charset="-128"/>
                          <a:ea typeface="HGP創英角ｺﾞｼｯｸUB" panose="020B0900000000000000" pitchFamily="50" charset="-128"/>
                          <a:cs typeface="HGP創英角ｺﾞｼｯｸUB"/>
                        </a:rPr>
                        <a:t>営業</a:t>
                      </a:r>
                      <a:r>
                        <a:rPr sz="1100" spc="-25" dirty="0">
                          <a:latin typeface="HGP創英角ｺﾞｼｯｸUB" panose="020B0900000000000000" pitchFamily="50" charset="-128"/>
                          <a:ea typeface="HGP創英角ｺﾞｼｯｸUB" panose="020B0900000000000000" pitchFamily="50" charset="-128"/>
                          <a:cs typeface="HGP創英角ｺﾞｼｯｸUB"/>
                        </a:rPr>
                        <a:t>所</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3052" marB="0">
                    <a:lnL w="381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tcPr>
                </a:tc>
                <a:tc>
                  <a:txBody>
                    <a:bodyPr/>
                    <a:lstStyle/>
                    <a:p>
                      <a:pPr marR="126364" algn="r">
                        <a:lnSpc>
                          <a:spcPct val="100000"/>
                        </a:lnSpc>
                        <a:spcBef>
                          <a:spcPts val="200"/>
                        </a:spcBef>
                      </a:pPr>
                      <a:r>
                        <a:rPr lang="en-US" altLang="ja-JP" sz="1100" spc="-25" dirty="0">
                          <a:latin typeface="HGP創英角ｺﾞｼｯｸUB" panose="020B0900000000000000" pitchFamily="50" charset="-128"/>
                          <a:ea typeface="HGP創英角ｺﾞｼｯｸUB" panose="020B0900000000000000" pitchFamily="50" charset="-128"/>
                          <a:cs typeface="HGP創英角ｺﾞｼｯｸUB"/>
                        </a:rPr>
                        <a:t>4</a:t>
                      </a:r>
                      <a:r>
                        <a:rPr lang="ja-JP" altLang="en-US" sz="1100" spc="-25" dirty="0">
                          <a:latin typeface="HGP創英角ｺﾞｼｯｸUB" panose="020B0900000000000000" pitchFamily="50" charset="-128"/>
                          <a:ea typeface="HGP創英角ｺﾞｼｯｸUB" panose="020B0900000000000000" pitchFamily="50" charset="-128"/>
                          <a:cs typeface="HGP創英角ｺﾞｼｯｸUB"/>
                        </a:rPr>
                        <a:t>営業</a:t>
                      </a:r>
                      <a:r>
                        <a:rPr sz="1100" spc="-25" dirty="0">
                          <a:latin typeface="HGP創英角ｺﾞｼｯｸUB" panose="020B0900000000000000" pitchFamily="50" charset="-128"/>
                          <a:ea typeface="HGP創英角ｺﾞｼｯｸUB" panose="020B0900000000000000" pitchFamily="50" charset="-128"/>
                          <a:cs typeface="HGP創英角ｺﾞｼｯｸUB"/>
                        </a:rPr>
                        <a:t>所</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3052" marB="0">
                    <a:lnL w="381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tcPr>
                </a:tc>
                <a:tc>
                  <a:txBody>
                    <a:bodyPr/>
                    <a:lstStyle/>
                    <a:p>
                      <a:pPr marR="81915" algn="r">
                        <a:lnSpc>
                          <a:spcPct val="100000"/>
                        </a:lnSpc>
                        <a:spcBef>
                          <a:spcPts val="200"/>
                        </a:spcBef>
                      </a:pPr>
                      <a:r>
                        <a:rPr lang="en-US" altLang="ja-JP" sz="1100" spc="-25" dirty="0">
                          <a:latin typeface="HGP創英角ｺﾞｼｯｸUB" panose="020B0900000000000000" pitchFamily="50" charset="-128"/>
                          <a:ea typeface="HGP創英角ｺﾞｼｯｸUB" panose="020B0900000000000000" pitchFamily="50" charset="-128"/>
                          <a:cs typeface="HGP創英角ｺﾞｼｯｸUB"/>
                        </a:rPr>
                        <a:t>2</a:t>
                      </a:r>
                      <a:r>
                        <a:rPr lang="ja-JP" altLang="en-US" sz="1100" spc="-25" dirty="0">
                          <a:latin typeface="HGP創英角ｺﾞｼｯｸUB" panose="020B0900000000000000" pitchFamily="50" charset="-128"/>
                          <a:ea typeface="HGP創英角ｺﾞｼｯｸUB" panose="020B0900000000000000" pitchFamily="50" charset="-128"/>
                          <a:cs typeface="HGP創英角ｺﾞｼｯｸUB"/>
                        </a:rPr>
                        <a:t>営業</a:t>
                      </a:r>
                      <a:r>
                        <a:rPr sz="1100" spc="-25" dirty="0">
                          <a:latin typeface="HGP創英角ｺﾞｼｯｸUB" panose="020B0900000000000000" pitchFamily="50" charset="-128"/>
                          <a:ea typeface="HGP創英角ｺﾞｼｯｸUB" panose="020B0900000000000000" pitchFamily="50" charset="-128"/>
                          <a:cs typeface="HGP創英角ｺﾞｼｯｸUB"/>
                        </a:rPr>
                        <a:t>所</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3052" marB="0">
                    <a:lnL w="127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tcPr>
                </a:tc>
                <a:tc>
                  <a:txBody>
                    <a:bodyPr/>
                    <a:lstStyle/>
                    <a:p>
                      <a:pPr marR="81915" algn="r">
                        <a:lnSpc>
                          <a:spcPct val="100000"/>
                        </a:lnSpc>
                        <a:spcBef>
                          <a:spcPts val="204"/>
                        </a:spcBef>
                      </a:pPr>
                      <a:r>
                        <a:rPr lang="en-US" altLang="ja-JP" sz="1100" spc="-25" dirty="0">
                          <a:latin typeface="HGP創英角ｺﾞｼｯｸUB" panose="020B0900000000000000" pitchFamily="50" charset="-128"/>
                          <a:ea typeface="HGP創英角ｺﾞｼｯｸUB" panose="020B0900000000000000" pitchFamily="50" charset="-128"/>
                          <a:cs typeface="HGP創英角ｺﾞｼｯｸUB"/>
                        </a:rPr>
                        <a:t>-2</a:t>
                      </a:r>
                      <a:endParaRPr lang="en-US" altLang="ja-JP"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3052" marB="0">
                    <a:lnL w="127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solidFill>
                      <a:srgbClr val="FFFFFF"/>
                    </a:solidFill>
                  </a:tcPr>
                </a:tc>
                <a:extLst>
                  <a:ext uri="{0D108BD9-81ED-4DB2-BD59-A6C34878D82A}">
                    <a16:rowId xmlns:a16="http://schemas.microsoft.com/office/drawing/2014/main" val="10003"/>
                  </a:ext>
                </a:extLst>
              </a:tr>
              <a:tr h="222453">
                <a:tc>
                  <a:txBody>
                    <a:bodyPr/>
                    <a:lstStyle/>
                    <a:p>
                      <a:pPr marL="365760">
                        <a:lnSpc>
                          <a:spcPct val="100000"/>
                        </a:lnSpc>
                        <a:spcBef>
                          <a:spcPts val="190"/>
                        </a:spcBef>
                      </a:pPr>
                      <a:r>
                        <a:rPr sz="1100" spc="-10" dirty="0">
                          <a:latin typeface="HGP創英角ｺﾞｼｯｸUB" panose="020B0900000000000000" pitchFamily="50" charset="-128"/>
                          <a:ea typeface="HGP創英角ｺﾞｼｯｸUB" panose="020B0900000000000000" pitchFamily="50" charset="-128"/>
                          <a:cs typeface="HGP創英角ｺﾞｼｯｸUB"/>
                        </a:rPr>
                        <a:t>介護支</a:t>
                      </a:r>
                      <a:r>
                        <a:rPr sz="1100" spc="-10" dirty="0">
                          <a:latin typeface="HGP創英角ｺﾞｼｯｸUB" panose="020B0900000000000000" pitchFamily="50" charset="-128"/>
                          <a:ea typeface="HGP創英角ｺﾞｼｯｸUB" panose="020B0900000000000000" pitchFamily="50" charset="-128"/>
                          <a:cs typeface="SimSun"/>
                        </a:rPr>
                        <a:t>援</a:t>
                      </a:r>
                      <a:r>
                        <a:rPr sz="1100" spc="-10" dirty="0">
                          <a:latin typeface="HGP創英角ｺﾞｼｯｸUB" panose="020B0900000000000000" pitchFamily="50" charset="-128"/>
                          <a:ea typeface="HGP創英角ｺﾞｼｯｸUB" panose="020B0900000000000000" pitchFamily="50" charset="-128"/>
                          <a:cs typeface="HGP創英角ｺﾞｼｯｸUB"/>
                        </a:rPr>
                        <a:t>契約者</a:t>
                      </a:r>
                      <a:r>
                        <a:rPr sz="800" spc="-50" dirty="0">
                          <a:latin typeface="HGP創英角ｺﾞｼｯｸUB" panose="020B0900000000000000" pitchFamily="50" charset="-128"/>
                          <a:ea typeface="HGP創英角ｺﾞｼｯｸUB" panose="020B0900000000000000" pitchFamily="50" charset="-128"/>
                          <a:cs typeface="HGP創英角ｺﾞｼｯｸUB"/>
                        </a:rPr>
                        <a:t>※</a:t>
                      </a:r>
                      <a:endParaRPr sz="8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1899" marB="0">
                    <a:lnL w="38100">
                      <a:solidFill>
                        <a:srgbClr val="000000"/>
                      </a:solidFill>
                      <a:prstDash val="solid"/>
                    </a:lnL>
                    <a:lnR w="38100">
                      <a:solidFill>
                        <a:srgbClr val="000000"/>
                      </a:solidFill>
                      <a:prstDash val="solid"/>
                    </a:lnR>
                    <a:lnT w="12700">
                      <a:solidFill>
                        <a:srgbClr val="000000"/>
                      </a:solidFill>
                      <a:prstDash val="sysDot"/>
                    </a:lnT>
                    <a:lnB w="38100">
                      <a:solidFill>
                        <a:srgbClr val="000000"/>
                      </a:solidFill>
                      <a:prstDash val="solid"/>
                    </a:lnB>
                  </a:tcPr>
                </a:tc>
                <a:tc>
                  <a:txBody>
                    <a:bodyPr/>
                    <a:lstStyle/>
                    <a:p>
                      <a:pPr marR="83185" algn="r">
                        <a:lnSpc>
                          <a:spcPct val="100000"/>
                        </a:lnSpc>
                        <a:spcBef>
                          <a:spcPts val="190"/>
                        </a:spcBef>
                      </a:pPr>
                      <a:r>
                        <a:rPr lang="en-US" sz="1100" spc="-50" dirty="0">
                          <a:latin typeface="HGP創英角ｺﾞｼｯｸUB" panose="020B0900000000000000" pitchFamily="50" charset="-128"/>
                          <a:ea typeface="HGP創英角ｺﾞｼｯｸUB" panose="020B0900000000000000" pitchFamily="50" charset="-128"/>
                          <a:cs typeface="HGP創英角ｺﾞｼｯｸUB"/>
                        </a:rPr>
                        <a:t>2,0</a:t>
                      </a:r>
                      <a:r>
                        <a:rPr lang="en-US" altLang="ja-JP" sz="1100" spc="-50" dirty="0">
                          <a:latin typeface="HGP創英角ｺﾞｼｯｸUB" panose="020B0900000000000000" pitchFamily="50" charset="-128"/>
                          <a:ea typeface="HGP創英角ｺﾞｼｯｸUB" panose="020B0900000000000000" pitchFamily="50" charset="-128"/>
                          <a:cs typeface="HGP創英角ｺﾞｼｯｸUB"/>
                        </a:rPr>
                        <a:t>83</a:t>
                      </a:r>
                      <a:r>
                        <a:rPr sz="1100" spc="-50" dirty="0">
                          <a:latin typeface="HGP創英角ｺﾞｼｯｸUB" panose="020B0900000000000000" pitchFamily="50" charset="-128"/>
                          <a:ea typeface="HGP創英角ｺﾞｼｯｸUB" panose="020B0900000000000000" pitchFamily="50" charset="-128"/>
                          <a:cs typeface="HGP創英角ｺﾞｼｯｸUB"/>
                        </a:rPr>
                        <a:t>名</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1899" marB="0">
                    <a:lnL w="38100">
                      <a:solidFill>
                        <a:srgbClr val="000000"/>
                      </a:solidFill>
                      <a:prstDash val="solid"/>
                    </a:lnL>
                    <a:lnR w="12700">
                      <a:solidFill>
                        <a:srgbClr val="000000"/>
                      </a:solidFill>
                      <a:prstDash val="solid"/>
                    </a:lnR>
                    <a:lnT w="12700">
                      <a:solidFill>
                        <a:srgbClr val="000000"/>
                      </a:solidFill>
                      <a:prstDash val="sysDot"/>
                    </a:lnT>
                    <a:lnB w="38100">
                      <a:solidFill>
                        <a:srgbClr val="000000"/>
                      </a:solidFill>
                      <a:prstDash val="solid"/>
                    </a:lnB>
                  </a:tcPr>
                </a:tc>
                <a:tc>
                  <a:txBody>
                    <a:bodyPr/>
                    <a:lstStyle/>
                    <a:p>
                      <a:pPr marR="81915" algn="r">
                        <a:lnSpc>
                          <a:spcPct val="100000"/>
                        </a:lnSpc>
                        <a:spcBef>
                          <a:spcPts val="190"/>
                        </a:spcBef>
                      </a:pPr>
                      <a:r>
                        <a:rPr lang="en-US" altLang="ja-JP" sz="1100" spc="-10" dirty="0">
                          <a:latin typeface="HGP創英角ｺﾞｼｯｸUB" panose="020B0900000000000000" pitchFamily="50" charset="-128"/>
                          <a:ea typeface="HGP創英角ｺﾞｼｯｸUB" panose="020B0900000000000000" pitchFamily="50" charset="-128"/>
                          <a:cs typeface="HGP創英角ｺﾞｼｯｸUB"/>
                        </a:rPr>
                        <a:t>2,092</a:t>
                      </a:r>
                      <a:r>
                        <a:rPr sz="1100" spc="-50" dirty="0">
                          <a:latin typeface="HGP創英角ｺﾞｼｯｸUB" panose="020B0900000000000000" pitchFamily="50" charset="-128"/>
                          <a:ea typeface="HGP創英角ｺﾞｼｯｸUB" panose="020B0900000000000000" pitchFamily="50" charset="-128"/>
                          <a:cs typeface="HGP創英角ｺﾞｼｯｸUB"/>
                        </a:rPr>
                        <a:t>名</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21899" marB="0">
                    <a:lnL w="12700">
                      <a:solidFill>
                        <a:srgbClr val="000000"/>
                      </a:solidFill>
                      <a:prstDash val="solid"/>
                    </a:lnL>
                    <a:lnR w="12700">
                      <a:solidFill>
                        <a:srgbClr val="000000"/>
                      </a:solidFill>
                      <a:prstDash val="solid"/>
                    </a:lnR>
                    <a:lnT w="12700">
                      <a:solidFill>
                        <a:srgbClr val="000000"/>
                      </a:solidFill>
                      <a:prstDash val="sysDot"/>
                    </a:lnT>
                    <a:lnB w="38100">
                      <a:solidFill>
                        <a:srgbClr val="000000"/>
                      </a:solidFill>
                      <a:prstDash val="solid"/>
                    </a:lnB>
                  </a:tcPr>
                </a:tc>
                <a:tc>
                  <a:txBody>
                    <a:bodyPr/>
                    <a:lstStyle/>
                    <a:p>
                      <a:pPr marR="81915" algn="r">
                        <a:lnSpc>
                          <a:spcPct val="100000"/>
                        </a:lnSpc>
                        <a:spcBef>
                          <a:spcPts val="190"/>
                        </a:spcBef>
                      </a:pPr>
                      <a:r>
                        <a:rPr lang="en-US" altLang="ja-JP" sz="1100" dirty="0">
                          <a:latin typeface="HGP創英角ｺﾞｼｯｸUB" panose="020B0900000000000000" pitchFamily="50" charset="-128"/>
                          <a:ea typeface="HGP創英角ｺﾞｼｯｸUB" panose="020B0900000000000000" pitchFamily="50" charset="-128"/>
                          <a:cs typeface="HGP創英角ｺﾞｼｯｸUB"/>
                        </a:rPr>
                        <a:t>+9</a:t>
                      </a:r>
                    </a:p>
                  </a:txBody>
                  <a:tcPr marL="0" marR="0" marT="21899" marB="0">
                    <a:lnL w="12700">
                      <a:solidFill>
                        <a:srgbClr val="000000"/>
                      </a:solidFill>
                      <a:prstDash val="solid"/>
                    </a:lnL>
                    <a:lnR w="38100">
                      <a:solidFill>
                        <a:srgbClr val="000000"/>
                      </a:solidFill>
                      <a:prstDash val="solid"/>
                    </a:lnR>
                    <a:lnT w="12700">
                      <a:solidFill>
                        <a:srgbClr val="000000"/>
                      </a:solidFill>
                      <a:prstDash val="sysDot"/>
                    </a:lnT>
                    <a:lnB w="3810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1123" name="object 990">
            <a:extLst>
              <a:ext uri="{FF2B5EF4-FFF2-40B4-BE49-F238E27FC236}">
                <a16:creationId xmlns:a16="http://schemas.microsoft.com/office/drawing/2014/main" id="{2680C693-D2C8-2BA0-A6BB-6627DF421E6B}"/>
              </a:ext>
            </a:extLst>
          </p:cNvPr>
          <p:cNvGraphicFramePr>
            <a:graphicFrameLocks noGrp="1"/>
          </p:cNvGraphicFramePr>
          <p:nvPr>
            <p:extLst>
              <p:ext uri="{D42A27DB-BD31-4B8C-83A1-F6EECF244321}">
                <p14:modId xmlns:p14="http://schemas.microsoft.com/office/powerpoint/2010/main" val="1797956765"/>
              </p:ext>
            </p:extLst>
          </p:nvPr>
        </p:nvGraphicFramePr>
        <p:xfrm>
          <a:off x="5869050" y="1528838"/>
          <a:ext cx="3946795" cy="973413"/>
        </p:xfrm>
        <a:graphic>
          <a:graphicData uri="http://schemas.openxmlformats.org/drawingml/2006/table">
            <a:tbl>
              <a:tblPr firstRow="1" bandRow="1">
                <a:tableStyleId>{2D5ABB26-0587-4C30-8999-92F81FD0307C}</a:tableStyleId>
              </a:tblPr>
              <a:tblGrid>
                <a:gridCol w="1734268">
                  <a:extLst>
                    <a:ext uri="{9D8B030D-6E8A-4147-A177-3AD203B41FA5}">
                      <a16:colId xmlns:a16="http://schemas.microsoft.com/office/drawing/2014/main" val="20000"/>
                    </a:ext>
                  </a:extLst>
                </a:gridCol>
                <a:gridCol w="835792">
                  <a:extLst>
                    <a:ext uri="{9D8B030D-6E8A-4147-A177-3AD203B41FA5}">
                      <a16:colId xmlns:a16="http://schemas.microsoft.com/office/drawing/2014/main" val="20001"/>
                    </a:ext>
                  </a:extLst>
                </a:gridCol>
                <a:gridCol w="818959">
                  <a:extLst>
                    <a:ext uri="{9D8B030D-6E8A-4147-A177-3AD203B41FA5}">
                      <a16:colId xmlns:a16="http://schemas.microsoft.com/office/drawing/2014/main" val="20002"/>
                    </a:ext>
                  </a:extLst>
                </a:gridCol>
                <a:gridCol w="246675">
                  <a:extLst>
                    <a:ext uri="{9D8B030D-6E8A-4147-A177-3AD203B41FA5}">
                      <a16:colId xmlns:a16="http://schemas.microsoft.com/office/drawing/2014/main" val="20003"/>
                    </a:ext>
                  </a:extLst>
                </a:gridCol>
                <a:gridCol w="47013">
                  <a:extLst>
                    <a:ext uri="{9D8B030D-6E8A-4147-A177-3AD203B41FA5}">
                      <a16:colId xmlns:a16="http://schemas.microsoft.com/office/drawing/2014/main" val="20004"/>
                    </a:ext>
                  </a:extLst>
                </a:gridCol>
                <a:gridCol w="264088">
                  <a:extLst>
                    <a:ext uri="{9D8B030D-6E8A-4147-A177-3AD203B41FA5}">
                      <a16:colId xmlns:a16="http://schemas.microsoft.com/office/drawing/2014/main" val="20005"/>
                    </a:ext>
                  </a:extLst>
                </a:gridCol>
              </a:tblGrid>
              <a:tr h="251268">
                <a:tc>
                  <a:txBody>
                    <a:bodyPr/>
                    <a:lstStyle/>
                    <a:p>
                      <a:pPr algn="ctr">
                        <a:lnSpc>
                          <a:spcPct val="100000"/>
                        </a:lnSpc>
                        <a:spcBef>
                          <a:spcPts val="415"/>
                        </a:spcBef>
                      </a:pPr>
                      <a:r>
                        <a:rPr sz="900" spc="-20" dirty="0">
                          <a:solidFill>
                            <a:srgbClr val="FFFFFF"/>
                          </a:solidFill>
                          <a:latin typeface="HGP創英角ｺﾞｼｯｸUB"/>
                          <a:cs typeface="HGP創英角ｺﾞｼｯｸUB"/>
                        </a:rPr>
                        <a:t>期末ベース</a:t>
                      </a:r>
                      <a:endParaRPr sz="900" dirty="0">
                        <a:latin typeface="HGP創英角ｺﾞｼｯｸUB"/>
                        <a:cs typeface="HGP創英角ｺﾞｼｯｸUB"/>
                      </a:endParaRPr>
                    </a:p>
                  </a:txBody>
                  <a:tcPr marL="0" marR="0" marT="47833"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marR="100330" algn="ctr">
                        <a:lnSpc>
                          <a:spcPct val="100000"/>
                        </a:lnSpc>
                        <a:spcBef>
                          <a:spcPts val="415"/>
                        </a:spcBef>
                      </a:pPr>
                      <a:r>
                        <a:rPr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a:t>
                      </a:r>
                      <a:r>
                        <a:rPr lang="en-US" altLang="ja-JP"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5</a:t>
                      </a:r>
                      <a:r>
                        <a:rPr lang="ja-JP" altLang="en-US" sz="900" spc="-3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年半期</a:t>
                      </a:r>
                      <a:endParaRPr sz="9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47833" marB="0">
                    <a:lnL w="381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3299"/>
                    </a:solidFill>
                  </a:tcPr>
                </a:tc>
                <a:tc>
                  <a:txBody>
                    <a:bodyPr/>
                    <a:lstStyle/>
                    <a:p>
                      <a:pPr marR="90805" algn="ctr">
                        <a:lnSpc>
                          <a:spcPct val="100000"/>
                        </a:lnSpc>
                        <a:spcBef>
                          <a:spcPts val="415"/>
                        </a:spcBef>
                      </a:pPr>
                      <a:r>
                        <a:rPr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a:t>
                      </a:r>
                      <a:r>
                        <a:rPr lang="en-US" altLang="ja-JP"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6</a:t>
                      </a:r>
                      <a:r>
                        <a:rPr lang="ja-JP" altLang="en-US" sz="9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年半期</a:t>
                      </a:r>
                      <a:endParaRPr sz="9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47833" marB="0">
                    <a:lnL w="127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3299"/>
                    </a:solidFill>
                  </a:tcPr>
                </a:tc>
                <a:tc gridSpan="3">
                  <a:txBody>
                    <a:bodyPr/>
                    <a:lstStyle/>
                    <a:p>
                      <a:pPr marL="176530">
                        <a:lnSpc>
                          <a:spcPct val="100000"/>
                        </a:lnSpc>
                        <a:spcBef>
                          <a:spcPts val="415"/>
                        </a:spcBef>
                      </a:pPr>
                      <a:r>
                        <a:rPr sz="900" spc="-35" dirty="0">
                          <a:solidFill>
                            <a:srgbClr val="FFFFFF"/>
                          </a:solidFill>
                          <a:latin typeface="HGP創英角ｺﾞｼｯｸUB"/>
                          <a:cs typeface="HGP創英角ｺﾞｼｯｸUB"/>
                        </a:rPr>
                        <a:t>増減</a:t>
                      </a:r>
                      <a:endParaRPr sz="900">
                        <a:latin typeface="HGP創英角ｺﾞｼｯｸUB"/>
                        <a:cs typeface="HGP創英角ｺﾞｼｯｸUB"/>
                      </a:endParaRPr>
                    </a:p>
                  </a:txBody>
                  <a:tcPr marL="0" marR="0" marT="47833" marB="0">
                    <a:lnL w="127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00329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5544">
                <a:tc>
                  <a:txBody>
                    <a:bodyPr/>
                    <a:lstStyle/>
                    <a:p>
                      <a:pPr marL="242570" indent="-152400">
                        <a:lnSpc>
                          <a:spcPct val="100000"/>
                        </a:lnSpc>
                        <a:spcBef>
                          <a:spcPts val="395"/>
                        </a:spcBef>
                        <a:buClr>
                          <a:srgbClr val="650032"/>
                        </a:buClr>
                        <a:buSzPct val="91666"/>
                        <a:buChar char="■"/>
                        <a:tabLst>
                          <a:tab pos="242570" algn="l"/>
                        </a:tabLst>
                      </a:pPr>
                      <a:r>
                        <a:rPr sz="1100" spc="-20" dirty="0">
                          <a:latin typeface="HGP創英角ｺﾞｼｯｸUB"/>
                          <a:cs typeface="HGP創英角ｺﾞｼｯｸUB"/>
                        </a:rPr>
                        <a:t>有料老人ホーム施設</a:t>
                      </a:r>
                      <a:endParaRPr sz="1100">
                        <a:latin typeface="HGP創英角ｺﾞｼｯｸUB"/>
                        <a:cs typeface="HGP創英角ｺﾞｼｯｸUB"/>
                      </a:endParaRPr>
                    </a:p>
                  </a:txBody>
                  <a:tcPr marL="0" marR="0" marT="45528" marB="0">
                    <a:lnL w="381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ysDot"/>
                    </a:lnB>
                  </a:tcPr>
                </a:tc>
                <a:tc>
                  <a:txBody>
                    <a:bodyPr/>
                    <a:lstStyle/>
                    <a:p>
                      <a:pPr marR="83185" algn="r">
                        <a:lnSpc>
                          <a:spcPct val="100000"/>
                        </a:lnSpc>
                        <a:spcBef>
                          <a:spcPts val="200"/>
                        </a:spcBef>
                      </a:pPr>
                      <a:r>
                        <a:rPr lang="en-US" altLang="ja-JP" sz="1100" dirty="0">
                          <a:latin typeface="HGP創英角ｺﾞｼｯｸUB"/>
                          <a:cs typeface="HGP創英角ｺﾞｼｯｸUB"/>
                        </a:rPr>
                        <a:t>7</a:t>
                      </a:r>
                      <a:r>
                        <a:rPr sz="1100" spc="-30" dirty="0">
                          <a:latin typeface="HGP創英角ｺﾞｼｯｸUB"/>
                          <a:cs typeface="HGP創英角ｺﾞｼｯｸUB"/>
                        </a:rPr>
                        <a:t>施設</a:t>
                      </a:r>
                      <a:endParaRPr sz="1100" dirty="0">
                        <a:latin typeface="HGP創英角ｺﾞｼｯｸUB"/>
                        <a:cs typeface="HGP創英角ｺﾞｼｯｸUB"/>
                      </a:endParaRPr>
                    </a:p>
                  </a:txBody>
                  <a:tcPr marL="0" marR="0" marT="23052" marB="0">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ysDot"/>
                    </a:lnB>
                  </a:tcPr>
                </a:tc>
                <a:tc>
                  <a:txBody>
                    <a:bodyPr/>
                    <a:lstStyle/>
                    <a:p>
                      <a:pPr marR="83185" algn="r">
                        <a:lnSpc>
                          <a:spcPct val="100000"/>
                        </a:lnSpc>
                        <a:spcBef>
                          <a:spcPts val="200"/>
                        </a:spcBef>
                      </a:pPr>
                      <a:r>
                        <a:rPr lang="en-US" altLang="ja-JP" sz="1100" dirty="0">
                          <a:latin typeface="HGP創英角ｺﾞｼｯｸUB"/>
                          <a:cs typeface="HGP創英角ｺﾞｼｯｸUB"/>
                        </a:rPr>
                        <a:t>7</a:t>
                      </a:r>
                      <a:r>
                        <a:rPr sz="1100" spc="-30" dirty="0">
                          <a:latin typeface="HGP創英角ｺﾞｼｯｸUB"/>
                          <a:cs typeface="HGP創英角ｺﾞｼｯｸUB"/>
                        </a:rPr>
                        <a:t>施設</a:t>
                      </a:r>
                      <a:endParaRPr sz="1100" dirty="0">
                        <a:latin typeface="HGP創英角ｺﾞｼｯｸUB"/>
                        <a:cs typeface="HGP創英角ｺﾞｼｯｸUB"/>
                      </a:endParaRPr>
                    </a:p>
                  </a:txBody>
                  <a:tcPr marL="0" marR="0" marT="23052" marB="0">
                    <a:lnL w="127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ysDot"/>
                    </a:lnB>
                  </a:tcPr>
                </a:tc>
                <a:tc gridSpan="3">
                  <a:txBody>
                    <a:bodyPr/>
                    <a:lstStyle/>
                    <a:p>
                      <a:pPr algn="ctr">
                        <a:lnSpc>
                          <a:spcPct val="100000"/>
                        </a:lnSpc>
                        <a:spcBef>
                          <a:spcPts val="200"/>
                        </a:spcBef>
                      </a:pPr>
                      <a:r>
                        <a:rPr lang="en-US" altLang="ja-JP" sz="1100" dirty="0">
                          <a:latin typeface="HGP創英角ｺﾞｼｯｸUB"/>
                          <a:cs typeface="HGP創英角ｺﾞｼｯｸUB"/>
                        </a:rPr>
                        <a:t>0</a:t>
                      </a:r>
                      <a:endParaRPr sz="1100" dirty="0">
                        <a:latin typeface="HGP創英角ｺﾞｼｯｸUB"/>
                        <a:cs typeface="HGP創英角ｺﾞｼｯｸUB"/>
                      </a:endParaRPr>
                    </a:p>
                  </a:txBody>
                  <a:tcPr marL="0" marR="0" marT="23052" marB="0">
                    <a:lnL w="127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ysDot"/>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86698">
                <a:tc>
                  <a:txBody>
                    <a:bodyPr/>
                    <a:lstStyle/>
                    <a:p>
                      <a:pPr algn="ctr">
                        <a:lnSpc>
                          <a:spcPct val="100000"/>
                        </a:lnSpc>
                        <a:spcBef>
                          <a:spcPts val="380"/>
                        </a:spcBef>
                      </a:pPr>
                      <a:r>
                        <a:rPr sz="1100" spc="-20" dirty="0">
                          <a:latin typeface="HGP創英角ｺﾞｼｯｸUB"/>
                          <a:cs typeface="HGP創英角ｺﾞｼｯｸUB"/>
                        </a:rPr>
                        <a:t>入居者数</a:t>
                      </a:r>
                      <a:endParaRPr sz="1100" dirty="0">
                        <a:latin typeface="HGP創英角ｺﾞｼｯｸUB"/>
                        <a:cs typeface="HGP創英角ｺﾞｼｯｸUB"/>
                      </a:endParaRPr>
                    </a:p>
                    <a:p>
                      <a:pPr algn="ctr">
                        <a:lnSpc>
                          <a:spcPct val="100000"/>
                        </a:lnSpc>
                        <a:spcBef>
                          <a:spcPts val="10"/>
                        </a:spcBef>
                      </a:pPr>
                      <a:r>
                        <a:rPr sz="900" dirty="0">
                          <a:latin typeface="HGP創英角ｺﾞｼｯｸUB"/>
                          <a:cs typeface="HGP創英角ｺﾞｼｯｸUB"/>
                        </a:rPr>
                        <a:t>（</a:t>
                      </a:r>
                      <a:r>
                        <a:rPr sz="900" spc="-15" dirty="0">
                          <a:latin typeface="HGP創英角ｺﾞｼｯｸUB"/>
                          <a:cs typeface="HGP創英角ｺﾞｼｯｸUB"/>
                        </a:rPr>
                        <a:t>入居率</a:t>
                      </a:r>
                      <a:r>
                        <a:rPr sz="900" spc="-50" dirty="0">
                          <a:latin typeface="HGP創英角ｺﾞｼｯｸUB"/>
                          <a:cs typeface="HGP創英角ｺﾞｼｯｸUB"/>
                        </a:rPr>
                        <a:t>）</a:t>
                      </a:r>
                      <a:endParaRPr sz="900" dirty="0">
                        <a:latin typeface="HGP創英角ｺﾞｼｯｸUB"/>
                        <a:cs typeface="HGP創英角ｺﾞｼｯｸUB"/>
                      </a:endParaRPr>
                    </a:p>
                  </a:txBody>
                  <a:tcPr marL="0" marR="0" marT="43799" marB="0">
                    <a:lnL w="38100">
                      <a:solidFill>
                        <a:srgbClr val="000000"/>
                      </a:solidFill>
                      <a:prstDash val="solid"/>
                    </a:lnL>
                    <a:lnR w="38100" cap="flat" cmpd="sng" algn="ctr">
                      <a:solidFill>
                        <a:srgbClr val="000000"/>
                      </a:solidFill>
                      <a:prstDash val="solid"/>
                      <a:round/>
                      <a:headEnd type="none" w="med" len="med"/>
                      <a:tailEnd type="none" w="med" len="med"/>
                    </a:lnR>
                    <a:lnT w="12700" cap="flat" cmpd="sng" algn="ctr">
                      <a:solidFill>
                        <a:srgbClr val="000000"/>
                      </a:solidFill>
                      <a:prstDash val="sysDot"/>
                      <a:round/>
                      <a:headEnd type="none" w="med" len="med"/>
                      <a:tailEnd type="none" w="med" len="med"/>
                    </a:lnT>
                    <a:lnB w="38100">
                      <a:solidFill>
                        <a:srgbClr val="000000"/>
                      </a:solidFill>
                      <a:prstDash val="solid"/>
                    </a:lnB>
                  </a:tcPr>
                </a:tc>
                <a:tc>
                  <a:txBody>
                    <a:bodyPr/>
                    <a:lstStyle/>
                    <a:p>
                      <a:pPr marL="383540">
                        <a:lnSpc>
                          <a:spcPct val="100000"/>
                        </a:lnSpc>
                        <a:spcBef>
                          <a:spcPts val="190"/>
                        </a:spcBef>
                      </a:pPr>
                      <a:r>
                        <a:rPr lang="en-US" altLang="ja-JP" sz="1100" spc="-50" dirty="0">
                          <a:latin typeface="HGP創英角ｺﾞｼｯｸUB"/>
                          <a:cs typeface="HGP創英角ｺﾞｼｯｸUB"/>
                        </a:rPr>
                        <a:t>398</a:t>
                      </a:r>
                      <a:r>
                        <a:rPr sz="1100" spc="-50" dirty="0">
                          <a:latin typeface="HGP創英角ｺﾞｼｯｸUB"/>
                          <a:cs typeface="HGP創英角ｺﾞｼｯｸUB"/>
                        </a:rPr>
                        <a:t>名</a:t>
                      </a:r>
                      <a:endParaRPr sz="1100" dirty="0">
                        <a:latin typeface="HGP創英角ｺﾞｼｯｸUB"/>
                        <a:cs typeface="HGP創英角ｺﾞｼｯｸUB"/>
                      </a:endParaRPr>
                    </a:p>
                    <a:p>
                      <a:pPr marL="301625">
                        <a:lnSpc>
                          <a:spcPct val="100000"/>
                        </a:lnSpc>
                        <a:spcBef>
                          <a:spcPts val="80"/>
                        </a:spcBef>
                      </a:pPr>
                      <a:r>
                        <a:rPr sz="900" spc="-10" dirty="0">
                          <a:latin typeface="HGP創英角ｺﾞｼｯｸUB"/>
                          <a:cs typeface="HGP創英角ｺﾞｼｯｸUB"/>
                        </a:rPr>
                        <a:t>（</a:t>
                      </a:r>
                      <a:r>
                        <a:rPr lang="en-US" sz="900" spc="-10" dirty="0">
                          <a:latin typeface="HGP創英角ｺﾞｼｯｸUB"/>
                          <a:cs typeface="HGP創英角ｺﾞｼｯｸUB"/>
                        </a:rPr>
                        <a:t>91.2</a:t>
                      </a:r>
                      <a:r>
                        <a:rPr sz="900" spc="-10" dirty="0">
                          <a:latin typeface="HGP創英角ｺﾞｼｯｸUB"/>
                          <a:cs typeface="HGP創英角ｺﾞｼｯｸUB"/>
                        </a:rPr>
                        <a:t>％）</a:t>
                      </a:r>
                      <a:endParaRPr sz="900" dirty="0">
                        <a:latin typeface="HGP創英角ｺﾞｼｯｸUB"/>
                        <a:cs typeface="HGP創英角ｺﾞｼｯｸUB"/>
                      </a:endParaRPr>
                    </a:p>
                  </a:txBody>
                  <a:tcPr marL="0" marR="0" marT="21899"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ysDot"/>
                      <a:round/>
                      <a:headEnd type="none" w="med" len="med"/>
                      <a:tailEnd type="none" w="med" len="med"/>
                    </a:lnT>
                    <a:lnB w="38100">
                      <a:solidFill>
                        <a:srgbClr val="000000"/>
                      </a:solidFill>
                      <a:prstDash val="solid"/>
                    </a:lnB>
                  </a:tcPr>
                </a:tc>
                <a:tc>
                  <a:txBody>
                    <a:bodyPr/>
                    <a:lstStyle/>
                    <a:p>
                      <a:pPr marL="365760">
                        <a:lnSpc>
                          <a:spcPct val="100000"/>
                        </a:lnSpc>
                        <a:spcBef>
                          <a:spcPts val="190"/>
                        </a:spcBef>
                      </a:pPr>
                      <a:r>
                        <a:rPr lang="en-US" altLang="ja-JP" sz="1100" spc="-50" dirty="0">
                          <a:latin typeface="HGP創英角ｺﾞｼｯｸUB"/>
                          <a:cs typeface="HGP創英角ｺﾞｼｯｸUB"/>
                        </a:rPr>
                        <a:t>395</a:t>
                      </a:r>
                      <a:r>
                        <a:rPr sz="1100" spc="-50" dirty="0">
                          <a:latin typeface="HGP創英角ｺﾞｼｯｸUB"/>
                          <a:cs typeface="HGP創英角ｺﾞｼｯｸUB"/>
                        </a:rPr>
                        <a:t>名</a:t>
                      </a:r>
                      <a:endParaRPr sz="1100" dirty="0">
                        <a:latin typeface="HGP創英角ｺﾞｼｯｸUB"/>
                        <a:cs typeface="HGP創英角ｺﾞｼｯｸUB"/>
                      </a:endParaRPr>
                    </a:p>
                    <a:p>
                      <a:pPr marL="283210">
                        <a:lnSpc>
                          <a:spcPct val="100000"/>
                        </a:lnSpc>
                        <a:spcBef>
                          <a:spcPts val="80"/>
                        </a:spcBef>
                      </a:pPr>
                      <a:r>
                        <a:rPr sz="900" spc="-10" dirty="0">
                          <a:latin typeface="HGP創英角ｺﾞｼｯｸUB"/>
                          <a:cs typeface="HGP創英角ｺﾞｼｯｸUB"/>
                        </a:rPr>
                        <a:t>（</a:t>
                      </a:r>
                      <a:r>
                        <a:rPr lang="en-US" sz="900" spc="-10" dirty="0">
                          <a:latin typeface="HGP創英角ｺﾞｼｯｸUB"/>
                          <a:cs typeface="HGP創英角ｺﾞｼｯｸUB"/>
                        </a:rPr>
                        <a:t>91.2</a:t>
                      </a:r>
                      <a:r>
                        <a:rPr sz="900" spc="-10" dirty="0">
                          <a:latin typeface="HGP創英角ｺﾞｼｯｸUB"/>
                          <a:cs typeface="HGP創英角ｺﾞｼｯｸUB"/>
                        </a:rPr>
                        <a:t>％）</a:t>
                      </a:r>
                      <a:endParaRPr sz="900" dirty="0">
                        <a:latin typeface="HGP創英角ｺﾞｼｯｸUB"/>
                        <a:cs typeface="HGP創英角ｺﾞｼｯｸUB"/>
                      </a:endParaRPr>
                    </a:p>
                  </a:txBody>
                  <a:tcPr marL="0" marR="0" marT="21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ysDot"/>
                      <a:round/>
                      <a:headEnd type="none" w="med" len="med"/>
                      <a:tailEnd type="none" w="med" len="med"/>
                    </a:lnT>
                    <a:lnB w="38100">
                      <a:solidFill>
                        <a:srgbClr val="000000"/>
                      </a:solidFill>
                      <a:prstDash val="solid"/>
                    </a:lnB>
                  </a:tcPr>
                </a:tc>
                <a:tc gridSpan="3">
                  <a:txBody>
                    <a:bodyPr/>
                    <a:lstStyle/>
                    <a:p>
                      <a:pPr marL="229870" algn="l">
                        <a:lnSpc>
                          <a:spcPct val="100000"/>
                        </a:lnSpc>
                        <a:spcBef>
                          <a:spcPts val="190"/>
                        </a:spcBef>
                      </a:pPr>
                      <a:endParaRPr sz="1050" b="1" dirty="0">
                        <a:latin typeface="HGP創英角ｺﾞｼｯｸUB"/>
                        <a:cs typeface="HGP創英角ｺﾞｼｯｸUB"/>
                      </a:endParaRPr>
                    </a:p>
                  </a:txBody>
                  <a:tcPr marL="0" marR="0" marT="21899" marB="0">
                    <a:lnL w="12700" cap="flat" cmpd="sng" algn="ctr">
                      <a:solidFill>
                        <a:srgbClr val="000000"/>
                      </a:solidFill>
                      <a:prstDash val="solid"/>
                      <a:round/>
                      <a:headEnd type="none" w="med" len="med"/>
                      <a:tailEnd type="none" w="med" len="med"/>
                    </a:lnL>
                    <a:lnR w="38100">
                      <a:solidFill>
                        <a:srgbClr val="000000"/>
                      </a:solidFill>
                      <a:prstDash val="solid"/>
                    </a:lnR>
                    <a:lnT w="12700" cap="flat" cmpd="sng" algn="ctr">
                      <a:solidFill>
                        <a:srgbClr val="000000"/>
                      </a:solidFill>
                      <a:prstDash val="sysDot"/>
                      <a:round/>
                      <a:headEnd type="none" w="med" len="med"/>
                      <a:tailEnd type="none" w="med" len="med"/>
                    </a:lnT>
                    <a:lnB w="381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89903">
                <a:tc>
                  <a:txBody>
                    <a:bodyPr/>
                    <a:lstStyle/>
                    <a:p>
                      <a:pPr>
                        <a:lnSpc>
                          <a:spcPct val="100000"/>
                        </a:lnSpc>
                      </a:pPr>
                      <a:endParaRPr sz="500" dirty="0">
                        <a:latin typeface="Times New Roman"/>
                        <a:cs typeface="Times New Roman"/>
                      </a:endParaRPr>
                    </a:p>
                  </a:txBody>
                  <a:tcPr marL="0" marR="0" marT="0" marB="0">
                    <a:lnT w="38100" cap="flat" cmpd="sng" algn="ctr">
                      <a:solidFill>
                        <a:srgbClr val="000000"/>
                      </a:solidFill>
                      <a:prstDash val="solid"/>
                      <a:round/>
                      <a:headEnd type="none" w="med" len="med"/>
                      <a:tailEnd type="none" w="med" len="med"/>
                    </a:lnT>
                  </a:tcPr>
                </a:tc>
                <a:tc>
                  <a:txBody>
                    <a:bodyPr/>
                    <a:lstStyle/>
                    <a:p>
                      <a:pPr>
                        <a:lnSpc>
                          <a:spcPct val="100000"/>
                        </a:lnSpc>
                      </a:pPr>
                      <a:endParaRPr sz="500">
                        <a:latin typeface="Times New Roman"/>
                        <a:cs typeface="Times New Roman"/>
                      </a:endParaRPr>
                    </a:p>
                  </a:txBody>
                  <a:tcPr marL="0" marR="0" marT="0" marB="0">
                    <a:lnT w="38100" cap="flat" cmpd="sng" algn="ctr">
                      <a:solidFill>
                        <a:srgbClr val="000000"/>
                      </a:solidFill>
                      <a:prstDash val="solid"/>
                      <a:round/>
                      <a:headEnd type="none" w="med" len="med"/>
                      <a:tailEnd type="none" w="med" len="med"/>
                    </a:lnT>
                  </a:tcPr>
                </a:tc>
                <a:tc>
                  <a:txBody>
                    <a:bodyPr/>
                    <a:lstStyle/>
                    <a:p>
                      <a:pPr>
                        <a:lnSpc>
                          <a:spcPct val="100000"/>
                        </a:lnSpc>
                      </a:pPr>
                      <a:endParaRPr sz="500">
                        <a:latin typeface="Times New Roman"/>
                        <a:cs typeface="Times New Roman"/>
                      </a:endParaRPr>
                    </a:p>
                  </a:txBody>
                  <a:tcPr marL="0" marR="0" marT="0" marB="0">
                    <a:lnT w="38100" cap="flat" cmpd="sng" algn="ctr">
                      <a:solidFill>
                        <a:srgbClr val="000000"/>
                      </a:solidFill>
                      <a:prstDash val="solid"/>
                      <a:round/>
                      <a:headEnd type="none" w="med" len="med"/>
                      <a:tailEnd type="none" w="med" len="med"/>
                    </a:lnT>
                  </a:tcPr>
                </a:tc>
                <a:tc>
                  <a:txBody>
                    <a:bodyPr/>
                    <a:lstStyle/>
                    <a:p>
                      <a:pPr>
                        <a:lnSpc>
                          <a:spcPct val="100000"/>
                        </a:lnSpc>
                      </a:pPr>
                      <a:endParaRPr sz="500">
                        <a:latin typeface="Times New Roman"/>
                        <a:cs typeface="Times New Roman"/>
                      </a:endParaRPr>
                    </a:p>
                  </a:txBody>
                  <a:tcPr marL="0" marR="0" marT="0" marB="0">
                    <a:lnT w="38100" cap="flat" cmpd="sng" algn="ctr">
                      <a:solidFill>
                        <a:srgbClr val="000000"/>
                      </a:solidFill>
                      <a:prstDash val="solid"/>
                      <a:round/>
                      <a:headEnd type="none" w="med" len="med"/>
                      <a:tailEnd type="none" w="med" len="med"/>
                    </a:lnT>
                  </a:tcPr>
                </a:tc>
                <a:tc>
                  <a:txBody>
                    <a:bodyPr/>
                    <a:lstStyle/>
                    <a:p>
                      <a:pPr>
                        <a:lnSpc>
                          <a:spcPct val="100000"/>
                        </a:lnSpc>
                      </a:pPr>
                      <a:endParaRPr sz="500">
                        <a:latin typeface="Times New Roman"/>
                        <a:cs typeface="Times New Roman"/>
                      </a:endParaRPr>
                    </a:p>
                  </a:txBody>
                  <a:tcPr marL="0" marR="0" marT="0" marB="0">
                    <a:lnR w="57150" cap="flat" cmpd="sng" algn="ctr">
                      <a:solidFill>
                        <a:srgbClr val="95D38B"/>
                      </a:solidFill>
                      <a:prstDash val="solid"/>
                      <a:round/>
                      <a:headEnd type="none" w="med" len="med"/>
                      <a:tailEnd type="none" w="med" len="med"/>
                    </a:lnR>
                    <a:lnT w="38100">
                      <a:solidFill>
                        <a:srgbClr val="000000"/>
                      </a:solidFill>
                      <a:prstDash val="solid"/>
                    </a:lnT>
                  </a:tcPr>
                </a:tc>
                <a:tc>
                  <a:txBody>
                    <a:bodyPr/>
                    <a:lstStyle/>
                    <a:p>
                      <a:pPr>
                        <a:lnSpc>
                          <a:spcPct val="100000"/>
                        </a:lnSpc>
                      </a:pPr>
                      <a:endParaRPr sz="500" dirty="0">
                        <a:latin typeface="Times New Roman"/>
                        <a:cs typeface="Times New Roman"/>
                      </a:endParaRPr>
                    </a:p>
                  </a:txBody>
                  <a:tcPr marL="0" marR="0" marT="0" marB="0">
                    <a:lnL w="57150" cap="flat" cmpd="sng" algn="ctr">
                      <a:solidFill>
                        <a:srgbClr val="95D38B"/>
                      </a:solidFill>
                      <a:prstDash val="solid"/>
                      <a:round/>
                      <a:headEnd type="none" w="med" len="med"/>
                      <a:tailEnd type="none" w="med" len="med"/>
                    </a:lnL>
                    <a:lnT w="38100">
                      <a:solidFill>
                        <a:srgbClr val="000000"/>
                      </a:solidFill>
                      <a:prstDash val="solid"/>
                    </a:lnT>
                  </a:tcPr>
                </a:tc>
                <a:extLst>
                  <a:ext uri="{0D108BD9-81ED-4DB2-BD59-A6C34878D82A}">
                    <a16:rowId xmlns:a16="http://schemas.microsoft.com/office/drawing/2014/main" val="10003"/>
                  </a:ext>
                </a:extLst>
              </a:tr>
            </a:tbl>
          </a:graphicData>
        </a:graphic>
      </p:graphicFrame>
      <p:grpSp>
        <p:nvGrpSpPr>
          <p:cNvPr id="23" name="グループ化 22">
            <a:extLst>
              <a:ext uri="{FF2B5EF4-FFF2-40B4-BE49-F238E27FC236}">
                <a16:creationId xmlns:a16="http://schemas.microsoft.com/office/drawing/2014/main" id="{938947B4-FCE3-2E60-B15B-28739A5D2BE3}"/>
              </a:ext>
            </a:extLst>
          </p:cNvPr>
          <p:cNvGrpSpPr/>
          <p:nvPr/>
        </p:nvGrpSpPr>
        <p:grpSpPr>
          <a:xfrm>
            <a:off x="2072177" y="3391006"/>
            <a:ext cx="2127186" cy="1627662"/>
            <a:chOff x="2238425" y="3391006"/>
            <a:chExt cx="2127186" cy="1627662"/>
          </a:xfrm>
        </p:grpSpPr>
        <p:grpSp>
          <p:nvGrpSpPr>
            <p:cNvPr id="1129" name="グループ化 1128">
              <a:extLst>
                <a:ext uri="{FF2B5EF4-FFF2-40B4-BE49-F238E27FC236}">
                  <a16:creationId xmlns:a16="http://schemas.microsoft.com/office/drawing/2014/main" id="{0D911C67-279C-5B02-3737-527CB903D8E2}"/>
                </a:ext>
              </a:extLst>
            </p:cNvPr>
            <p:cNvGrpSpPr/>
            <p:nvPr/>
          </p:nvGrpSpPr>
          <p:grpSpPr>
            <a:xfrm>
              <a:off x="2238425" y="3713538"/>
              <a:ext cx="2120836" cy="1305130"/>
              <a:chOff x="6514502" y="1799447"/>
              <a:chExt cx="1798064" cy="1106501"/>
            </a:xfrm>
          </p:grpSpPr>
          <p:sp>
            <p:nvSpPr>
              <p:cNvPr id="1130" name="object 913">
                <a:extLst>
                  <a:ext uri="{FF2B5EF4-FFF2-40B4-BE49-F238E27FC236}">
                    <a16:creationId xmlns:a16="http://schemas.microsoft.com/office/drawing/2014/main" id="{92D7C65E-BEB1-2D21-1666-F619929BBDAB}"/>
                  </a:ext>
                </a:extLst>
              </p:cNvPr>
              <p:cNvSpPr/>
              <p:nvPr/>
            </p:nvSpPr>
            <p:spPr>
              <a:xfrm>
                <a:off x="6514502" y="1799447"/>
                <a:ext cx="1798064" cy="1106501"/>
              </a:xfrm>
              <a:custGeom>
                <a:avLst/>
                <a:gdLst/>
                <a:ahLst/>
                <a:cxnLst/>
                <a:rect l="l" t="t" r="r" b="b"/>
                <a:pathLst>
                  <a:path w="1981200" h="1219200">
                    <a:moveTo>
                      <a:pt x="0" y="0"/>
                    </a:moveTo>
                    <a:lnTo>
                      <a:pt x="0" y="1219199"/>
                    </a:lnTo>
                    <a:lnTo>
                      <a:pt x="1981199" y="1219199"/>
                    </a:lnTo>
                    <a:lnTo>
                      <a:pt x="1981199" y="0"/>
                    </a:lnTo>
                    <a:lnTo>
                      <a:pt x="0" y="0"/>
                    </a:lnTo>
                    <a:close/>
                  </a:path>
                </a:pathLst>
              </a:custGeom>
              <a:ln w="18287">
                <a:solidFill>
                  <a:srgbClr val="99CC00"/>
                </a:solidFill>
              </a:ln>
            </p:spPr>
            <p:txBody>
              <a:bodyPr wrap="square" lIns="0" tIns="0" rIns="0" bIns="0" rtlCol="0"/>
              <a:lstStyle/>
              <a:p>
                <a:endParaRPr sz="1634"/>
              </a:p>
            </p:txBody>
          </p:sp>
          <p:pic>
            <p:nvPicPr>
              <p:cNvPr id="1131" name="object 914">
                <a:extLst>
                  <a:ext uri="{FF2B5EF4-FFF2-40B4-BE49-F238E27FC236}">
                    <a16:creationId xmlns:a16="http://schemas.microsoft.com/office/drawing/2014/main" id="{72456D02-17A4-D649-B15B-620E9514E1C1}"/>
                  </a:ext>
                </a:extLst>
              </p:cNvPr>
              <p:cNvPicPr/>
              <p:nvPr/>
            </p:nvPicPr>
            <p:blipFill>
              <a:blip r:embed="rId13" cstate="print"/>
              <a:stretch>
                <a:fillRect/>
              </a:stretch>
            </p:blipFill>
            <p:spPr>
              <a:xfrm>
                <a:off x="6578139" y="1868604"/>
                <a:ext cx="1665283" cy="968188"/>
              </a:xfrm>
              <a:prstGeom prst="rect">
                <a:avLst/>
              </a:prstGeom>
            </p:spPr>
          </p:pic>
        </p:grpSp>
        <p:sp>
          <p:nvSpPr>
            <p:cNvPr id="1132" name="object 917">
              <a:extLst>
                <a:ext uri="{FF2B5EF4-FFF2-40B4-BE49-F238E27FC236}">
                  <a16:creationId xmlns:a16="http://schemas.microsoft.com/office/drawing/2014/main" id="{BD3F147B-019A-2EEF-0A09-99D82C3F5D9D}"/>
                </a:ext>
              </a:extLst>
            </p:cNvPr>
            <p:cNvSpPr txBox="1"/>
            <p:nvPr/>
          </p:nvSpPr>
          <p:spPr>
            <a:xfrm>
              <a:off x="2244775" y="3391006"/>
              <a:ext cx="2120836" cy="277540"/>
            </a:xfrm>
            <a:prstGeom prst="rect">
              <a:avLst/>
            </a:prstGeom>
          </p:spPr>
          <p:txBody>
            <a:bodyPr vert="horz" wrap="square" lIns="0" tIns="10950" rIns="0" bIns="0" rtlCol="0">
              <a:spAutoFit/>
            </a:bodyPr>
            <a:lstStyle/>
            <a:p>
              <a:pPr marL="11527">
                <a:lnSpc>
                  <a:spcPts val="1066"/>
                </a:lnSpc>
                <a:spcBef>
                  <a:spcPts val="86"/>
                </a:spcBef>
              </a:pPr>
              <a:r>
                <a:rPr sz="908" spc="-9" dirty="0">
                  <a:latin typeface="HGP創英角ｺﾞｼｯｸUB"/>
                  <a:cs typeface="HGP創英角ｺﾞｼｯｸUB"/>
                </a:rPr>
                <a:t>2014</a:t>
              </a:r>
              <a:r>
                <a:rPr sz="908" spc="-14" dirty="0">
                  <a:latin typeface="HGP創英角ｺﾞｼｯｸUB"/>
                  <a:cs typeface="HGP創英角ｺﾞｼｯｸUB"/>
                </a:rPr>
                <a:t>年</a:t>
              </a:r>
              <a:r>
                <a:rPr sz="908" spc="-9" dirty="0">
                  <a:latin typeface="HGP創英角ｺﾞｼｯｸUB"/>
                  <a:cs typeface="HGP創英角ｺﾞｼｯｸUB"/>
                </a:rPr>
                <a:t>10</a:t>
              </a:r>
              <a:r>
                <a:rPr sz="908" spc="-14" dirty="0">
                  <a:latin typeface="HGP創英角ｺﾞｼｯｸUB"/>
                  <a:cs typeface="HGP創英角ｺﾞｼｯｸUB"/>
                </a:rPr>
                <a:t>月</a:t>
              </a:r>
              <a:r>
                <a:rPr sz="908" dirty="0">
                  <a:latin typeface="HGP創英角ｺﾞｼｯｸUB"/>
                  <a:cs typeface="HGP創英角ｺﾞｼｯｸUB"/>
                </a:rPr>
                <a:t>～</a:t>
              </a:r>
              <a:r>
                <a:rPr sz="908" spc="277" dirty="0">
                  <a:latin typeface="HGP創英角ｺﾞｼｯｸUB"/>
                  <a:cs typeface="HGP創英角ｺﾞｼｯｸUB"/>
                </a:rPr>
                <a:t> </a:t>
              </a:r>
              <a:r>
                <a:rPr sz="817" spc="-9" dirty="0">
                  <a:latin typeface="HGP創英角ｺﾞｼｯｸUB" panose="020B0900000000000000" pitchFamily="50" charset="-128"/>
                  <a:ea typeface="HGP創英角ｺﾞｼｯｸUB" panose="020B0900000000000000" pitchFamily="50" charset="-128"/>
                  <a:cs typeface="HGP創英角ｺﾞｼｯｸUB"/>
                </a:rPr>
                <a:t>（</a:t>
              </a:r>
              <a:r>
                <a:rPr lang="ja-JP" altLang="en-US" sz="817" spc="-9" dirty="0">
                  <a:latin typeface="HGP創英角ｺﾞｼｯｸUB" panose="020B0900000000000000" pitchFamily="50" charset="-128"/>
                  <a:ea typeface="HGP創英角ｺﾞｼｯｸUB" panose="020B0900000000000000" pitchFamily="50" charset="-128"/>
                  <a:cs typeface="HGP創英角ｺﾞｼｯｸUB"/>
                </a:rPr>
                <a:t>千葉県</a:t>
              </a:r>
              <a:r>
                <a:rPr sz="817" spc="-9" dirty="0" err="1">
                  <a:latin typeface="HGP創英角ｺﾞｼｯｸUB"/>
                  <a:cs typeface="HGP創英角ｺﾞｼｯｸUB"/>
                </a:rPr>
                <a:t>千葉市</a:t>
              </a:r>
              <a:r>
                <a:rPr sz="817" spc="-45" dirty="0">
                  <a:latin typeface="HGP創英角ｺﾞｼｯｸUB"/>
                  <a:cs typeface="HGP創英角ｺﾞｼｯｸUB"/>
                </a:rPr>
                <a:t>）</a:t>
              </a:r>
              <a:endParaRPr sz="817" dirty="0">
                <a:latin typeface="HGP創英角ｺﾞｼｯｸUB"/>
                <a:cs typeface="HGP創英角ｺﾞｼｯｸUB"/>
              </a:endParaRPr>
            </a:p>
            <a:p>
              <a:pPr marL="125639" indent="-115265">
                <a:lnSpc>
                  <a:spcPts val="1066"/>
                </a:lnSpc>
                <a:buSzPct val="90000"/>
                <a:buChar char="■"/>
                <a:tabLst>
                  <a:tab pos="125639" algn="l"/>
                </a:tabLst>
              </a:pPr>
              <a:r>
                <a:rPr sz="908" dirty="0">
                  <a:solidFill>
                    <a:srgbClr val="650032"/>
                  </a:solidFill>
                  <a:latin typeface="HGP創英角ｺﾞｼｯｸUB"/>
                  <a:cs typeface="HGP創英角ｺﾞｼｯｸUB"/>
                </a:rPr>
                <a:t>①</a:t>
              </a:r>
              <a:r>
                <a:rPr sz="908" spc="18" dirty="0">
                  <a:latin typeface="HGP創英角ｺﾞｼｯｸUB"/>
                  <a:cs typeface="HGP創英角ｺﾞｼｯｸUB"/>
                </a:rPr>
                <a:t>ベストライフ都賀 </a:t>
              </a:r>
              <a:r>
                <a:rPr sz="908" spc="-9" dirty="0">
                  <a:latin typeface="HGP創英角ｺﾞｼｯｸUB"/>
                  <a:cs typeface="HGP創英角ｺﾞｼｯｸUB"/>
                </a:rPr>
                <a:t>78</a:t>
              </a:r>
              <a:r>
                <a:rPr sz="908" spc="-45" dirty="0">
                  <a:latin typeface="HGP創英角ｺﾞｼｯｸUB"/>
                  <a:cs typeface="HGP創英角ｺﾞｼｯｸUB"/>
                </a:rPr>
                <a:t>室</a:t>
              </a:r>
              <a:endParaRPr sz="908" dirty="0">
                <a:latin typeface="HGP創英角ｺﾞｼｯｸUB"/>
                <a:cs typeface="HGP創英角ｺﾞｼｯｸUB"/>
              </a:endParaRPr>
            </a:p>
          </p:txBody>
        </p:sp>
      </p:grpSp>
      <p:sp>
        <p:nvSpPr>
          <p:cNvPr id="1134" name="object 921">
            <a:extLst>
              <a:ext uri="{FF2B5EF4-FFF2-40B4-BE49-F238E27FC236}">
                <a16:creationId xmlns:a16="http://schemas.microsoft.com/office/drawing/2014/main" id="{798E579D-1F37-4AFC-300B-250C04688003}"/>
              </a:ext>
            </a:extLst>
          </p:cNvPr>
          <p:cNvSpPr/>
          <p:nvPr/>
        </p:nvSpPr>
        <p:spPr>
          <a:xfrm>
            <a:off x="4588351" y="3378820"/>
            <a:ext cx="1882780" cy="326764"/>
          </a:xfrm>
          <a:custGeom>
            <a:avLst/>
            <a:gdLst/>
            <a:ahLst/>
            <a:cxnLst/>
            <a:rect l="l" t="t" r="r" b="b"/>
            <a:pathLst>
              <a:path w="2074545" h="360044">
                <a:moveTo>
                  <a:pt x="2074163" y="359657"/>
                </a:moveTo>
                <a:lnTo>
                  <a:pt x="2074163" y="0"/>
                </a:lnTo>
                <a:lnTo>
                  <a:pt x="0" y="0"/>
                </a:lnTo>
                <a:lnTo>
                  <a:pt x="0" y="359657"/>
                </a:lnTo>
                <a:lnTo>
                  <a:pt x="2074163" y="359657"/>
                </a:lnTo>
                <a:close/>
              </a:path>
            </a:pathLst>
          </a:custGeom>
          <a:solidFill>
            <a:srgbClr val="FFFFFF"/>
          </a:solidFill>
        </p:spPr>
        <p:txBody>
          <a:bodyPr wrap="square" lIns="0" tIns="0" rIns="0" bIns="0" rtlCol="0"/>
          <a:lstStyle/>
          <a:p>
            <a:endParaRPr sz="1634"/>
          </a:p>
        </p:txBody>
      </p:sp>
      <p:grpSp>
        <p:nvGrpSpPr>
          <p:cNvPr id="24" name="グループ化 23">
            <a:extLst>
              <a:ext uri="{FF2B5EF4-FFF2-40B4-BE49-F238E27FC236}">
                <a16:creationId xmlns:a16="http://schemas.microsoft.com/office/drawing/2014/main" id="{00AD05DB-A58C-97A5-3909-BB1676D3AFC8}"/>
              </a:ext>
            </a:extLst>
          </p:cNvPr>
          <p:cNvGrpSpPr/>
          <p:nvPr/>
        </p:nvGrpSpPr>
        <p:grpSpPr>
          <a:xfrm>
            <a:off x="4485912" y="3410963"/>
            <a:ext cx="2142340" cy="1606133"/>
            <a:chOff x="4670632" y="3410963"/>
            <a:chExt cx="2142340" cy="1606133"/>
          </a:xfrm>
        </p:grpSpPr>
        <p:sp>
          <p:nvSpPr>
            <p:cNvPr id="1133" name="object 919">
              <a:extLst>
                <a:ext uri="{FF2B5EF4-FFF2-40B4-BE49-F238E27FC236}">
                  <a16:creationId xmlns:a16="http://schemas.microsoft.com/office/drawing/2014/main" id="{90C2590B-B162-919C-4C1C-D8DA77F49048}"/>
                </a:ext>
              </a:extLst>
            </p:cNvPr>
            <p:cNvSpPr/>
            <p:nvPr/>
          </p:nvSpPr>
          <p:spPr>
            <a:xfrm>
              <a:off x="4670632" y="3735076"/>
              <a:ext cx="1798064" cy="1106501"/>
            </a:xfrm>
            <a:custGeom>
              <a:avLst/>
              <a:gdLst/>
              <a:ahLst/>
              <a:cxnLst/>
              <a:rect l="l" t="t" r="r" b="b"/>
              <a:pathLst>
                <a:path w="1981200" h="1219200">
                  <a:moveTo>
                    <a:pt x="1981199" y="1219199"/>
                  </a:moveTo>
                  <a:lnTo>
                    <a:pt x="1981199" y="0"/>
                  </a:lnTo>
                  <a:lnTo>
                    <a:pt x="0" y="0"/>
                  </a:lnTo>
                  <a:lnTo>
                    <a:pt x="0" y="1219199"/>
                  </a:lnTo>
                  <a:lnTo>
                    <a:pt x="1981199" y="1219199"/>
                  </a:lnTo>
                  <a:close/>
                </a:path>
              </a:pathLst>
            </a:custGeom>
            <a:solidFill>
              <a:srgbClr val="FFFFFF"/>
            </a:solidFill>
          </p:spPr>
          <p:txBody>
            <a:bodyPr wrap="square" lIns="0" tIns="0" rIns="0" bIns="0" rtlCol="0"/>
            <a:lstStyle/>
            <a:p>
              <a:endParaRPr sz="1634"/>
            </a:p>
          </p:txBody>
        </p:sp>
        <p:sp>
          <p:nvSpPr>
            <p:cNvPr id="1135" name="object 922">
              <a:extLst>
                <a:ext uri="{FF2B5EF4-FFF2-40B4-BE49-F238E27FC236}">
                  <a16:creationId xmlns:a16="http://schemas.microsoft.com/office/drawing/2014/main" id="{BA1CD7C3-A769-E5D1-2787-B48A889E99DC}"/>
                </a:ext>
              </a:extLst>
            </p:cNvPr>
            <p:cNvSpPr txBox="1"/>
            <p:nvPr/>
          </p:nvSpPr>
          <p:spPr>
            <a:xfrm>
              <a:off x="4689093" y="3410963"/>
              <a:ext cx="2120835" cy="277540"/>
            </a:xfrm>
            <a:prstGeom prst="rect">
              <a:avLst/>
            </a:prstGeom>
          </p:spPr>
          <p:txBody>
            <a:bodyPr vert="horz" wrap="square" lIns="0" tIns="10950" rIns="0" bIns="0" rtlCol="0">
              <a:spAutoFit/>
            </a:bodyPr>
            <a:lstStyle/>
            <a:p>
              <a:pPr marL="11527">
                <a:lnSpc>
                  <a:spcPts val="1066"/>
                </a:lnSpc>
                <a:spcBef>
                  <a:spcPts val="86"/>
                </a:spcBef>
              </a:pPr>
              <a:r>
                <a:rPr sz="908" spc="-9" dirty="0">
                  <a:latin typeface="HGP創英角ｺﾞｼｯｸUB"/>
                  <a:cs typeface="HGP創英角ｺﾞｼｯｸUB"/>
                </a:rPr>
                <a:t>2015</a:t>
              </a:r>
              <a:r>
                <a:rPr sz="908" spc="-14" dirty="0">
                  <a:latin typeface="HGP創英角ｺﾞｼｯｸUB"/>
                  <a:cs typeface="HGP創英角ｺﾞｼｯｸUB"/>
                </a:rPr>
                <a:t>年</a:t>
              </a:r>
              <a:r>
                <a:rPr sz="908" spc="-9" dirty="0">
                  <a:latin typeface="HGP創英角ｺﾞｼｯｸUB"/>
                  <a:cs typeface="HGP創英角ｺﾞｼｯｸUB"/>
                </a:rPr>
                <a:t>4</a:t>
              </a:r>
              <a:r>
                <a:rPr sz="908" spc="-14" dirty="0">
                  <a:latin typeface="HGP創英角ｺﾞｼｯｸUB"/>
                  <a:cs typeface="HGP創英角ｺﾞｼｯｸUB"/>
                </a:rPr>
                <a:t>月</a:t>
              </a:r>
              <a:r>
                <a:rPr sz="908" dirty="0">
                  <a:latin typeface="HGP創英角ｺﾞｼｯｸUB"/>
                  <a:cs typeface="HGP創英角ｺﾞｼｯｸUB"/>
                </a:rPr>
                <a:t>～</a:t>
              </a:r>
              <a:r>
                <a:rPr sz="908" spc="272" dirty="0">
                  <a:latin typeface="HGP創英角ｺﾞｼｯｸUB"/>
                  <a:cs typeface="HGP創英角ｺﾞｼｯｸUB"/>
                </a:rPr>
                <a:t> </a:t>
              </a:r>
              <a:r>
                <a:rPr sz="817" spc="-9" dirty="0">
                  <a:latin typeface="HGP創英角ｺﾞｼｯｸUB"/>
                  <a:cs typeface="HGP創英角ｺﾞｼｯｸUB"/>
                </a:rPr>
                <a:t>（</a:t>
              </a:r>
              <a:r>
                <a:rPr lang="ja-JP" altLang="en-US" sz="817" spc="-9" dirty="0">
                  <a:latin typeface="HGP創英角ｺﾞｼｯｸUB" panose="020B0900000000000000" pitchFamily="50" charset="-128"/>
                  <a:ea typeface="HGP創英角ｺﾞｼｯｸUB" panose="020B0900000000000000" pitchFamily="50" charset="-128"/>
                  <a:cs typeface="HGP創英角ｺﾞｼｯｸUB"/>
                </a:rPr>
                <a:t>千葉県</a:t>
              </a:r>
              <a:r>
                <a:rPr sz="817" spc="-9" dirty="0" err="1">
                  <a:latin typeface="HGP創英角ｺﾞｼｯｸUB"/>
                  <a:cs typeface="HGP創英角ｺﾞｼｯｸUB"/>
                </a:rPr>
                <a:t>船橋市</a:t>
              </a:r>
              <a:r>
                <a:rPr sz="817" spc="-45" dirty="0">
                  <a:latin typeface="HGP創英角ｺﾞｼｯｸUB"/>
                  <a:cs typeface="HGP創英角ｺﾞｼｯｸUB"/>
                </a:rPr>
                <a:t>）</a:t>
              </a:r>
              <a:endParaRPr sz="817" dirty="0">
                <a:latin typeface="HGP創英角ｺﾞｼｯｸUB"/>
                <a:cs typeface="HGP創英角ｺﾞｼｯｸUB"/>
              </a:endParaRPr>
            </a:p>
            <a:p>
              <a:pPr marL="125639" indent="-115265">
                <a:lnSpc>
                  <a:spcPts val="1066"/>
                </a:lnSpc>
                <a:buSzPct val="90000"/>
                <a:buChar char="■"/>
                <a:tabLst>
                  <a:tab pos="125639" algn="l"/>
                </a:tabLst>
              </a:pPr>
              <a:r>
                <a:rPr sz="908" dirty="0">
                  <a:solidFill>
                    <a:srgbClr val="650032"/>
                  </a:solidFill>
                  <a:latin typeface="HGP創英角ｺﾞｼｯｸUB"/>
                  <a:cs typeface="HGP創英角ｺﾞｼｯｸUB"/>
                </a:rPr>
                <a:t>②</a:t>
              </a:r>
              <a:r>
                <a:rPr sz="908" spc="9" dirty="0">
                  <a:latin typeface="HGP創英角ｺﾞｼｯｸUB"/>
                  <a:cs typeface="HGP創英角ｺﾞｼｯｸUB"/>
                </a:rPr>
                <a:t>ベストライフ船橋薬園台 </a:t>
              </a:r>
              <a:r>
                <a:rPr sz="908" spc="-9" dirty="0">
                  <a:latin typeface="HGP創英角ｺﾞｼｯｸUB"/>
                  <a:cs typeface="HGP創英角ｺﾞｼｯｸUB"/>
                </a:rPr>
                <a:t>87</a:t>
              </a:r>
              <a:r>
                <a:rPr sz="908" spc="-45" dirty="0">
                  <a:latin typeface="HGP創英角ｺﾞｼｯｸUB"/>
                  <a:cs typeface="HGP創英角ｺﾞｼｯｸUB"/>
                </a:rPr>
                <a:t>室</a:t>
              </a:r>
              <a:endParaRPr sz="908" dirty="0">
                <a:latin typeface="HGP創英角ｺﾞｼｯｸUB"/>
                <a:cs typeface="HGP創英角ｺﾞｼｯｸUB"/>
              </a:endParaRPr>
            </a:p>
          </p:txBody>
        </p:sp>
        <p:grpSp>
          <p:nvGrpSpPr>
            <p:cNvPr id="1136" name="グループ化 1135">
              <a:extLst>
                <a:ext uri="{FF2B5EF4-FFF2-40B4-BE49-F238E27FC236}">
                  <a16:creationId xmlns:a16="http://schemas.microsoft.com/office/drawing/2014/main" id="{B87FAC56-B2BE-CFEE-5D72-376FB83E62CF}"/>
                </a:ext>
              </a:extLst>
            </p:cNvPr>
            <p:cNvGrpSpPr/>
            <p:nvPr/>
          </p:nvGrpSpPr>
          <p:grpSpPr>
            <a:xfrm>
              <a:off x="4692136" y="3711966"/>
              <a:ext cx="2120836" cy="1305130"/>
              <a:chOff x="8367891" y="1793914"/>
              <a:chExt cx="1798064" cy="1106501"/>
            </a:xfrm>
          </p:grpSpPr>
          <p:sp>
            <p:nvSpPr>
              <p:cNvPr id="1137" name="object 920">
                <a:extLst>
                  <a:ext uri="{FF2B5EF4-FFF2-40B4-BE49-F238E27FC236}">
                    <a16:creationId xmlns:a16="http://schemas.microsoft.com/office/drawing/2014/main" id="{799172E8-819D-36CB-7F62-1F7AC75CAA0F}"/>
                  </a:ext>
                </a:extLst>
              </p:cNvPr>
              <p:cNvSpPr/>
              <p:nvPr/>
            </p:nvSpPr>
            <p:spPr>
              <a:xfrm>
                <a:off x="8367891" y="1793914"/>
                <a:ext cx="1798064" cy="1106501"/>
              </a:xfrm>
              <a:custGeom>
                <a:avLst/>
                <a:gdLst/>
                <a:ahLst/>
                <a:cxnLst/>
                <a:rect l="l" t="t" r="r" b="b"/>
                <a:pathLst>
                  <a:path w="1981200" h="1219200">
                    <a:moveTo>
                      <a:pt x="0" y="0"/>
                    </a:moveTo>
                    <a:lnTo>
                      <a:pt x="0" y="1219199"/>
                    </a:lnTo>
                    <a:lnTo>
                      <a:pt x="1981199" y="1219199"/>
                    </a:lnTo>
                    <a:lnTo>
                      <a:pt x="1981199" y="0"/>
                    </a:lnTo>
                    <a:lnTo>
                      <a:pt x="0" y="0"/>
                    </a:lnTo>
                    <a:close/>
                  </a:path>
                </a:pathLst>
              </a:custGeom>
              <a:ln w="18287">
                <a:solidFill>
                  <a:srgbClr val="99CC00"/>
                </a:solidFill>
              </a:ln>
            </p:spPr>
            <p:txBody>
              <a:bodyPr wrap="square" lIns="0" tIns="0" rIns="0" bIns="0" rtlCol="0"/>
              <a:lstStyle/>
              <a:p>
                <a:endParaRPr sz="1634"/>
              </a:p>
            </p:txBody>
          </p:sp>
          <p:pic>
            <p:nvPicPr>
              <p:cNvPr id="1138" name="object 924">
                <a:extLst>
                  <a:ext uri="{FF2B5EF4-FFF2-40B4-BE49-F238E27FC236}">
                    <a16:creationId xmlns:a16="http://schemas.microsoft.com/office/drawing/2014/main" id="{D07BC83D-45FB-1511-98C1-E6BA4E939D39}"/>
                  </a:ext>
                </a:extLst>
              </p:cNvPr>
              <p:cNvPicPr/>
              <p:nvPr/>
            </p:nvPicPr>
            <p:blipFill>
              <a:blip r:embed="rId14" cstate="print"/>
              <a:stretch>
                <a:fillRect/>
              </a:stretch>
            </p:blipFill>
            <p:spPr>
              <a:xfrm>
                <a:off x="8442594" y="1881051"/>
                <a:ext cx="1659751" cy="968188"/>
              </a:xfrm>
              <a:prstGeom prst="rect">
                <a:avLst/>
              </a:prstGeom>
            </p:spPr>
          </p:pic>
        </p:grpSp>
      </p:grpSp>
      <p:grpSp>
        <p:nvGrpSpPr>
          <p:cNvPr id="18" name="グループ化 17">
            <a:extLst>
              <a:ext uri="{FF2B5EF4-FFF2-40B4-BE49-F238E27FC236}">
                <a16:creationId xmlns:a16="http://schemas.microsoft.com/office/drawing/2014/main" id="{48327050-6C6B-94B2-9E0D-3043895EF22D}"/>
              </a:ext>
            </a:extLst>
          </p:cNvPr>
          <p:cNvGrpSpPr/>
          <p:nvPr/>
        </p:nvGrpSpPr>
        <p:grpSpPr>
          <a:xfrm>
            <a:off x="1495104" y="5533978"/>
            <a:ext cx="2165096" cy="1632932"/>
            <a:chOff x="1670588" y="5533978"/>
            <a:chExt cx="2165096" cy="1632932"/>
          </a:xfrm>
        </p:grpSpPr>
        <p:sp>
          <p:nvSpPr>
            <p:cNvPr id="1140" name="object 928">
              <a:extLst>
                <a:ext uri="{FF2B5EF4-FFF2-40B4-BE49-F238E27FC236}">
                  <a16:creationId xmlns:a16="http://schemas.microsoft.com/office/drawing/2014/main" id="{7C046897-F65E-E22F-C867-7861C4040595}"/>
                </a:ext>
              </a:extLst>
            </p:cNvPr>
            <p:cNvSpPr/>
            <p:nvPr/>
          </p:nvSpPr>
          <p:spPr>
            <a:xfrm>
              <a:off x="1714848" y="5861779"/>
              <a:ext cx="1798064" cy="1106501"/>
            </a:xfrm>
            <a:custGeom>
              <a:avLst/>
              <a:gdLst/>
              <a:ahLst/>
              <a:cxnLst/>
              <a:rect l="l" t="t" r="r" b="b"/>
              <a:pathLst>
                <a:path w="1981200" h="1219200">
                  <a:moveTo>
                    <a:pt x="1981199" y="1219199"/>
                  </a:moveTo>
                  <a:lnTo>
                    <a:pt x="1981199" y="0"/>
                  </a:lnTo>
                  <a:lnTo>
                    <a:pt x="0" y="0"/>
                  </a:lnTo>
                  <a:lnTo>
                    <a:pt x="0" y="1219199"/>
                  </a:lnTo>
                  <a:lnTo>
                    <a:pt x="1981199" y="1219199"/>
                  </a:lnTo>
                  <a:close/>
                </a:path>
              </a:pathLst>
            </a:custGeom>
            <a:solidFill>
              <a:srgbClr val="FFFFFF"/>
            </a:solidFill>
          </p:spPr>
          <p:txBody>
            <a:bodyPr wrap="square" lIns="0" tIns="0" rIns="0" bIns="0" rtlCol="0"/>
            <a:lstStyle/>
            <a:p>
              <a:endParaRPr sz="1634"/>
            </a:p>
          </p:txBody>
        </p:sp>
        <p:sp>
          <p:nvSpPr>
            <p:cNvPr id="1141" name="object 930">
              <a:extLst>
                <a:ext uri="{FF2B5EF4-FFF2-40B4-BE49-F238E27FC236}">
                  <a16:creationId xmlns:a16="http://schemas.microsoft.com/office/drawing/2014/main" id="{41F9A2F8-59A0-8401-A578-E4D99B947A4C}"/>
                </a:ext>
              </a:extLst>
            </p:cNvPr>
            <p:cNvSpPr/>
            <p:nvPr/>
          </p:nvSpPr>
          <p:spPr>
            <a:xfrm>
              <a:off x="1670588" y="5533978"/>
              <a:ext cx="1931190" cy="325035"/>
            </a:xfrm>
            <a:custGeom>
              <a:avLst/>
              <a:gdLst/>
              <a:ahLst/>
              <a:cxnLst/>
              <a:rect l="l" t="t" r="r" b="b"/>
              <a:pathLst>
                <a:path w="2127884" h="358139">
                  <a:moveTo>
                    <a:pt x="2127503" y="358133"/>
                  </a:moveTo>
                  <a:lnTo>
                    <a:pt x="2127503" y="0"/>
                  </a:lnTo>
                  <a:lnTo>
                    <a:pt x="0" y="0"/>
                  </a:lnTo>
                  <a:lnTo>
                    <a:pt x="0" y="358133"/>
                  </a:lnTo>
                  <a:lnTo>
                    <a:pt x="2127503" y="358133"/>
                  </a:lnTo>
                  <a:close/>
                </a:path>
              </a:pathLst>
            </a:custGeom>
            <a:solidFill>
              <a:srgbClr val="FFFFFF"/>
            </a:solidFill>
          </p:spPr>
          <p:txBody>
            <a:bodyPr wrap="square" lIns="0" tIns="0" rIns="0" bIns="0" rtlCol="0"/>
            <a:lstStyle/>
            <a:p>
              <a:endParaRPr sz="1634"/>
            </a:p>
          </p:txBody>
        </p:sp>
        <p:sp>
          <p:nvSpPr>
            <p:cNvPr id="1142" name="object 931">
              <a:extLst>
                <a:ext uri="{FF2B5EF4-FFF2-40B4-BE49-F238E27FC236}">
                  <a16:creationId xmlns:a16="http://schemas.microsoft.com/office/drawing/2014/main" id="{750492F0-C0E0-029F-3B65-8833A68D8D18}"/>
                </a:ext>
              </a:extLst>
            </p:cNvPr>
            <p:cNvSpPr txBox="1"/>
            <p:nvPr/>
          </p:nvSpPr>
          <p:spPr>
            <a:xfrm>
              <a:off x="1714848" y="5539049"/>
              <a:ext cx="2120836" cy="277540"/>
            </a:xfrm>
            <a:prstGeom prst="rect">
              <a:avLst/>
            </a:prstGeom>
          </p:spPr>
          <p:txBody>
            <a:bodyPr vert="horz" wrap="square" lIns="0" tIns="10950" rIns="0" bIns="0" rtlCol="0">
              <a:spAutoFit/>
            </a:bodyPr>
            <a:lstStyle/>
            <a:p>
              <a:pPr marL="11527">
                <a:lnSpc>
                  <a:spcPts val="1066"/>
                </a:lnSpc>
                <a:spcBef>
                  <a:spcPts val="86"/>
                </a:spcBef>
              </a:pPr>
              <a:r>
                <a:rPr sz="908" spc="-9" dirty="0">
                  <a:latin typeface="HGP創英角ｺﾞｼｯｸUB"/>
                  <a:cs typeface="HGP創英角ｺﾞｼｯｸUB"/>
                </a:rPr>
                <a:t>2016</a:t>
              </a:r>
              <a:r>
                <a:rPr sz="908" spc="-14" dirty="0">
                  <a:latin typeface="HGP創英角ｺﾞｼｯｸUB"/>
                  <a:cs typeface="HGP創英角ｺﾞｼｯｸUB"/>
                </a:rPr>
                <a:t>年</a:t>
              </a:r>
              <a:r>
                <a:rPr sz="908" spc="-9" dirty="0">
                  <a:latin typeface="HGP創英角ｺﾞｼｯｸUB"/>
                  <a:cs typeface="HGP創英角ｺﾞｼｯｸUB"/>
                </a:rPr>
                <a:t>10</a:t>
              </a:r>
              <a:r>
                <a:rPr sz="908" spc="-14" dirty="0">
                  <a:latin typeface="HGP創英角ｺﾞｼｯｸUB"/>
                  <a:cs typeface="HGP創英角ｺﾞｼｯｸUB"/>
                </a:rPr>
                <a:t>月</a:t>
              </a:r>
              <a:r>
                <a:rPr sz="908" dirty="0">
                  <a:latin typeface="HGP創英角ｺﾞｼｯｸUB"/>
                  <a:cs typeface="HGP創英角ｺﾞｼｯｸUB"/>
                </a:rPr>
                <a:t>～</a:t>
              </a:r>
              <a:r>
                <a:rPr sz="908" spc="277" dirty="0">
                  <a:latin typeface="HGP創英角ｺﾞｼｯｸUB"/>
                  <a:cs typeface="HGP創英角ｺﾞｼｯｸUB"/>
                </a:rPr>
                <a:t> </a:t>
              </a:r>
              <a:r>
                <a:rPr sz="817" spc="-9" dirty="0">
                  <a:latin typeface="HGP創英角ｺﾞｼｯｸUB"/>
                  <a:cs typeface="HGP創英角ｺﾞｼｯｸUB"/>
                </a:rPr>
                <a:t>（</a:t>
              </a:r>
              <a:r>
                <a:rPr lang="ja-JP" altLang="en-US" sz="817" spc="-9" dirty="0">
                  <a:latin typeface="HGP創英角ｺﾞｼｯｸUB" panose="020B0900000000000000" pitchFamily="50" charset="-128"/>
                  <a:ea typeface="HGP創英角ｺﾞｼｯｸUB" panose="020B0900000000000000" pitchFamily="50" charset="-128"/>
                  <a:cs typeface="HGP創英角ｺﾞｼｯｸUB"/>
                </a:rPr>
                <a:t>神奈川県</a:t>
              </a:r>
              <a:r>
                <a:rPr sz="817" spc="-9" dirty="0" err="1">
                  <a:latin typeface="HGP創英角ｺﾞｼｯｸUB"/>
                  <a:cs typeface="HGP創英角ｺﾞｼｯｸUB"/>
                </a:rPr>
                <a:t>横浜市</a:t>
              </a:r>
              <a:r>
                <a:rPr sz="817" spc="-45" dirty="0">
                  <a:latin typeface="HGP創英角ｺﾞｼｯｸUB"/>
                  <a:cs typeface="HGP創英角ｺﾞｼｯｸUB"/>
                </a:rPr>
                <a:t>）</a:t>
              </a:r>
              <a:endParaRPr sz="817" dirty="0">
                <a:latin typeface="HGP創英角ｺﾞｼｯｸUB"/>
                <a:cs typeface="HGP創英角ｺﾞｼｯｸUB"/>
              </a:endParaRPr>
            </a:p>
            <a:p>
              <a:pPr marL="125639" indent="-115265">
                <a:lnSpc>
                  <a:spcPts val="1066"/>
                </a:lnSpc>
                <a:buSzPct val="90000"/>
                <a:buChar char="■"/>
                <a:tabLst>
                  <a:tab pos="125639" algn="l"/>
                </a:tabLst>
              </a:pPr>
              <a:r>
                <a:rPr sz="908" dirty="0">
                  <a:solidFill>
                    <a:srgbClr val="650032"/>
                  </a:solidFill>
                  <a:latin typeface="HGP創英角ｺﾞｼｯｸUB"/>
                  <a:cs typeface="HGP創英角ｺﾞｼｯｸUB"/>
                </a:rPr>
                <a:t>④</a:t>
              </a:r>
              <a:r>
                <a:rPr sz="908" spc="-14" dirty="0">
                  <a:latin typeface="HGP創英角ｺﾞｼｯｸUB"/>
                  <a:cs typeface="HGP創英角ｺﾞｼｯｸUB"/>
                </a:rPr>
                <a:t>ベストライフ金沢文庫Ⅱ </a:t>
              </a:r>
              <a:r>
                <a:rPr sz="908" spc="-9" dirty="0">
                  <a:latin typeface="HGP創英角ｺﾞｼｯｸUB"/>
                  <a:cs typeface="HGP創英角ｺﾞｼｯｸUB"/>
                </a:rPr>
                <a:t>45</a:t>
              </a:r>
              <a:r>
                <a:rPr sz="908" spc="-45" dirty="0">
                  <a:latin typeface="HGP創英角ｺﾞｼｯｸUB"/>
                  <a:cs typeface="HGP創英角ｺﾞｼｯｸUB"/>
                </a:rPr>
                <a:t>室</a:t>
              </a:r>
              <a:endParaRPr sz="908" dirty="0">
                <a:latin typeface="HGP創英角ｺﾞｼｯｸUB"/>
                <a:cs typeface="HGP創英角ｺﾞｼｯｸUB"/>
              </a:endParaRPr>
            </a:p>
          </p:txBody>
        </p:sp>
        <p:grpSp>
          <p:nvGrpSpPr>
            <p:cNvPr id="1146" name="グループ化 1145">
              <a:extLst>
                <a:ext uri="{FF2B5EF4-FFF2-40B4-BE49-F238E27FC236}">
                  <a16:creationId xmlns:a16="http://schemas.microsoft.com/office/drawing/2014/main" id="{AA309C92-4ADB-2A83-8D4E-C86A17F3AB18}"/>
                </a:ext>
              </a:extLst>
            </p:cNvPr>
            <p:cNvGrpSpPr/>
            <p:nvPr/>
          </p:nvGrpSpPr>
          <p:grpSpPr>
            <a:xfrm>
              <a:off x="1714848" y="5861780"/>
              <a:ext cx="2120836" cy="1305130"/>
              <a:chOff x="8348526" y="3329183"/>
              <a:chExt cx="1798064" cy="1106501"/>
            </a:xfrm>
          </p:grpSpPr>
          <p:sp>
            <p:nvSpPr>
              <p:cNvPr id="1147" name="object 929">
                <a:extLst>
                  <a:ext uri="{FF2B5EF4-FFF2-40B4-BE49-F238E27FC236}">
                    <a16:creationId xmlns:a16="http://schemas.microsoft.com/office/drawing/2014/main" id="{F97ABC6B-EAE9-0D90-087A-5784AC26E989}"/>
                  </a:ext>
                </a:extLst>
              </p:cNvPr>
              <p:cNvSpPr/>
              <p:nvPr/>
            </p:nvSpPr>
            <p:spPr>
              <a:xfrm>
                <a:off x="8348526" y="3329183"/>
                <a:ext cx="1798064" cy="1106501"/>
              </a:xfrm>
              <a:custGeom>
                <a:avLst/>
                <a:gdLst/>
                <a:ahLst/>
                <a:cxnLst/>
                <a:rect l="l" t="t" r="r" b="b"/>
                <a:pathLst>
                  <a:path w="1981200" h="1219200">
                    <a:moveTo>
                      <a:pt x="0" y="0"/>
                    </a:moveTo>
                    <a:lnTo>
                      <a:pt x="0" y="1219199"/>
                    </a:lnTo>
                    <a:lnTo>
                      <a:pt x="1981199" y="1219199"/>
                    </a:lnTo>
                    <a:lnTo>
                      <a:pt x="1981199" y="0"/>
                    </a:lnTo>
                    <a:lnTo>
                      <a:pt x="0" y="0"/>
                    </a:lnTo>
                    <a:close/>
                  </a:path>
                </a:pathLst>
              </a:custGeom>
              <a:ln w="18287">
                <a:solidFill>
                  <a:srgbClr val="99CC00"/>
                </a:solidFill>
              </a:ln>
            </p:spPr>
            <p:txBody>
              <a:bodyPr wrap="square" lIns="0" tIns="0" rIns="0" bIns="0" rtlCol="0"/>
              <a:lstStyle/>
              <a:p>
                <a:endParaRPr sz="1634"/>
              </a:p>
            </p:txBody>
          </p:sp>
          <p:pic>
            <p:nvPicPr>
              <p:cNvPr id="1148" name="object 934">
                <a:extLst>
                  <a:ext uri="{FF2B5EF4-FFF2-40B4-BE49-F238E27FC236}">
                    <a16:creationId xmlns:a16="http://schemas.microsoft.com/office/drawing/2014/main" id="{2181C36E-4ACB-504F-7CB9-0509ACCC4E34}"/>
                  </a:ext>
                </a:extLst>
              </p:cNvPr>
              <p:cNvPicPr/>
              <p:nvPr/>
            </p:nvPicPr>
            <p:blipFill>
              <a:blip r:embed="rId15" cstate="print"/>
              <a:stretch>
                <a:fillRect/>
              </a:stretch>
            </p:blipFill>
            <p:spPr>
              <a:xfrm>
                <a:off x="8419080" y="3406639"/>
                <a:ext cx="1659751" cy="952974"/>
              </a:xfrm>
              <a:prstGeom prst="rect">
                <a:avLst/>
              </a:prstGeom>
            </p:spPr>
          </p:pic>
        </p:grpSp>
      </p:grpSp>
      <p:sp>
        <p:nvSpPr>
          <p:cNvPr id="1150" name="object 941">
            <a:extLst>
              <a:ext uri="{FF2B5EF4-FFF2-40B4-BE49-F238E27FC236}">
                <a16:creationId xmlns:a16="http://schemas.microsoft.com/office/drawing/2014/main" id="{19834FF4-F9BD-50BC-BB87-714832C89905}"/>
              </a:ext>
            </a:extLst>
          </p:cNvPr>
          <p:cNvSpPr/>
          <p:nvPr/>
        </p:nvSpPr>
        <p:spPr>
          <a:xfrm>
            <a:off x="6199042" y="5686518"/>
            <a:ext cx="1792877" cy="325035"/>
          </a:xfrm>
          <a:custGeom>
            <a:avLst/>
            <a:gdLst/>
            <a:ahLst/>
            <a:cxnLst/>
            <a:rect l="l" t="t" r="r" b="b"/>
            <a:pathLst>
              <a:path w="1975484" h="358139">
                <a:moveTo>
                  <a:pt x="1975103" y="358133"/>
                </a:moveTo>
                <a:lnTo>
                  <a:pt x="1975103" y="0"/>
                </a:lnTo>
                <a:lnTo>
                  <a:pt x="0" y="0"/>
                </a:lnTo>
                <a:lnTo>
                  <a:pt x="0" y="358133"/>
                </a:lnTo>
                <a:lnTo>
                  <a:pt x="1975103" y="358133"/>
                </a:lnTo>
                <a:close/>
              </a:path>
            </a:pathLst>
          </a:custGeom>
          <a:solidFill>
            <a:srgbClr val="FFFFFF"/>
          </a:solidFill>
        </p:spPr>
        <p:txBody>
          <a:bodyPr wrap="square" lIns="0" tIns="0" rIns="0" bIns="0" rtlCol="0"/>
          <a:lstStyle/>
          <a:p>
            <a:endParaRPr sz="1634"/>
          </a:p>
        </p:txBody>
      </p:sp>
      <p:grpSp>
        <p:nvGrpSpPr>
          <p:cNvPr id="20" name="グループ化 19">
            <a:extLst>
              <a:ext uri="{FF2B5EF4-FFF2-40B4-BE49-F238E27FC236}">
                <a16:creationId xmlns:a16="http://schemas.microsoft.com/office/drawing/2014/main" id="{B0B716C1-A4E5-224D-C224-A9D7D5A53495}"/>
              </a:ext>
            </a:extLst>
          </p:cNvPr>
          <p:cNvGrpSpPr/>
          <p:nvPr/>
        </p:nvGrpSpPr>
        <p:grpSpPr>
          <a:xfrm>
            <a:off x="5986750" y="5533978"/>
            <a:ext cx="1856469" cy="1611667"/>
            <a:chOff x="6162234" y="5533978"/>
            <a:chExt cx="1856469" cy="1611667"/>
          </a:xfrm>
        </p:grpSpPr>
        <p:sp>
          <p:nvSpPr>
            <p:cNvPr id="1151" name="object 942">
              <a:extLst>
                <a:ext uri="{FF2B5EF4-FFF2-40B4-BE49-F238E27FC236}">
                  <a16:creationId xmlns:a16="http://schemas.microsoft.com/office/drawing/2014/main" id="{2687AC6F-9DD3-D834-728F-A77B5EB52DC6}"/>
                </a:ext>
              </a:extLst>
            </p:cNvPr>
            <p:cNvSpPr txBox="1"/>
            <p:nvPr/>
          </p:nvSpPr>
          <p:spPr>
            <a:xfrm>
              <a:off x="6171046" y="5533978"/>
              <a:ext cx="1847657" cy="277540"/>
            </a:xfrm>
            <a:prstGeom prst="rect">
              <a:avLst/>
            </a:prstGeom>
          </p:spPr>
          <p:txBody>
            <a:bodyPr vert="horz" wrap="square" lIns="0" tIns="10950" rIns="0" bIns="0" rtlCol="0">
              <a:spAutoFit/>
            </a:bodyPr>
            <a:lstStyle/>
            <a:p>
              <a:pPr marL="11527">
                <a:lnSpc>
                  <a:spcPts val="1066"/>
                </a:lnSpc>
                <a:spcBef>
                  <a:spcPts val="86"/>
                </a:spcBef>
              </a:pPr>
              <a:r>
                <a:rPr sz="908" spc="-9" dirty="0">
                  <a:latin typeface="HGP創英角ｺﾞｼｯｸUB"/>
                  <a:cs typeface="HGP創英角ｺﾞｼｯｸUB"/>
                </a:rPr>
                <a:t>2017</a:t>
              </a:r>
              <a:r>
                <a:rPr sz="908" spc="-14" dirty="0">
                  <a:latin typeface="HGP創英角ｺﾞｼｯｸUB"/>
                  <a:cs typeface="HGP創英角ｺﾞｼｯｸUB"/>
                </a:rPr>
                <a:t>年</a:t>
              </a:r>
              <a:r>
                <a:rPr sz="908" spc="-9" dirty="0">
                  <a:latin typeface="HGP創英角ｺﾞｼｯｸUB"/>
                  <a:cs typeface="HGP創英角ｺﾞｼｯｸUB"/>
                </a:rPr>
                <a:t>6</a:t>
              </a:r>
              <a:r>
                <a:rPr sz="908" spc="-14" dirty="0">
                  <a:latin typeface="HGP創英角ｺﾞｼｯｸUB"/>
                  <a:cs typeface="HGP創英角ｺﾞｼｯｸUB"/>
                </a:rPr>
                <a:t>月</a:t>
              </a:r>
              <a:r>
                <a:rPr sz="908" dirty="0">
                  <a:latin typeface="HGP創英角ｺﾞｼｯｸUB"/>
                  <a:cs typeface="HGP創英角ｺﾞｼｯｸUB"/>
                </a:rPr>
                <a:t>～</a:t>
              </a:r>
              <a:r>
                <a:rPr sz="908" spc="272" dirty="0">
                  <a:latin typeface="HGP創英角ｺﾞｼｯｸUB"/>
                  <a:cs typeface="HGP創英角ｺﾞｼｯｸUB"/>
                </a:rPr>
                <a:t> </a:t>
              </a:r>
              <a:r>
                <a:rPr sz="817" spc="-9" dirty="0">
                  <a:latin typeface="HGP創英角ｺﾞｼｯｸUB"/>
                  <a:cs typeface="HGP創英角ｺﾞｼｯｸUB"/>
                </a:rPr>
                <a:t>（</a:t>
              </a:r>
              <a:r>
                <a:rPr sz="817" spc="-9" dirty="0" err="1">
                  <a:latin typeface="HGP創英角ｺﾞｼｯｸUB"/>
                  <a:cs typeface="HGP創英角ｺﾞｼｯｸUB"/>
                </a:rPr>
                <a:t>大阪府</a:t>
              </a:r>
              <a:r>
                <a:rPr lang="ja-JP" altLang="en-US" sz="817" spc="-9" dirty="0">
                  <a:latin typeface="HGP創英角ｺﾞｼｯｸUB" panose="020B0900000000000000" pitchFamily="50" charset="-128"/>
                  <a:ea typeface="HGP創英角ｺﾞｼｯｸUB" panose="020B0900000000000000" pitchFamily="50" charset="-128"/>
                  <a:cs typeface="HGP創英角ｺﾞｼｯｸUB"/>
                </a:rPr>
                <a:t>豊中市</a:t>
              </a:r>
              <a:r>
                <a:rPr sz="817" spc="-45" dirty="0">
                  <a:latin typeface="HGP創英角ｺﾞｼｯｸUB"/>
                  <a:cs typeface="HGP創英角ｺﾞｼｯｸUB"/>
                </a:rPr>
                <a:t>）</a:t>
              </a:r>
              <a:endParaRPr sz="817" dirty="0">
                <a:latin typeface="HGP創英角ｺﾞｼｯｸUB"/>
                <a:cs typeface="HGP創英角ｺﾞｼｯｸUB"/>
              </a:endParaRPr>
            </a:p>
            <a:p>
              <a:pPr marL="125639" indent="-115265">
                <a:lnSpc>
                  <a:spcPts val="1066"/>
                </a:lnSpc>
                <a:buSzPct val="90000"/>
                <a:buChar char="■"/>
                <a:tabLst>
                  <a:tab pos="125639" algn="l"/>
                </a:tabLst>
              </a:pPr>
              <a:r>
                <a:rPr sz="908" dirty="0">
                  <a:solidFill>
                    <a:srgbClr val="650032"/>
                  </a:solidFill>
                  <a:latin typeface="HGP創英角ｺﾞｼｯｸUB"/>
                  <a:cs typeface="HGP創英角ｺﾞｼｯｸUB"/>
                </a:rPr>
                <a:t>⑥</a:t>
              </a:r>
              <a:r>
                <a:rPr sz="908" spc="18" dirty="0">
                  <a:latin typeface="HGP創英角ｺﾞｼｯｸUB"/>
                  <a:cs typeface="HGP創英角ｺﾞｼｯｸUB"/>
                </a:rPr>
                <a:t>ベストライフ豊中 </a:t>
              </a:r>
              <a:r>
                <a:rPr sz="908" spc="-9" dirty="0">
                  <a:latin typeface="HGP創英角ｺﾞｼｯｸUB"/>
                  <a:cs typeface="HGP創英角ｺﾞｼｯｸUB"/>
                </a:rPr>
                <a:t>60</a:t>
              </a:r>
              <a:r>
                <a:rPr sz="908" spc="-45" dirty="0">
                  <a:latin typeface="HGP創英角ｺﾞｼｯｸUB"/>
                  <a:cs typeface="HGP創英角ｺﾞｼｯｸUB"/>
                </a:rPr>
                <a:t>室</a:t>
              </a:r>
              <a:endParaRPr sz="908" dirty="0">
                <a:latin typeface="HGP創英角ｺﾞｼｯｸUB"/>
                <a:cs typeface="HGP創英角ｺﾞｼｯｸUB"/>
              </a:endParaRPr>
            </a:p>
          </p:txBody>
        </p:sp>
        <p:grpSp>
          <p:nvGrpSpPr>
            <p:cNvPr id="1152" name="グループ化 1151">
              <a:extLst>
                <a:ext uri="{FF2B5EF4-FFF2-40B4-BE49-F238E27FC236}">
                  <a16:creationId xmlns:a16="http://schemas.microsoft.com/office/drawing/2014/main" id="{65B315EA-080C-1487-F92E-D1EFE276CE82}"/>
                </a:ext>
              </a:extLst>
            </p:cNvPr>
            <p:cNvGrpSpPr/>
            <p:nvPr/>
          </p:nvGrpSpPr>
          <p:grpSpPr>
            <a:xfrm>
              <a:off x="6162234" y="5855648"/>
              <a:ext cx="1847658" cy="1289997"/>
              <a:chOff x="7236153" y="5116525"/>
              <a:chExt cx="1798064" cy="1106501"/>
            </a:xfrm>
          </p:grpSpPr>
          <p:sp>
            <p:nvSpPr>
              <p:cNvPr id="1153" name="object 939">
                <a:extLst>
                  <a:ext uri="{FF2B5EF4-FFF2-40B4-BE49-F238E27FC236}">
                    <a16:creationId xmlns:a16="http://schemas.microsoft.com/office/drawing/2014/main" id="{8161978A-F214-AD03-3FBD-B67FBDE90503}"/>
                  </a:ext>
                </a:extLst>
              </p:cNvPr>
              <p:cNvSpPr/>
              <p:nvPr/>
            </p:nvSpPr>
            <p:spPr>
              <a:xfrm>
                <a:off x="7236153" y="5116525"/>
                <a:ext cx="1798064" cy="1106501"/>
              </a:xfrm>
              <a:custGeom>
                <a:avLst/>
                <a:gdLst/>
                <a:ahLst/>
                <a:cxnLst/>
                <a:rect l="l" t="t" r="r" b="b"/>
                <a:pathLst>
                  <a:path w="1981200" h="1219200">
                    <a:moveTo>
                      <a:pt x="1981199" y="1219199"/>
                    </a:moveTo>
                    <a:lnTo>
                      <a:pt x="1981199" y="0"/>
                    </a:lnTo>
                    <a:lnTo>
                      <a:pt x="0" y="0"/>
                    </a:lnTo>
                    <a:lnTo>
                      <a:pt x="0" y="1219199"/>
                    </a:lnTo>
                    <a:lnTo>
                      <a:pt x="1981199" y="1219199"/>
                    </a:lnTo>
                    <a:close/>
                  </a:path>
                </a:pathLst>
              </a:custGeom>
              <a:solidFill>
                <a:srgbClr val="FFFFFF"/>
              </a:solidFill>
            </p:spPr>
            <p:txBody>
              <a:bodyPr wrap="square" lIns="0" tIns="0" rIns="0" bIns="0" rtlCol="0"/>
              <a:lstStyle/>
              <a:p>
                <a:endParaRPr sz="1634"/>
              </a:p>
            </p:txBody>
          </p:sp>
          <p:sp>
            <p:nvSpPr>
              <p:cNvPr id="1154" name="object 940">
                <a:extLst>
                  <a:ext uri="{FF2B5EF4-FFF2-40B4-BE49-F238E27FC236}">
                    <a16:creationId xmlns:a16="http://schemas.microsoft.com/office/drawing/2014/main" id="{B3F70B17-EF0D-C967-7435-61E1B31D104E}"/>
                  </a:ext>
                </a:extLst>
              </p:cNvPr>
              <p:cNvSpPr/>
              <p:nvPr/>
            </p:nvSpPr>
            <p:spPr>
              <a:xfrm>
                <a:off x="7236153" y="5116525"/>
                <a:ext cx="1798064" cy="1106501"/>
              </a:xfrm>
              <a:custGeom>
                <a:avLst/>
                <a:gdLst/>
                <a:ahLst/>
                <a:cxnLst/>
                <a:rect l="l" t="t" r="r" b="b"/>
                <a:pathLst>
                  <a:path w="1981200" h="1219200">
                    <a:moveTo>
                      <a:pt x="0" y="0"/>
                    </a:moveTo>
                    <a:lnTo>
                      <a:pt x="0" y="1219199"/>
                    </a:lnTo>
                    <a:lnTo>
                      <a:pt x="1981199" y="1219199"/>
                    </a:lnTo>
                    <a:lnTo>
                      <a:pt x="1981199" y="0"/>
                    </a:lnTo>
                    <a:lnTo>
                      <a:pt x="0" y="0"/>
                    </a:lnTo>
                    <a:close/>
                  </a:path>
                </a:pathLst>
              </a:custGeom>
              <a:ln w="18287">
                <a:solidFill>
                  <a:srgbClr val="99CC00"/>
                </a:solidFill>
              </a:ln>
            </p:spPr>
            <p:txBody>
              <a:bodyPr wrap="square" lIns="0" tIns="0" rIns="0" bIns="0" rtlCol="0"/>
              <a:lstStyle/>
              <a:p>
                <a:endParaRPr sz="1634"/>
              </a:p>
            </p:txBody>
          </p:sp>
          <p:pic>
            <p:nvPicPr>
              <p:cNvPr id="1155" name="object 945">
                <a:extLst>
                  <a:ext uri="{FF2B5EF4-FFF2-40B4-BE49-F238E27FC236}">
                    <a16:creationId xmlns:a16="http://schemas.microsoft.com/office/drawing/2014/main" id="{4933C797-4DC6-967E-B148-FA6E44C68202}"/>
                  </a:ext>
                </a:extLst>
              </p:cNvPr>
              <p:cNvPicPr/>
              <p:nvPr/>
            </p:nvPicPr>
            <p:blipFill>
              <a:blip r:embed="rId16" cstate="print"/>
              <a:stretch>
                <a:fillRect/>
              </a:stretch>
            </p:blipFill>
            <p:spPr>
              <a:xfrm>
                <a:off x="7312239" y="5206429"/>
                <a:ext cx="1659751" cy="951590"/>
              </a:xfrm>
              <a:prstGeom prst="rect">
                <a:avLst/>
              </a:prstGeom>
            </p:spPr>
          </p:pic>
        </p:grpSp>
      </p:grpSp>
      <p:grpSp>
        <p:nvGrpSpPr>
          <p:cNvPr id="25" name="グループ化 24">
            <a:extLst>
              <a:ext uri="{FF2B5EF4-FFF2-40B4-BE49-F238E27FC236}">
                <a16:creationId xmlns:a16="http://schemas.microsoft.com/office/drawing/2014/main" id="{BEF2DC2D-6F68-7292-E020-5C4156E2F477}"/>
              </a:ext>
            </a:extLst>
          </p:cNvPr>
          <p:cNvGrpSpPr/>
          <p:nvPr/>
        </p:nvGrpSpPr>
        <p:grpSpPr>
          <a:xfrm>
            <a:off x="6933116" y="3389871"/>
            <a:ext cx="2133536" cy="1912379"/>
            <a:chOff x="7099364" y="3389871"/>
            <a:chExt cx="2133536" cy="1912379"/>
          </a:xfrm>
        </p:grpSpPr>
        <p:sp>
          <p:nvSpPr>
            <p:cNvPr id="1139" name="object 926">
              <a:extLst>
                <a:ext uri="{FF2B5EF4-FFF2-40B4-BE49-F238E27FC236}">
                  <a16:creationId xmlns:a16="http://schemas.microsoft.com/office/drawing/2014/main" id="{E780737E-3F5D-571B-B4F3-C16D94524F3C}"/>
                </a:ext>
              </a:extLst>
            </p:cNvPr>
            <p:cNvSpPr txBox="1"/>
            <p:nvPr/>
          </p:nvSpPr>
          <p:spPr>
            <a:xfrm>
              <a:off x="7112064" y="3389871"/>
              <a:ext cx="2120836" cy="277540"/>
            </a:xfrm>
            <a:prstGeom prst="rect">
              <a:avLst/>
            </a:prstGeom>
          </p:spPr>
          <p:txBody>
            <a:bodyPr vert="horz" wrap="square" lIns="0" tIns="10950" rIns="0" bIns="0" rtlCol="0">
              <a:spAutoFit/>
            </a:bodyPr>
            <a:lstStyle/>
            <a:p>
              <a:pPr marL="11527">
                <a:lnSpc>
                  <a:spcPts val="1066"/>
                </a:lnSpc>
                <a:spcBef>
                  <a:spcPts val="86"/>
                </a:spcBef>
              </a:pPr>
              <a:r>
                <a:rPr sz="908" spc="-9" dirty="0">
                  <a:latin typeface="HGP創英角ｺﾞｼｯｸUB"/>
                  <a:cs typeface="HGP創英角ｺﾞｼｯｸUB"/>
                </a:rPr>
                <a:t>2015</a:t>
              </a:r>
              <a:r>
                <a:rPr sz="908" spc="-14" dirty="0">
                  <a:latin typeface="HGP創英角ｺﾞｼｯｸUB"/>
                  <a:cs typeface="HGP創英角ｺﾞｼｯｸUB"/>
                </a:rPr>
                <a:t>年</a:t>
              </a:r>
              <a:r>
                <a:rPr sz="908" spc="-9" dirty="0">
                  <a:latin typeface="HGP創英角ｺﾞｼｯｸUB"/>
                  <a:cs typeface="HGP創英角ｺﾞｼｯｸUB"/>
                </a:rPr>
                <a:t>8</a:t>
              </a:r>
              <a:r>
                <a:rPr sz="908" spc="-14" dirty="0">
                  <a:latin typeface="HGP創英角ｺﾞｼｯｸUB"/>
                  <a:cs typeface="HGP創英角ｺﾞｼｯｸUB"/>
                </a:rPr>
                <a:t>月</a:t>
              </a:r>
              <a:r>
                <a:rPr sz="908" dirty="0">
                  <a:latin typeface="HGP創英角ｺﾞｼｯｸUB"/>
                  <a:cs typeface="HGP創英角ｺﾞｼｯｸUB"/>
                </a:rPr>
                <a:t>～</a:t>
              </a:r>
              <a:r>
                <a:rPr sz="908" spc="272" dirty="0">
                  <a:latin typeface="HGP創英角ｺﾞｼｯｸUB"/>
                  <a:cs typeface="HGP創英角ｺﾞｼｯｸUB"/>
                </a:rPr>
                <a:t> </a:t>
              </a:r>
              <a:r>
                <a:rPr lang="ja-JP" altLang="en-US" sz="817" spc="-9" dirty="0">
                  <a:latin typeface="HGP創英角ｺﾞｼｯｸUB" panose="020B0900000000000000" pitchFamily="50" charset="-128"/>
                  <a:ea typeface="HGP創英角ｺﾞｼｯｸUB" panose="020B0900000000000000" pitchFamily="50" charset="-128"/>
                  <a:cs typeface="HGP創英角ｺﾞｼｯｸUB"/>
                </a:rPr>
                <a:t>（埼玉県</a:t>
              </a:r>
              <a:r>
                <a:rPr sz="817" spc="-9" dirty="0" err="1">
                  <a:latin typeface="HGP創英角ｺﾞｼｯｸUB"/>
                  <a:cs typeface="HGP創英角ｺﾞｼｯｸUB"/>
                </a:rPr>
                <a:t>川口市</a:t>
              </a:r>
              <a:r>
                <a:rPr sz="817" spc="-45" dirty="0">
                  <a:latin typeface="HGP創英角ｺﾞｼｯｸUB"/>
                  <a:cs typeface="HGP創英角ｺﾞｼｯｸUB"/>
                </a:rPr>
                <a:t>）</a:t>
              </a:r>
              <a:endParaRPr sz="817" dirty="0">
                <a:latin typeface="HGP創英角ｺﾞｼｯｸUB"/>
                <a:cs typeface="HGP創英角ｺﾞｼｯｸUB"/>
              </a:endParaRPr>
            </a:p>
            <a:p>
              <a:pPr marL="125639" indent="-115265">
                <a:lnSpc>
                  <a:spcPts val="1066"/>
                </a:lnSpc>
                <a:buSzPct val="90000"/>
                <a:buChar char="■"/>
                <a:tabLst>
                  <a:tab pos="125639" algn="l"/>
                </a:tabLst>
              </a:pPr>
              <a:r>
                <a:rPr sz="908" dirty="0">
                  <a:solidFill>
                    <a:srgbClr val="650032"/>
                  </a:solidFill>
                  <a:latin typeface="HGP創英角ｺﾞｼｯｸUB"/>
                  <a:cs typeface="HGP創英角ｺﾞｼｯｸUB"/>
                </a:rPr>
                <a:t>③</a:t>
              </a:r>
              <a:r>
                <a:rPr sz="908" spc="-18" dirty="0">
                  <a:latin typeface="HGP創英角ｺﾞｼｯｸUB"/>
                  <a:cs typeface="HGP創英角ｺﾞｼｯｸUB"/>
                </a:rPr>
                <a:t>ベストライフ鳩ヶ谷</a:t>
              </a:r>
              <a:r>
                <a:rPr sz="817" spc="132" dirty="0">
                  <a:solidFill>
                    <a:srgbClr val="CC0065"/>
                  </a:solidFill>
                  <a:latin typeface="HGP創英角ｺﾞｼｯｸUB"/>
                  <a:cs typeface="HGP創英角ｺﾞｼｯｸUB"/>
                </a:rPr>
                <a:t>※  </a:t>
              </a:r>
              <a:r>
                <a:rPr sz="908" spc="-9" dirty="0">
                  <a:latin typeface="HGP創英角ｺﾞｼｯｸUB"/>
                  <a:cs typeface="HGP創英角ｺﾞｼｯｸUB"/>
                </a:rPr>
                <a:t>52</a:t>
              </a:r>
              <a:r>
                <a:rPr sz="908" spc="-45" dirty="0">
                  <a:latin typeface="HGP創英角ｺﾞｼｯｸUB"/>
                  <a:cs typeface="HGP創英角ｺﾞｼｯｸUB"/>
                </a:rPr>
                <a:t>室</a:t>
              </a:r>
              <a:endParaRPr sz="908" dirty="0">
                <a:latin typeface="HGP創英角ｺﾞｼｯｸUB"/>
                <a:cs typeface="HGP創英角ｺﾞｼｯｸUB"/>
              </a:endParaRPr>
            </a:p>
          </p:txBody>
        </p:sp>
        <p:grpSp>
          <p:nvGrpSpPr>
            <p:cNvPr id="1143" name="グループ化 1142">
              <a:extLst>
                <a:ext uri="{FF2B5EF4-FFF2-40B4-BE49-F238E27FC236}">
                  <a16:creationId xmlns:a16="http://schemas.microsoft.com/office/drawing/2014/main" id="{8272C59E-8C1E-7820-1B5F-F57FB7D609C5}"/>
                </a:ext>
              </a:extLst>
            </p:cNvPr>
            <p:cNvGrpSpPr/>
            <p:nvPr/>
          </p:nvGrpSpPr>
          <p:grpSpPr>
            <a:xfrm>
              <a:off x="7112064" y="3712602"/>
              <a:ext cx="2120836" cy="1305130"/>
              <a:chOff x="6496521" y="3334716"/>
              <a:chExt cx="1798064" cy="1106501"/>
            </a:xfrm>
          </p:grpSpPr>
          <p:sp>
            <p:nvSpPr>
              <p:cNvPr id="1144" name="object 925">
                <a:extLst>
                  <a:ext uri="{FF2B5EF4-FFF2-40B4-BE49-F238E27FC236}">
                    <a16:creationId xmlns:a16="http://schemas.microsoft.com/office/drawing/2014/main" id="{4F2401AC-A8EF-3667-DF48-F955FF066953}"/>
                  </a:ext>
                </a:extLst>
              </p:cNvPr>
              <p:cNvSpPr/>
              <p:nvPr/>
            </p:nvSpPr>
            <p:spPr>
              <a:xfrm>
                <a:off x="6496521" y="3334716"/>
                <a:ext cx="1798064" cy="1106501"/>
              </a:xfrm>
              <a:custGeom>
                <a:avLst/>
                <a:gdLst/>
                <a:ahLst/>
                <a:cxnLst/>
                <a:rect l="l" t="t" r="r" b="b"/>
                <a:pathLst>
                  <a:path w="1981200" h="1219200">
                    <a:moveTo>
                      <a:pt x="0" y="0"/>
                    </a:moveTo>
                    <a:lnTo>
                      <a:pt x="0" y="1219199"/>
                    </a:lnTo>
                    <a:lnTo>
                      <a:pt x="1981199" y="1219199"/>
                    </a:lnTo>
                    <a:lnTo>
                      <a:pt x="1981199" y="0"/>
                    </a:lnTo>
                    <a:lnTo>
                      <a:pt x="0" y="0"/>
                    </a:lnTo>
                    <a:close/>
                  </a:path>
                </a:pathLst>
              </a:custGeom>
              <a:ln w="18287">
                <a:solidFill>
                  <a:srgbClr val="99CC00"/>
                </a:solidFill>
              </a:ln>
            </p:spPr>
            <p:txBody>
              <a:bodyPr wrap="square" lIns="0" tIns="0" rIns="0" bIns="0" rtlCol="0"/>
              <a:lstStyle/>
              <a:p>
                <a:endParaRPr sz="1634"/>
              </a:p>
            </p:txBody>
          </p:sp>
          <p:pic>
            <p:nvPicPr>
              <p:cNvPr id="1145" name="object 933">
                <a:extLst>
                  <a:ext uri="{FF2B5EF4-FFF2-40B4-BE49-F238E27FC236}">
                    <a16:creationId xmlns:a16="http://schemas.microsoft.com/office/drawing/2014/main" id="{58CD8B0D-CF7A-9BFC-98A3-11E5241BCE01}"/>
                  </a:ext>
                </a:extLst>
              </p:cNvPr>
              <p:cNvPicPr/>
              <p:nvPr/>
            </p:nvPicPr>
            <p:blipFill>
              <a:blip r:embed="rId17" cstate="print"/>
              <a:stretch>
                <a:fillRect/>
              </a:stretch>
            </p:blipFill>
            <p:spPr>
              <a:xfrm>
                <a:off x="6568457" y="3420470"/>
                <a:ext cx="1630705" cy="937759"/>
              </a:xfrm>
              <a:prstGeom prst="rect">
                <a:avLst/>
              </a:prstGeom>
            </p:spPr>
          </p:pic>
        </p:grpSp>
        <p:sp>
          <p:nvSpPr>
            <p:cNvPr id="1157" name="object 948">
              <a:extLst>
                <a:ext uri="{FF2B5EF4-FFF2-40B4-BE49-F238E27FC236}">
                  <a16:creationId xmlns:a16="http://schemas.microsoft.com/office/drawing/2014/main" id="{F906A23C-71BD-B7FB-C024-C2348805ADCA}"/>
                </a:ext>
              </a:extLst>
            </p:cNvPr>
            <p:cNvSpPr txBox="1"/>
            <p:nvPr/>
          </p:nvSpPr>
          <p:spPr>
            <a:xfrm>
              <a:off x="7099364" y="5048494"/>
              <a:ext cx="1914477" cy="253756"/>
            </a:xfrm>
            <a:prstGeom prst="rect">
              <a:avLst/>
            </a:prstGeom>
          </p:spPr>
          <p:txBody>
            <a:bodyPr vert="horz" wrap="square" lIns="0" tIns="11526" rIns="0" bIns="0" rtlCol="0">
              <a:spAutoFit/>
            </a:bodyPr>
            <a:lstStyle/>
            <a:p>
              <a:pPr marL="11527">
                <a:lnSpc>
                  <a:spcPts val="976"/>
                </a:lnSpc>
                <a:spcBef>
                  <a:spcPts val="91"/>
                </a:spcBef>
              </a:pPr>
              <a:r>
                <a:rPr sz="817" spc="-9" dirty="0">
                  <a:solidFill>
                    <a:srgbClr val="CC0065"/>
                  </a:solidFill>
                  <a:latin typeface="HGP創英角ｺﾞｼｯｸUB"/>
                  <a:cs typeface="HGP創英角ｺﾞｼｯｸUB"/>
                </a:rPr>
                <a:t>※</a:t>
              </a:r>
              <a:r>
                <a:rPr sz="817" spc="-14" dirty="0">
                  <a:latin typeface="HGP創英角ｺﾞｼｯｸUB"/>
                  <a:cs typeface="HGP創英角ｺﾞｼｯｸUB"/>
                </a:rPr>
                <a:t>上記施設は</a:t>
              </a:r>
              <a:r>
                <a:rPr sz="817" dirty="0">
                  <a:latin typeface="HGP創英角ｺﾞｼｯｸUB"/>
                  <a:cs typeface="HGP創英角ｺﾞｼｯｸUB"/>
                </a:rPr>
                <a:t>2017</a:t>
              </a:r>
              <a:r>
                <a:rPr sz="817" spc="-18" dirty="0">
                  <a:latin typeface="HGP創英角ｺﾞｼｯｸUB"/>
                  <a:cs typeface="HGP創英角ｺﾞｼｯｸUB"/>
                </a:rPr>
                <a:t>年３月から</a:t>
              </a:r>
              <a:endParaRPr sz="817" dirty="0">
                <a:latin typeface="HGP創英角ｺﾞｼｯｸUB"/>
                <a:cs typeface="HGP創英角ｺﾞｼｯｸUB"/>
              </a:endParaRPr>
            </a:p>
            <a:p>
              <a:pPr marL="80686">
                <a:lnSpc>
                  <a:spcPts val="976"/>
                </a:lnSpc>
              </a:pPr>
              <a:r>
                <a:rPr sz="817" u="sng" spc="-14" dirty="0">
                  <a:uFill>
                    <a:solidFill>
                      <a:srgbClr val="000000"/>
                    </a:solidFill>
                  </a:uFill>
                  <a:latin typeface="HGP創英角ｺﾞｼｯｸUB"/>
                  <a:cs typeface="HGP創英角ｺﾞｼｯｸUB"/>
                </a:rPr>
                <a:t>介護付き</a:t>
              </a:r>
              <a:r>
                <a:rPr sz="817" spc="-18" dirty="0">
                  <a:latin typeface="HGP創英角ｺﾞｼｯｸUB"/>
                  <a:cs typeface="HGP創英角ｺﾞｼｯｸUB"/>
                </a:rPr>
                <a:t>有料老人ホームとして営業開始。</a:t>
              </a:r>
              <a:endParaRPr sz="817" dirty="0">
                <a:latin typeface="HGP創英角ｺﾞｼｯｸUB"/>
                <a:cs typeface="HGP創英角ｺﾞｼｯｸUB"/>
              </a:endParaRPr>
            </a:p>
          </p:txBody>
        </p:sp>
      </p:grpSp>
      <p:grpSp>
        <p:nvGrpSpPr>
          <p:cNvPr id="19" name="グループ化 18">
            <a:extLst>
              <a:ext uri="{FF2B5EF4-FFF2-40B4-BE49-F238E27FC236}">
                <a16:creationId xmlns:a16="http://schemas.microsoft.com/office/drawing/2014/main" id="{F7D05DB2-9E8C-64F2-618F-B3498762B256}"/>
              </a:ext>
            </a:extLst>
          </p:cNvPr>
          <p:cNvGrpSpPr/>
          <p:nvPr/>
        </p:nvGrpSpPr>
        <p:grpSpPr>
          <a:xfrm>
            <a:off x="3799616" y="5541429"/>
            <a:ext cx="2040930" cy="1613506"/>
            <a:chOff x="3975100" y="5541429"/>
            <a:chExt cx="2040930" cy="1613506"/>
          </a:xfrm>
        </p:grpSpPr>
        <p:sp>
          <p:nvSpPr>
            <p:cNvPr id="1149" name="object 937">
              <a:extLst>
                <a:ext uri="{FF2B5EF4-FFF2-40B4-BE49-F238E27FC236}">
                  <a16:creationId xmlns:a16="http://schemas.microsoft.com/office/drawing/2014/main" id="{86FDB671-2B74-D5D7-6DFE-B27A985B2AA5}"/>
                </a:ext>
              </a:extLst>
            </p:cNvPr>
            <p:cNvSpPr txBox="1"/>
            <p:nvPr/>
          </p:nvSpPr>
          <p:spPr>
            <a:xfrm>
              <a:off x="3985207" y="5541429"/>
              <a:ext cx="2003787" cy="277540"/>
            </a:xfrm>
            <a:prstGeom prst="rect">
              <a:avLst/>
            </a:prstGeom>
          </p:spPr>
          <p:txBody>
            <a:bodyPr vert="horz" wrap="square" lIns="0" tIns="10950" rIns="0" bIns="0" rtlCol="0">
              <a:spAutoFit/>
            </a:bodyPr>
            <a:lstStyle/>
            <a:p>
              <a:pPr marL="11527">
                <a:lnSpc>
                  <a:spcPts val="1066"/>
                </a:lnSpc>
                <a:spcBef>
                  <a:spcPts val="86"/>
                </a:spcBef>
              </a:pPr>
              <a:r>
                <a:rPr sz="908" spc="-9" dirty="0">
                  <a:latin typeface="HGP創英角ｺﾞｼｯｸUB"/>
                  <a:cs typeface="HGP創英角ｺﾞｼｯｸUB"/>
                </a:rPr>
                <a:t>2017</a:t>
              </a:r>
              <a:r>
                <a:rPr sz="908" spc="-14" dirty="0">
                  <a:latin typeface="HGP創英角ｺﾞｼｯｸUB"/>
                  <a:cs typeface="HGP創英角ｺﾞｼｯｸUB"/>
                </a:rPr>
                <a:t>年</a:t>
              </a:r>
              <a:r>
                <a:rPr sz="908" spc="-9" dirty="0">
                  <a:latin typeface="HGP創英角ｺﾞｼｯｸUB"/>
                  <a:cs typeface="HGP創英角ｺﾞｼｯｸUB"/>
                </a:rPr>
                <a:t>4</a:t>
              </a:r>
              <a:r>
                <a:rPr sz="908" spc="-14" dirty="0">
                  <a:latin typeface="HGP創英角ｺﾞｼｯｸUB"/>
                  <a:cs typeface="HGP創英角ｺﾞｼｯｸUB"/>
                </a:rPr>
                <a:t>月</a:t>
              </a:r>
              <a:r>
                <a:rPr sz="908" dirty="0">
                  <a:latin typeface="HGP創英角ｺﾞｼｯｸUB"/>
                  <a:cs typeface="HGP創英角ｺﾞｼｯｸUB"/>
                </a:rPr>
                <a:t>～</a:t>
              </a:r>
              <a:r>
                <a:rPr sz="908" spc="272" dirty="0">
                  <a:latin typeface="HGP創英角ｺﾞｼｯｸUB"/>
                  <a:cs typeface="HGP創英角ｺﾞｼｯｸUB"/>
                </a:rPr>
                <a:t> </a:t>
              </a:r>
              <a:r>
                <a:rPr sz="817" spc="-9" dirty="0">
                  <a:latin typeface="HGP創英角ｺﾞｼｯｸUB"/>
                  <a:cs typeface="HGP創英角ｺﾞｼｯｸUB"/>
                </a:rPr>
                <a:t>（</a:t>
              </a:r>
              <a:r>
                <a:rPr sz="817" spc="-9" dirty="0" err="1">
                  <a:latin typeface="HGP創英角ｺﾞｼｯｸUB"/>
                  <a:cs typeface="HGP創英角ｺﾞｼｯｸUB"/>
                </a:rPr>
                <a:t>東京都</a:t>
              </a:r>
              <a:r>
                <a:rPr lang="ja-JP" altLang="en-US" sz="817" spc="-9" dirty="0">
                  <a:latin typeface="HGP創英角ｺﾞｼｯｸUB" panose="020B0900000000000000" pitchFamily="50" charset="-128"/>
                  <a:ea typeface="HGP創英角ｺﾞｼｯｸUB" panose="020B0900000000000000" pitchFamily="50" charset="-128"/>
                  <a:cs typeface="HGP創英角ｺﾞｼｯｸUB"/>
                </a:rPr>
                <a:t>三鷹市</a:t>
              </a:r>
              <a:r>
                <a:rPr sz="817" spc="-45" dirty="0">
                  <a:latin typeface="HGP創英角ｺﾞｼｯｸUB"/>
                  <a:cs typeface="HGP創英角ｺﾞｼｯｸUB"/>
                </a:rPr>
                <a:t>）</a:t>
              </a:r>
              <a:endParaRPr sz="817" dirty="0">
                <a:latin typeface="HGP創英角ｺﾞｼｯｸUB"/>
                <a:cs typeface="HGP創英角ｺﾞｼｯｸUB"/>
              </a:endParaRPr>
            </a:p>
            <a:p>
              <a:pPr marL="125639" indent="-115265">
                <a:lnSpc>
                  <a:spcPts val="1066"/>
                </a:lnSpc>
                <a:buSzPct val="90000"/>
                <a:buChar char="■"/>
                <a:tabLst>
                  <a:tab pos="125639" algn="l"/>
                </a:tabLst>
              </a:pPr>
              <a:r>
                <a:rPr sz="908" dirty="0">
                  <a:solidFill>
                    <a:srgbClr val="650032"/>
                  </a:solidFill>
                  <a:latin typeface="HGP創英角ｺﾞｼｯｸUB"/>
                  <a:cs typeface="HGP創英角ｺﾞｼｯｸUB"/>
                </a:rPr>
                <a:t>⑤</a:t>
              </a:r>
              <a:r>
                <a:rPr sz="908" spc="18" dirty="0">
                  <a:latin typeface="HGP創英角ｺﾞｼｯｸUB"/>
                  <a:cs typeface="HGP創英角ｺﾞｼｯｸUB"/>
                </a:rPr>
                <a:t>ベストライフ三鷹 </a:t>
              </a:r>
              <a:r>
                <a:rPr sz="908" spc="-9" dirty="0">
                  <a:latin typeface="HGP創英角ｺﾞｼｯｸUB"/>
                  <a:cs typeface="HGP創英角ｺﾞｼｯｸUB"/>
                </a:rPr>
                <a:t>64</a:t>
              </a:r>
              <a:r>
                <a:rPr sz="908" spc="-45" dirty="0">
                  <a:latin typeface="HGP創英角ｺﾞｼｯｸUB"/>
                  <a:cs typeface="HGP創英角ｺﾞｼｯｸUB"/>
                </a:rPr>
                <a:t>室</a:t>
              </a:r>
              <a:endParaRPr sz="908" dirty="0">
                <a:latin typeface="HGP創英角ｺﾞｼｯｸUB"/>
                <a:cs typeface="HGP創英角ｺﾞｼｯｸUB"/>
              </a:endParaRPr>
            </a:p>
          </p:txBody>
        </p:sp>
        <p:grpSp>
          <p:nvGrpSpPr>
            <p:cNvPr id="1158" name="グループ化 1157">
              <a:extLst>
                <a:ext uri="{FF2B5EF4-FFF2-40B4-BE49-F238E27FC236}">
                  <a16:creationId xmlns:a16="http://schemas.microsoft.com/office/drawing/2014/main" id="{9A338A90-5CEB-50CA-DE3B-710D12CE41FE}"/>
                </a:ext>
              </a:extLst>
            </p:cNvPr>
            <p:cNvGrpSpPr/>
            <p:nvPr/>
          </p:nvGrpSpPr>
          <p:grpSpPr>
            <a:xfrm>
              <a:off x="3975100" y="5858436"/>
              <a:ext cx="2040930" cy="1296499"/>
              <a:chOff x="5382764" y="5113005"/>
              <a:chExt cx="1804064" cy="1112079"/>
            </a:xfrm>
          </p:grpSpPr>
          <p:sp>
            <p:nvSpPr>
              <p:cNvPr id="1159" name="object 935">
                <a:extLst>
                  <a:ext uri="{FF2B5EF4-FFF2-40B4-BE49-F238E27FC236}">
                    <a16:creationId xmlns:a16="http://schemas.microsoft.com/office/drawing/2014/main" id="{CB847373-ACFC-DF6A-7885-79534531942C}"/>
                  </a:ext>
                </a:extLst>
              </p:cNvPr>
              <p:cNvSpPr/>
              <p:nvPr/>
            </p:nvSpPr>
            <p:spPr>
              <a:xfrm>
                <a:off x="5382764" y="5113005"/>
                <a:ext cx="1798064" cy="1106501"/>
              </a:xfrm>
              <a:custGeom>
                <a:avLst/>
                <a:gdLst/>
                <a:ahLst/>
                <a:cxnLst/>
                <a:rect l="l" t="t" r="r" b="b"/>
                <a:pathLst>
                  <a:path w="1981200" h="1219200">
                    <a:moveTo>
                      <a:pt x="1981199" y="1219199"/>
                    </a:moveTo>
                    <a:lnTo>
                      <a:pt x="1981199" y="0"/>
                    </a:lnTo>
                    <a:lnTo>
                      <a:pt x="0" y="0"/>
                    </a:lnTo>
                    <a:lnTo>
                      <a:pt x="0" y="1219199"/>
                    </a:lnTo>
                    <a:lnTo>
                      <a:pt x="1981199" y="1219199"/>
                    </a:lnTo>
                    <a:close/>
                  </a:path>
                </a:pathLst>
              </a:custGeom>
              <a:solidFill>
                <a:srgbClr val="FFFFFF"/>
              </a:solidFill>
            </p:spPr>
            <p:txBody>
              <a:bodyPr wrap="square" lIns="0" tIns="0" rIns="0" bIns="0" rtlCol="0"/>
              <a:lstStyle/>
              <a:p>
                <a:endParaRPr sz="1634"/>
              </a:p>
            </p:txBody>
          </p:sp>
          <p:pic>
            <p:nvPicPr>
              <p:cNvPr id="1160" name="object 944">
                <a:extLst>
                  <a:ext uri="{FF2B5EF4-FFF2-40B4-BE49-F238E27FC236}">
                    <a16:creationId xmlns:a16="http://schemas.microsoft.com/office/drawing/2014/main" id="{E4452B94-E528-F415-C602-A3552F8C4F56}"/>
                  </a:ext>
                </a:extLst>
              </p:cNvPr>
              <p:cNvPicPr/>
              <p:nvPr/>
            </p:nvPicPr>
            <p:blipFill>
              <a:blip r:embed="rId18" cstate="print"/>
              <a:stretch>
                <a:fillRect/>
              </a:stretch>
            </p:blipFill>
            <p:spPr>
              <a:xfrm>
                <a:off x="5467149" y="5186311"/>
                <a:ext cx="1659751" cy="968188"/>
              </a:xfrm>
              <a:prstGeom prst="rect">
                <a:avLst/>
              </a:prstGeom>
            </p:spPr>
          </p:pic>
          <p:sp>
            <p:nvSpPr>
              <p:cNvPr id="1161" name="object 940">
                <a:extLst>
                  <a:ext uri="{FF2B5EF4-FFF2-40B4-BE49-F238E27FC236}">
                    <a16:creationId xmlns:a16="http://schemas.microsoft.com/office/drawing/2014/main" id="{8073D1F6-E2A1-2746-05D9-192104E34B47}"/>
                  </a:ext>
                </a:extLst>
              </p:cNvPr>
              <p:cNvSpPr/>
              <p:nvPr/>
            </p:nvSpPr>
            <p:spPr>
              <a:xfrm>
                <a:off x="5388764" y="5118583"/>
                <a:ext cx="1798064" cy="1106501"/>
              </a:xfrm>
              <a:custGeom>
                <a:avLst/>
                <a:gdLst/>
                <a:ahLst/>
                <a:cxnLst/>
                <a:rect l="l" t="t" r="r" b="b"/>
                <a:pathLst>
                  <a:path w="1981200" h="1219200">
                    <a:moveTo>
                      <a:pt x="0" y="0"/>
                    </a:moveTo>
                    <a:lnTo>
                      <a:pt x="0" y="1219199"/>
                    </a:lnTo>
                    <a:lnTo>
                      <a:pt x="1981199" y="1219199"/>
                    </a:lnTo>
                    <a:lnTo>
                      <a:pt x="1981199" y="0"/>
                    </a:lnTo>
                    <a:lnTo>
                      <a:pt x="0" y="0"/>
                    </a:lnTo>
                    <a:close/>
                  </a:path>
                </a:pathLst>
              </a:custGeom>
              <a:ln w="18287">
                <a:solidFill>
                  <a:srgbClr val="99CC00"/>
                </a:solidFill>
              </a:ln>
            </p:spPr>
            <p:txBody>
              <a:bodyPr wrap="square" lIns="0" tIns="0" rIns="0" bIns="0" rtlCol="0"/>
              <a:lstStyle/>
              <a:p>
                <a:endParaRPr sz="1634"/>
              </a:p>
            </p:txBody>
          </p:sp>
        </p:grpSp>
      </p:grpSp>
      <p:grpSp>
        <p:nvGrpSpPr>
          <p:cNvPr id="22" name="グループ化 21">
            <a:extLst>
              <a:ext uri="{FF2B5EF4-FFF2-40B4-BE49-F238E27FC236}">
                <a16:creationId xmlns:a16="http://schemas.microsoft.com/office/drawing/2014/main" id="{EB61B0C9-204F-181B-1ACE-DF87EB18F998}"/>
              </a:ext>
            </a:extLst>
          </p:cNvPr>
          <p:cNvGrpSpPr/>
          <p:nvPr/>
        </p:nvGrpSpPr>
        <p:grpSpPr>
          <a:xfrm>
            <a:off x="7959985" y="5523590"/>
            <a:ext cx="1989730" cy="1622055"/>
            <a:chOff x="8135469" y="5523590"/>
            <a:chExt cx="1989730" cy="1622055"/>
          </a:xfrm>
        </p:grpSpPr>
        <p:grpSp>
          <p:nvGrpSpPr>
            <p:cNvPr id="1162" name="グループ化 1161">
              <a:extLst>
                <a:ext uri="{FF2B5EF4-FFF2-40B4-BE49-F238E27FC236}">
                  <a16:creationId xmlns:a16="http://schemas.microsoft.com/office/drawing/2014/main" id="{808036E1-5B45-0A37-F591-D981559A4043}"/>
                </a:ext>
              </a:extLst>
            </p:cNvPr>
            <p:cNvGrpSpPr/>
            <p:nvPr/>
          </p:nvGrpSpPr>
          <p:grpSpPr>
            <a:xfrm>
              <a:off x="8143999" y="5864790"/>
              <a:ext cx="1981200" cy="1280855"/>
              <a:chOff x="9336424" y="5202856"/>
              <a:chExt cx="1798064" cy="1106501"/>
            </a:xfrm>
          </p:grpSpPr>
          <p:sp>
            <p:nvSpPr>
              <p:cNvPr id="1163" name="object 940">
                <a:extLst>
                  <a:ext uri="{FF2B5EF4-FFF2-40B4-BE49-F238E27FC236}">
                    <a16:creationId xmlns:a16="http://schemas.microsoft.com/office/drawing/2014/main" id="{56EDC7FD-645D-1DAA-CB23-C5030B393E49}"/>
                  </a:ext>
                </a:extLst>
              </p:cNvPr>
              <p:cNvSpPr/>
              <p:nvPr/>
            </p:nvSpPr>
            <p:spPr>
              <a:xfrm>
                <a:off x="9336424" y="5202856"/>
                <a:ext cx="1798064" cy="1106501"/>
              </a:xfrm>
              <a:custGeom>
                <a:avLst/>
                <a:gdLst/>
                <a:ahLst/>
                <a:cxnLst/>
                <a:rect l="l" t="t" r="r" b="b"/>
                <a:pathLst>
                  <a:path w="1981200" h="1219200">
                    <a:moveTo>
                      <a:pt x="0" y="0"/>
                    </a:moveTo>
                    <a:lnTo>
                      <a:pt x="0" y="1219199"/>
                    </a:lnTo>
                    <a:lnTo>
                      <a:pt x="1981199" y="1219199"/>
                    </a:lnTo>
                    <a:lnTo>
                      <a:pt x="1981199" y="0"/>
                    </a:lnTo>
                    <a:lnTo>
                      <a:pt x="0" y="0"/>
                    </a:lnTo>
                    <a:close/>
                  </a:path>
                </a:pathLst>
              </a:custGeom>
              <a:ln w="18287">
                <a:solidFill>
                  <a:srgbClr val="99CC00"/>
                </a:solidFill>
              </a:ln>
            </p:spPr>
            <p:txBody>
              <a:bodyPr wrap="square" lIns="0" tIns="0" rIns="0" bIns="0" rtlCol="0"/>
              <a:lstStyle/>
              <a:p>
                <a:endParaRPr sz="1634"/>
              </a:p>
            </p:txBody>
          </p:sp>
          <p:pic>
            <p:nvPicPr>
              <p:cNvPr id="1164" name="図 1163">
                <a:extLst>
                  <a:ext uri="{FF2B5EF4-FFF2-40B4-BE49-F238E27FC236}">
                    <a16:creationId xmlns:a16="http://schemas.microsoft.com/office/drawing/2014/main" id="{47CFD238-0E35-30B3-CA01-436F8EEB74FF}"/>
                  </a:ext>
                </a:extLst>
              </p:cNvPr>
              <p:cNvPicPr>
                <a:picLocks noChangeAspect="1"/>
              </p:cNvPicPr>
              <p:nvPr/>
            </p:nvPicPr>
            <p:blipFill>
              <a:blip r:embed="rId19"/>
              <a:stretch>
                <a:fillRect/>
              </a:stretch>
            </p:blipFill>
            <p:spPr>
              <a:xfrm>
                <a:off x="9452433" y="5263462"/>
                <a:ext cx="1560559" cy="1000358"/>
              </a:xfrm>
              <a:prstGeom prst="rect">
                <a:avLst/>
              </a:prstGeom>
            </p:spPr>
          </p:pic>
        </p:grpSp>
        <p:sp>
          <p:nvSpPr>
            <p:cNvPr id="1165" name="object 942">
              <a:extLst>
                <a:ext uri="{FF2B5EF4-FFF2-40B4-BE49-F238E27FC236}">
                  <a16:creationId xmlns:a16="http://schemas.microsoft.com/office/drawing/2014/main" id="{DC3EA164-6BFC-46F6-4336-B9EAE8F5C6FC}"/>
                </a:ext>
              </a:extLst>
            </p:cNvPr>
            <p:cNvSpPr txBox="1"/>
            <p:nvPr/>
          </p:nvSpPr>
          <p:spPr>
            <a:xfrm>
              <a:off x="8135469" y="5523590"/>
              <a:ext cx="1989730" cy="287928"/>
            </a:xfrm>
            <a:prstGeom prst="rect">
              <a:avLst/>
            </a:prstGeom>
          </p:spPr>
          <p:txBody>
            <a:bodyPr vert="horz" wrap="square" lIns="0" tIns="10950" rIns="0" bIns="0" rtlCol="0">
              <a:spAutoFit/>
            </a:bodyPr>
            <a:lstStyle/>
            <a:p>
              <a:pPr marL="11527">
                <a:lnSpc>
                  <a:spcPts val="1066"/>
                </a:lnSpc>
                <a:spcBef>
                  <a:spcPts val="86"/>
                </a:spcBef>
              </a:pPr>
              <a:r>
                <a:rPr sz="908" spc="-9" dirty="0">
                  <a:latin typeface="HGP創英角ｺﾞｼｯｸUB" panose="020B0900000000000000" pitchFamily="50" charset="-128"/>
                  <a:ea typeface="HGP創英角ｺﾞｼｯｸUB" panose="020B0900000000000000" pitchFamily="50" charset="-128"/>
                  <a:cs typeface="HGP創英角ｺﾞｼｯｸUB"/>
                </a:rPr>
                <a:t>20</a:t>
              </a:r>
              <a:r>
                <a:rPr lang="en-US" altLang="ja-JP" sz="908" spc="-9" dirty="0">
                  <a:latin typeface="HGP創英角ｺﾞｼｯｸUB" panose="020B0900000000000000" pitchFamily="50" charset="-128"/>
                  <a:ea typeface="HGP創英角ｺﾞｼｯｸUB" panose="020B0900000000000000" pitchFamily="50" charset="-128"/>
                  <a:cs typeface="HGP創英角ｺﾞｼｯｸUB"/>
                </a:rPr>
                <a:t>22</a:t>
              </a:r>
              <a:r>
                <a:rPr sz="908" spc="-14" dirty="0">
                  <a:latin typeface="HGP創英角ｺﾞｼｯｸUB" panose="020B0900000000000000" pitchFamily="50" charset="-128"/>
                  <a:ea typeface="HGP創英角ｺﾞｼｯｸUB" panose="020B0900000000000000" pitchFamily="50" charset="-128"/>
                  <a:cs typeface="HGP創英角ｺﾞｼｯｸUB"/>
                </a:rPr>
                <a:t>年</a:t>
              </a:r>
              <a:r>
                <a:rPr lang="en-US" altLang="ja-JP" sz="908" spc="-9" dirty="0">
                  <a:latin typeface="HGP創英角ｺﾞｼｯｸUB" panose="020B0900000000000000" pitchFamily="50" charset="-128"/>
                  <a:ea typeface="HGP創英角ｺﾞｼｯｸUB" panose="020B0900000000000000" pitchFamily="50" charset="-128"/>
                  <a:cs typeface="HGP創英角ｺﾞｼｯｸUB"/>
                </a:rPr>
                <a:t>5</a:t>
              </a:r>
              <a:r>
                <a:rPr sz="908" spc="-14" dirty="0">
                  <a:latin typeface="HGP創英角ｺﾞｼｯｸUB" panose="020B0900000000000000" pitchFamily="50" charset="-128"/>
                  <a:ea typeface="HGP創英角ｺﾞｼｯｸUB" panose="020B0900000000000000" pitchFamily="50" charset="-128"/>
                  <a:cs typeface="HGP創英角ｺﾞｼｯｸUB"/>
                </a:rPr>
                <a:t>月</a:t>
              </a:r>
              <a:r>
                <a:rPr sz="908" dirty="0">
                  <a:latin typeface="HGP創英角ｺﾞｼｯｸUB" panose="020B0900000000000000" pitchFamily="50" charset="-128"/>
                  <a:ea typeface="HGP創英角ｺﾞｼｯｸUB" panose="020B0900000000000000" pitchFamily="50" charset="-128"/>
                  <a:cs typeface="HGP創英角ｺﾞｼｯｸUB"/>
                </a:rPr>
                <a:t>～</a:t>
              </a:r>
              <a:r>
                <a:rPr sz="908" spc="272" dirty="0">
                  <a:latin typeface="HGP創英角ｺﾞｼｯｸUB" panose="020B0900000000000000" pitchFamily="50" charset="-128"/>
                  <a:ea typeface="HGP創英角ｺﾞｼｯｸUB" panose="020B0900000000000000" pitchFamily="50" charset="-128"/>
                  <a:cs typeface="HGP創英角ｺﾞｼｯｸUB"/>
                </a:rPr>
                <a:t> </a:t>
              </a:r>
              <a:r>
                <a:rPr sz="817" spc="-9" dirty="0">
                  <a:latin typeface="HGP創英角ｺﾞｼｯｸUB" panose="020B0900000000000000" pitchFamily="50" charset="-128"/>
                  <a:ea typeface="HGP創英角ｺﾞｼｯｸUB" panose="020B0900000000000000" pitchFamily="50" charset="-128"/>
                  <a:cs typeface="HGP創英角ｺﾞｼｯｸUB"/>
                </a:rPr>
                <a:t>（</a:t>
              </a:r>
              <a:r>
                <a:rPr lang="ja-JP" altLang="en-US" sz="817" spc="-9" dirty="0">
                  <a:latin typeface="HGP創英角ｺﾞｼｯｸUB" panose="020B0900000000000000" pitchFamily="50" charset="-128"/>
                  <a:ea typeface="HGP創英角ｺﾞｼｯｸUB" panose="020B0900000000000000" pitchFamily="50" charset="-128"/>
                  <a:cs typeface="HGP創英角ｺﾞｼｯｸUB"/>
                </a:rPr>
                <a:t>東京都小平市</a:t>
              </a:r>
              <a:r>
                <a:rPr sz="817" spc="-45" dirty="0">
                  <a:latin typeface="HGP創英角ｺﾞｼｯｸUB" panose="020B0900000000000000" pitchFamily="50" charset="-128"/>
                  <a:ea typeface="HGP創英角ｺﾞｼｯｸUB" panose="020B0900000000000000" pitchFamily="50" charset="-128"/>
                  <a:cs typeface="HGP創英角ｺﾞｼｯｸUB"/>
                </a:rPr>
                <a:t>）</a:t>
              </a:r>
              <a:endParaRPr sz="817" dirty="0">
                <a:latin typeface="HGP創英角ｺﾞｼｯｸUB" panose="020B0900000000000000" pitchFamily="50" charset="-128"/>
                <a:ea typeface="HGP創英角ｺﾞｼｯｸUB" panose="020B0900000000000000" pitchFamily="50" charset="-128"/>
                <a:cs typeface="HGP創英角ｺﾞｼｯｸUB"/>
              </a:endParaRPr>
            </a:p>
            <a:p>
              <a:pPr marL="125639" indent="-115265">
                <a:lnSpc>
                  <a:spcPts val="1066"/>
                </a:lnSpc>
                <a:buSzPct val="90000"/>
                <a:buChar char="■"/>
                <a:tabLst>
                  <a:tab pos="125639" algn="l"/>
                </a:tabLst>
              </a:pPr>
              <a:r>
                <a:rPr lang="ja-JP" altLang="en-US" sz="908" dirty="0">
                  <a:solidFill>
                    <a:srgbClr val="650032"/>
                  </a:solidFill>
                  <a:latin typeface="HGP創英角ｺﾞｼｯｸUB" panose="020B0900000000000000" pitchFamily="50" charset="-128"/>
                  <a:ea typeface="HGP創英角ｺﾞｼｯｸUB" panose="020B0900000000000000" pitchFamily="50" charset="-128"/>
                  <a:cs typeface="HGP創英角ｺﾞｼｯｸUB"/>
                </a:rPr>
                <a:t>⑦</a:t>
              </a:r>
              <a:r>
                <a:rPr lang="ja-JP" altLang="en-US" sz="908" spc="18" dirty="0">
                  <a:latin typeface="HGP創英角ｺﾞｼｯｸUB" panose="020B0900000000000000" pitchFamily="50" charset="-128"/>
                  <a:ea typeface="HGP創英角ｺﾞｼｯｸUB" panose="020B0900000000000000" pitchFamily="50" charset="-128"/>
                  <a:cs typeface="HGP創英角ｺﾞｼｯｸUB"/>
                </a:rPr>
                <a:t>ベストライフ一橋学園</a:t>
              </a:r>
              <a:r>
                <a:rPr sz="908" spc="18" dirty="0">
                  <a:latin typeface="HGP創英角ｺﾞｼｯｸUB" panose="020B0900000000000000" pitchFamily="50" charset="-128"/>
                  <a:ea typeface="HGP創英角ｺﾞｼｯｸUB" panose="020B0900000000000000" pitchFamily="50" charset="-128"/>
                  <a:cs typeface="HGP創英角ｺﾞｼｯｸUB"/>
                </a:rPr>
                <a:t> </a:t>
              </a:r>
              <a:r>
                <a:rPr lang="en-US" altLang="ja-JP" sz="908" spc="-9" dirty="0">
                  <a:latin typeface="HGP創英角ｺﾞｼｯｸUB" panose="020B0900000000000000" pitchFamily="50" charset="-128"/>
                  <a:ea typeface="HGP創英角ｺﾞｼｯｸUB" panose="020B0900000000000000" pitchFamily="50" charset="-128"/>
                  <a:cs typeface="HGP創英角ｺﾞｼｯｸUB"/>
                </a:rPr>
                <a:t>47</a:t>
              </a:r>
              <a:r>
                <a:rPr sz="908" spc="-45" dirty="0">
                  <a:latin typeface="HGP創英角ｺﾞｼｯｸUB" panose="020B0900000000000000" pitchFamily="50" charset="-128"/>
                  <a:ea typeface="HGP創英角ｺﾞｼｯｸUB" panose="020B0900000000000000" pitchFamily="50" charset="-128"/>
                  <a:cs typeface="HGP創英角ｺﾞｼｯｸUB"/>
                </a:rPr>
                <a:t>室</a:t>
              </a:r>
              <a:endParaRPr sz="908" dirty="0">
                <a:latin typeface="HGP創英角ｺﾞｼｯｸUB" panose="020B0900000000000000" pitchFamily="50" charset="-128"/>
                <a:ea typeface="HGP創英角ｺﾞｼｯｸUB" panose="020B0900000000000000" pitchFamily="50" charset="-128"/>
                <a:cs typeface="HGP創英角ｺﾞｼｯｸUB"/>
              </a:endParaRPr>
            </a:p>
          </p:txBody>
        </p:sp>
      </p:grpSp>
      <p:sp>
        <p:nvSpPr>
          <p:cNvPr id="1115" name="object 979">
            <a:extLst>
              <a:ext uri="{FF2B5EF4-FFF2-40B4-BE49-F238E27FC236}">
                <a16:creationId xmlns:a16="http://schemas.microsoft.com/office/drawing/2014/main" id="{0652109D-631B-BF01-FCB5-E40B99DDAA13}"/>
              </a:ext>
            </a:extLst>
          </p:cNvPr>
          <p:cNvSpPr txBox="1"/>
          <p:nvPr/>
        </p:nvSpPr>
        <p:spPr>
          <a:xfrm>
            <a:off x="1902861" y="2612001"/>
            <a:ext cx="3018096" cy="166486"/>
          </a:xfrm>
          <a:prstGeom prst="rect">
            <a:avLst/>
          </a:prstGeom>
        </p:spPr>
        <p:txBody>
          <a:bodyPr vert="horz" wrap="square" lIns="0" tIns="26509" rIns="0" bIns="0" rtlCol="0">
            <a:spAutoFit/>
          </a:bodyPr>
          <a:lstStyle/>
          <a:p>
            <a:pPr marL="11527">
              <a:spcBef>
                <a:spcPts val="208"/>
              </a:spcBef>
            </a:pPr>
            <a:r>
              <a:rPr sz="908" spc="-27" dirty="0">
                <a:latin typeface="HGP創英角ｺﾞｼｯｸUB"/>
                <a:cs typeface="HGP創英角ｺﾞｼｯｸUB"/>
              </a:rPr>
              <a:t>※ </a:t>
            </a:r>
            <a:r>
              <a:rPr sz="908" spc="-27" dirty="0" err="1">
                <a:latin typeface="HGP創英角ｺﾞｼｯｸUB"/>
                <a:cs typeface="HGP創英角ｺﾞｼｯｸUB"/>
              </a:rPr>
              <a:t>介護タクシー利用者は除く</a:t>
            </a:r>
            <a:endParaRPr sz="908" dirty="0">
              <a:latin typeface="HGP創英角ｺﾞｼｯｸUB"/>
              <a:cs typeface="HGP創英角ｺﾞｼｯｸUB"/>
            </a:endParaRPr>
          </a:p>
        </p:txBody>
      </p:sp>
      <p:sp>
        <p:nvSpPr>
          <p:cNvPr id="1166" name="正方形/長方形 1165">
            <a:extLst>
              <a:ext uri="{FF2B5EF4-FFF2-40B4-BE49-F238E27FC236}">
                <a16:creationId xmlns:a16="http://schemas.microsoft.com/office/drawing/2014/main" id="{C0B82012-4CD5-E6B4-1166-4332421E528D}"/>
              </a:ext>
            </a:extLst>
          </p:cNvPr>
          <p:cNvSpPr/>
          <p:nvPr/>
        </p:nvSpPr>
        <p:spPr>
          <a:xfrm>
            <a:off x="9447652" y="2438554"/>
            <a:ext cx="179725" cy="118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1115A276-7612-5923-AEEF-8092F4CE501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
        <p:nvSpPr>
          <p:cNvPr id="10" name="object 916">
            <a:extLst>
              <a:ext uri="{FF2B5EF4-FFF2-40B4-BE49-F238E27FC236}">
                <a16:creationId xmlns:a16="http://schemas.microsoft.com/office/drawing/2014/main" id="{F3D492E0-B23F-C34A-4580-DC74C024E594}"/>
              </a:ext>
            </a:extLst>
          </p:cNvPr>
          <p:cNvSpPr txBox="1"/>
          <p:nvPr/>
        </p:nvSpPr>
        <p:spPr>
          <a:xfrm>
            <a:off x="5854451" y="1265187"/>
            <a:ext cx="3933456" cy="179249"/>
          </a:xfrm>
          <a:prstGeom prst="rect">
            <a:avLst/>
          </a:prstGeom>
        </p:spPr>
        <p:txBody>
          <a:bodyPr vert="horz" wrap="square" lIns="0" tIns="11526" rIns="0" bIns="0" rtlCol="0">
            <a:spAutoFit/>
          </a:bodyPr>
          <a:lstStyle/>
          <a:p>
            <a:pPr marL="149268" indent="-138318" algn="ctr">
              <a:spcBef>
                <a:spcPts val="91"/>
              </a:spcBef>
              <a:buClr>
                <a:srgbClr val="659900"/>
              </a:buClr>
              <a:buSzPct val="91666"/>
              <a:buChar char="■"/>
              <a:tabLst>
                <a:tab pos="149268" algn="l"/>
              </a:tabLst>
            </a:pPr>
            <a:r>
              <a:rPr sz="1100" u="sng" spc="9" dirty="0" err="1">
                <a:uFill>
                  <a:solidFill>
                    <a:srgbClr val="000000"/>
                  </a:solidFill>
                </a:uFill>
                <a:latin typeface="HGP創英角ｺﾞｼｯｸUB"/>
                <a:cs typeface="HGP創英角ｺﾞｼｯｸUB"/>
              </a:rPr>
              <a:t>介護事業</a:t>
            </a:r>
            <a:r>
              <a:rPr sz="1100" u="sng" spc="9" dirty="0">
                <a:uFill>
                  <a:solidFill>
                    <a:srgbClr val="000000"/>
                  </a:solidFill>
                </a:uFill>
                <a:latin typeface="HGP創英角ｺﾞｼｯｸUB" panose="020B0900000000000000" pitchFamily="50" charset="-128"/>
                <a:ea typeface="HGP創英角ｺﾞｼｯｸUB" panose="020B0900000000000000" pitchFamily="50" charset="-128"/>
                <a:cs typeface="HGP創英角ｺﾞｼｯｸUB"/>
              </a:rPr>
              <a:t> </a:t>
            </a:r>
            <a:r>
              <a:rPr lang="ja-JP" altLang="en-US" sz="1100" u="sng" spc="9" dirty="0">
                <a:uFill>
                  <a:solidFill>
                    <a:srgbClr val="000000"/>
                  </a:solidFill>
                </a:uFill>
                <a:latin typeface="HGP創英角ｺﾞｼｯｸUB" panose="020B0900000000000000" pitchFamily="50" charset="-128"/>
                <a:ea typeface="HGP創英角ｺﾞｼｯｸUB" panose="020B0900000000000000" pitchFamily="50" charset="-128"/>
                <a:cs typeface="HGP創英角ｺﾞｼｯｸUB"/>
              </a:rPr>
              <a:t>有料老人ホームの推移</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17" name="object 916">
            <a:extLst>
              <a:ext uri="{FF2B5EF4-FFF2-40B4-BE49-F238E27FC236}">
                <a16:creationId xmlns:a16="http://schemas.microsoft.com/office/drawing/2014/main" id="{CAB4E443-CCC7-3EA3-EE63-CFF535E1A80D}"/>
              </a:ext>
            </a:extLst>
          </p:cNvPr>
          <p:cNvSpPr txBox="1"/>
          <p:nvPr/>
        </p:nvSpPr>
        <p:spPr>
          <a:xfrm>
            <a:off x="2072177" y="3065601"/>
            <a:ext cx="6994475" cy="179249"/>
          </a:xfrm>
          <a:prstGeom prst="rect">
            <a:avLst/>
          </a:prstGeom>
        </p:spPr>
        <p:txBody>
          <a:bodyPr vert="horz" wrap="square" lIns="0" tIns="11526" rIns="0" bIns="0" rtlCol="0">
            <a:spAutoFit/>
          </a:bodyPr>
          <a:lstStyle/>
          <a:p>
            <a:pPr marL="10950" algn="ctr">
              <a:spcBef>
                <a:spcPts val="91"/>
              </a:spcBef>
              <a:buClr>
                <a:srgbClr val="659900"/>
              </a:buClr>
              <a:buSzPct val="91666"/>
              <a:tabLst>
                <a:tab pos="149268" algn="l"/>
              </a:tabLst>
            </a:pPr>
            <a:r>
              <a:rPr lang="ja-JP" altLang="en-US" sz="1100" u="sng" spc="9" dirty="0">
                <a:uFill>
                  <a:solidFill>
                    <a:srgbClr val="000000"/>
                  </a:solidFill>
                </a:uFill>
                <a:latin typeface="HGP創英角ｺﾞｼｯｸUB" panose="020B0900000000000000" pitchFamily="50" charset="-128"/>
                <a:ea typeface="HGP創英角ｺﾞｼｯｸUB" panose="020B0900000000000000" pitchFamily="50" charset="-128"/>
                <a:cs typeface="HGP創英角ｺﾞｼｯｸUB"/>
              </a:rPr>
              <a:t>自社で運営する有料老人ホーム</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3" name="テキスト ボックス 2">
            <a:extLst>
              <a:ext uri="{FF2B5EF4-FFF2-40B4-BE49-F238E27FC236}">
                <a16:creationId xmlns:a16="http://schemas.microsoft.com/office/drawing/2014/main" id="{E30F4996-CBA6-2194-DDAB-CA1688325F1C}"/>
              </a:ext>
            </a:extLst>
          </p:cNvPr>
          <p:cNvSpPr txBox="1"/>
          <p:nvPr/>
        </p:nvSpPr>
        <p:spPr>
          <a:xfrm>
            <a:off x="9235188" y="2003366"/>
            <a:ext cx="728843" cy="400110"/>
          </a:xfrm>
          <a:prstGeom prst="rect">
            <a:avLst/>
          </a:prstGeom>
          <a:noFill/>
        </p:spPr>
        <p:txBody>
          <a:bodyPr wrap="square" rtlCol="0">
            <a:spAutoFit/>
          </a:bodyPr>
          <a:lstStyle/>
          <a:p>
            <a:r>
              <a:rPr lang="en-US" altLang="ja-JP" sz="1050" dirty="0">
                <a:latin typeface="HGP創英角ｺﾞｼｯｸUB" panose="020B0900000000000000" pitchFamily="50" charset="-128"/>
                <a:ea typeface="HGP創英角ｺﾞｼｯｸUB" panose="020B0900000000000000" pitchFamily="50" charset="-128"/>
              </a:rPr>
              <a:t>   </a:t>
            </a:r>
            <a:r>
              <a:rPr lang="en-US" altLang="ja-JP" sz="1100" dirty="0">
                <a:latin typeface="HGP創英角ｺﾞｼｯｸUB" panose="020B0900000000000000" pitchFamily="50" charset="-128"/>
                <a:ea typeface="HGP創英角ｺﾞｼｯｸUB" panose="020B0900000000000000" pitchFamily="50" charset="-128"/>
              </a:rPr>
              <a:t>-3</a:t>
            </a:r>
            <a:endParaRPr lang="en-US" altLang="ja-JP" sz="1050" dirty="0">
              <a:latin typeface="HGP創英角ｺﾞｼｯｸUB" panose="020B0900000000000000" pitchFamily="50" charset="-128"/>
              <a:ea typeface="HGP創英角ｺﾞｼｯｸUB" panose="020B0900000000000000" pitchFamily="50" charset="-128"/>
            </a:endParaRPr>
          </a:p>
          <a:p>
            <a:r>
              <a:rPr lang="en-US" altLang="ja-JP" sz="900" dirty="0">
                <a:latin typeface="HGP創英角ｺﾞｼｯｸUB" panose="020B0900000000000000" pitchFamily="50" charset="-128"/>
                <a:ea typeface="HGP創英角ｺﾞｼｯｸUB" panose="020B0900000000000000" pitchFamily="50" charset="-128"/>
              </a:rPr>
              <a:t>(-0.7%)</a:t>
            </a:r>
            <a:endParaRPr kumimoji="1" lang="ja-JP" altLang="en-US" sz="9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76613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 name="object 1167"/>
          <p:cNvPicPr/>
          <p:nvPr/>
        </p:nvPicPr>
        <p:blipFill>
          <a:blip r:embed="rId3" cstate="print"/>
          <a:stretch>
            <a:fillRect/>
          </a:stretch>
        </p:blipFill>
        <p:spPr>
          <a:xfrm>
            <a:off x="1613794" y="348989"/>
            <a:ext cx="8305800" cy="609600"/>
          </a:xfrm>
          <a:prstGeom prst="rect">
            <a:avLst/>
          </a:prstGeom>
        </p:spPr>
      </p:pic>
      <p:sp>
        <p:nvSpPr>
          <p:cNvPr id="1168" name="object 1168"/>
          <p:cNvSpPr txBox="1"/>
          <p:nvPr/>
        </p:nvSpPr>
        <p:spPr>
          <a:xfrm>
            <a:off x="1973442" y="537964"/>
            <a:ext cx="6375400" cy="232115"/>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20" dirty="0">
                <a:latin typeface="HGP創英角ｺﾞｼｯｸUB"/>
                <a:cs typeface="HGP創英角ｺﾞｼｯｸUB"/>
              </a:rPr>
              <a:t>Ⅲ．現況の事業活動内容 【 </a:t>
            </a:r>
            <a:r>
              <a:rPr sz="1200" spc="-10" dirty="0">
                <a:solidFill>
                  <a:srgbClr val="FFCC00"/>
                </a:solidFill>
                <a:latin typeface="HGP創英角ｺﾞｼｯｸUB"/>
                <a:cs typeface="HGP創英角ｺﾞｼｯｸUB"/>
              </a:rPr>
              <a:t>■</a:t>
            </a:r>
            <a:r>
              <a:rPr lang="ja-JP" altLang="en-US" sz="1200" spc="-10" dirty="0">
                <a:latin typeface="HGP創英角ｺﾞｼｯｸUB" panose="020B0900000000000000" pitchFamily="50" charset="-128"/>
                <a:ea typeface="HGP創英角ｺﾞｼｯｸUB" panose="020B0900000000000000" pitchFamily="50" charset="-128"/>
                <a:cs typeface="HGP創英角ｺﾞｼｯｸUB"/>
              </a:rPr>
              <a:t>香港</a:t>
            </a:r>
            <a:r>
              <a:rPr sz="1200" spc="-10" dirty="0">
                <a:latin typeface="HGP創英角ｺﾞｼｯｸUB"/>
                <a:cs typeface="HGP創英角ｺﾞｼｯｸUB"/>
              </a:rPr>
              <a:t>事業ー</a:t>
            </a:r>
            <a:r>
              <a:rPr sz="1200" dirty="0">
                <a:latin typeface="HGP創英角ｺﾞｼｯｸUB"/>
                <a:cs typeface="HGP創英角ｺﾞｼｯｸUB"/>
              </a:rPr>
              <a:t>1</a:t>
            </a:r>
            <a:r>
              <a:rPr sz="1200" spc="459" dirty="0">
                <a:latin typeface="HGP創英角ｺﾞｼｯｸUB"/>
                <a:cs typeface="HGP創英角ｺﾞｼｯｸUB"/>
              </a:rPr>
              <a:t> </a:t>
            </a:r>
            <a:r>
              <a:rPr sz="1200" dirty="0">
                <a:latin typeface="HGP創英角ｺﾞｼｯｸUB"/>
                <a:cs typeface="HGP創英角ｺﾞｼｯｸUB"/>
              </a:rPr>
              <a:t>3</a:t>
            </a:r>
            <a:r>
              <a:rPr lang="en-US" sz="1200" dirty="0">
                <a:latin typeface="HGP創英角ｺﾞｼｯｸUB"/>
                <a:cs typeface="HGP創英角ｺﾞｼｯｸUB"/>
              </a:rPr>
              <a:t>7</a:t>
            </a:r>
            <a:r>
              <a:rPr sz="1200" spc="-15" dirty="0">
                <a:latin typeface="HGP創英角ｺﾞｼｯｸUB"/>
                <a:cs typeface="HGP創英角ｺﾞｼｯｸUB"/>
              </a:rPr>
              <a:t>年間、香港現</a:t>
            </a:r>
            <a:r>
              <a:rPr sz="1200" spc="-15" dirty="0">
                <a:latin typeface="HGP創英角ｺﾞｼｯｸUB" panose="020B0900000000000000" pitchFamily="50" charset="-128"/>
                <a:ea typeface="HGP創英角ｺﾞｼｯｸUB" panose="020B0900000000000000" pitchFamily="50" charset="-128"/>
                <a:cs typeface="SimSun"/>
              </a:rPr>
              <a:t>地</a:t>
            </a:r>
            <a:r>
              <a:rPr sz="1200" spc="-20" dirty="0">
                <a:latin typeface="HGP創英角ｺﾞｼｯｸUB"/>
                <a:cs typeface="HGP創英角ｺﾞｼｯｸUB"/>
              </a:rPr>
              <a:t>法人で日本食店舗の運営】</a:t>
            </a:r>
            <a:endParaRPr sz="1200" dirty="0">
              <a:latin typeface="HGP創英角ｺﾞｼｯｸUB"/>
              <a:cs typeface="HGP創英角ｺﾞｼｯｸUB"/>
            </a:endParaRPr>
          </a:p>
        </p:txBody>
      </p:sp>
      <p:sp>
        <p:nvSpPr>
          <p:cNvPr id="1169" name="object 1169"/>
          <p:cNvSpPr txBox="1"/>
          <p:nvPr/>
        </p:nvSpPr>
        <p:spPr>
          <a:xfrm>
            <a:off x="9309979" y="605021"/>
            <a:ext cx="419100" cy="216726"/>
          </a:xfrm>
          <a:prstGeom prst="rect">
            <a:avLst/>
          </a:prstGeom>
          <a:solidFill>
            <a:srgbClr val="FFFFFF"/>
          </a:solidFill>
        </p:spPr>
        <p:txBody>
          <a:bodyPr vert="horz" wrap="square" lIns="0" tIns="31750" rIns="0" bIns="0" rtlCol="0">
            <a:spAutoFit/>
          </a:bodyPr>
          <a:lstStyle/>
          <a:p>
            <a:pPr marL="112395">
              <a:lnSpc>
                <a:spcPct val="100000"/>
              </a:lnSpc>
              <a:spcBef>
                <a:spcPts val="250"/>
              </a:spcBef>
            </a:pPr>
            <a:r>
              <a:rPr lang="en-US" altLang="ja-JP" sz="1200" spc="-25" dirty="0">
                <a:latin typeface="HGP創英角ｺﾞｼｯｸUB"/>
                <a:cs typeface="HGP創英角ｺﾞｼｯｸUB"/>
              </a:rPr>
              <a:t>15</a:t>
            </a:r>
          </a:p>
        </p:txBody>
      </p:sp>
      <p:grpSp>
        <p:nvGrpSpPr>
          <p:cNvPr id="1291" name="object 1291"/>
          <p:cNvGrpSpPr/>
          <p:nvPr/>
        </p:nvGrpSpPr>
        <p:grpSpPr>
          <a:xfrm>
            <a:off x="11137900" y="5149850"/>
            <a:ext cx="2674620" cy="1800225"/>
            <a:chOff x="6808332" y="1500371"/>
            <a:chExt cx="2674620" cy="1800225"/>
          </a:xfrm>
        </p:grpSpPr>
        <p:sp>
          <p:nvSpPr>
            <p:cNvPr id="1292" name="object 1292"/>
            <p:cNvSpPr/>
            <p:nvPr/>
          </p:nvSpPr>
          <p:spPr>
            <a:xfrm>
              <a:off x="6813666" y="1505705"/>
              <a:ext cx="2639695" cy="1765300"/>
            </a:xfrm>
            <a:custGeom>
              <a:avLst/>
              <a:gdLst/>
              <a:ahLst/>
              <a:cxnLst/>
              <a:rect l="l" t="t" r="r" b="b"/>
              <a:pathLst>
                <a:path w="2639695" h="1765300">
                  <a:moveTo>
                    <a:pt x="0" y="0"/>
                  </a:moveTo>
                  <a:lnTo>
                    <a:pt x="0" y="1764791"/>
                  </a:lnTo>
                  <a:lnTo>
                    <a:pt x="2639567" y="1764791"/>
                  </a:lnTo>
                  <a:lnTo>
                    <a:pt x="2639567" y="0"/>
                  </a:lnTo>
                  <a:lnTo>
                    <a:pt x="0" y="0"/>
                  </a:lnTo>
                  <a:close/>
                </a:path>
                <a:path w="2639695" h="1765300">
                  <a:moveTo>
                    <a:pt x="21335" y="21342"/>
                  </a:moveTo>
                  <a:lnTo>
                    <a:pt x="21335" y="1743462"/>
                  </a:lnTo>
                  <a:lnTo>
                    <a:pt x="2618231" y="1743462"/>
                  </a:lnTo>
                  <a:lnTo>
                    <a:pt x="2618231" y="21342"/>
                  </a:lnTo>
                  <a:lnTo>
                    <a:pt x="21335" y="21342"/>
                  </a:lnTo>
                  <a:close/>
                </a:path>
              </a:pathLst>
            </a:custGeom>
            <a:ln w="10667">
              <a:solidFill>
                <a:srgbClr val="FFE065"/>
              </a:solidFill>
            </a:ln>
          </p:spPr>
          <p:txBody>
            <a:bodyPr wrap="square" lIns="0" tIns="0" rIns="0" bIns="0" rtlCol="0"/>
            <a:lstStyle/>
            <a:p>
              <a:endParaRPr/>
            </a:p>
          </p:txBody>
        </p:sp>
        <p:sp>
          <p:nvSpPr>
            <p:cNvPr id="1293" name="object 1293"/>
            <p:cNvSpPr/>
            <p:nvPr/>
          </p:nvSpPr>
          <p:spPr>
            <a:xfrm>
              <a:off x="6839574" y="1531619"/>
              <a:ext cx="2638425" cy="1763395"/>
            </a:xfrm>
            <a:custGeom>
              <a:avLst/>
              <a:gdLst/>
              <a:ahLst/>
              <a:cxnLst/>
              <a:rect l="l" t="t" r="r" b="b"/>
              <a:pathLst>
                <a:path w="2638425" h="1763395">
                  <a:moveTo>
                    <a:pt x="0" y="0"/>
                  </a:moveTo>
                  <a:lnTo>
                    <a:pt x="0" y="1763267"/>
                  </a:lnTo>
                  <a:lnTo>
                    <a:pt x="2638043" y="1763267"/>
                  </a:lnTo>
                  <a:lnTo>
                    <a:pt x="2638043" y="0"/>
                  </a:lnTo>
                  <a:lnTo>
                    <a:pt x="0" y="0"/>
                  </a:lnTo>
                  <a:close/>
                </a:path>
                <a:path w="2638425" h="1763395">
                  <a:moveTo>
                    <a:pt x="21335" y="21335"/>
                  </a:moveTo>
                  <a:lnTo>
                    <a:pt x="21335" y="1741931"/>
                  </a:lnTo>
                  <a:lnTo>
                    <a:pt x="2616707" y="1741931"/>
                  </a:lnTo>
                  <a:lnTo>
                    <a:pt x="2616707" y="21335"/>
                  </a:lnTo>
                  <a:lnTo>
                    <a:pt x="21335" y="21335"/>
                  </a:lnTo>
                  <a:close/>
                </a:path>
              </a:pathLst>
            </a:custGeom>
            <a:ln w="10667">
              <a:solidFill>
                <a:srgbClr val="997900"/>
              </a:solidFill>
            </a:ln>
          </p:spPr>
          <p:txBody>
            <a:bodyPr wrap="square" lIns="0" tIns="0" rIns="0" bIns="0" rtlCol="0"/>
            <a:lstStyle/>
            <a:p>
              <a:endParaRPr/>
            </a:p>
          </p:txBody>
        </p:sp>
        <p:sp>
          <p:nvSpPr>
            <p:cNvPr id="1294" name="object 1294"/>
            <p:cNvSpPr/>
            <p:nvPr/>
          </p:nvSpPr>
          <p:spPr>
            <a:xfrm>
              <a:off x="6827382" y="1519421"/>
              <a:ext cx="2638425" cy="1763395"/>
            </a:xfrm>
            <a:custGeom>
              <a:avLst/>
              <a:gdLst/>
              <a:ahLst/>
              <a:cxnLst/>
              <a:rect l="l" t="t" r="r" b="b"/>
              <a:pathLst>
                <a:path w="2638425" h="1763395">
                  <a:moveTo>
                    <a:pt x="0" y="0"/>
                  </a:moveTo>
                  <a:lnTo>
                    <a:pt x="0" y="1763267"/>
                  </a:lnTo>
                  <a:lnTo>
                    <a:pt x="2638043" y="1763267"/>
                  </a:lnTo>
                  <a:lnTo>
                    <a:pt x="2638043" y="0"/>
                  </a:lnTo>
                  <a:lnTo>
                    <a:pt x="0" y="0"/>
                  </a:lnTo>
                  <a:close/>
                </a:path>
                <a:path w="2638425" h="1763395">
                  <a:moveTo>
                    <a:pt x="21335" y="21342"/>
                  </a:moveTo>
                  <a:lnTo>
                    <a:pt x="21335" y="1741938"/>
                  </a:lnTo>
                  <a:lnTo>
                    <a:pt x="2616707" y="1741938"/>
                  </a:lnTo>
                  <a:lnTo>
                    <a:pt x="2616707" y="21342"/>
                  </a:lnTo>
                  <a:lnTo>
                    <a:pt x="21335" y="21342"/>
                  </a:lnTo>
                  <a:close/>
                </a:path>
              </a:pathLst>
            </a:custGeom>
            <a:ln w="10667">
              <a:solidFill>
                <a:srgbClr val="FFCC00"/>
              </a:solidFill>
            </a:ln>
          </p:spPr>
          <p:txBody>
            <a:bodyPr wrap="square" lIns="0" tIns="0" rIns="0" bIns="0" rtlCol="0"/>
            <a:lstStyle/>
            <a:p>
              <a:endParaRPr/>
            </a:p>
          </p:txBody>
        </p:sp>
        <p:pic>
          <p:nvPicPr>
            <p:cNvPr id="1295" name="object 1295"/>
            <p:cNvPicPr/>
            <p:nvPr/>
          </p:nvPicPr>
          <p:blipFill>
            <a:blip r:embed="rId4" cstate="print"/>
            <a:stretch>
              <a:fillRect/>
            </a:stretch>
          </p:blipFill>
          <p:spPr>
            <a:xfrm>
              <a:off x="6885309" y="1581912"/>
              <a:ext cx="2529839" cy="1644395"/>
            </a:xfrm>
            <a:prstGeom prst="rect">
              <a:avLst/>
            </a:prstGeom>
          </p:spPr>
        </p:pic>
      </p:grpSp>
      <p:sp>
        <p:nvSpPr>
          <p:cNvPr id="1252" name="object 1168">
            <a:extLst>
              <a:ext uri="{FF2B5EF4-FFF2-40B4-BE49-F238E27FC236}">
                <a16:creationId xmlns:a16="http://schemas.microsoft.com/office/drawing/2014/main" id="{D80603DE-7CEE-E4E9-1E8A-3EF37EAB6A65}"/>
              </a:ext>
            </a:extLst>
          </p:cNvPr>
          <p:cNvSpPr txBox="1"/>
          <p:nvPr/>
        </p:nvSpPr>
        <p:spPr>
          <a:xfrm>
            <a:off x="1003300" y="1172177"/>
            <a:ext cx="1439290" cy="324448"/>
          </a:xfrm>
          <a:prstGeom prst="rect">
            <a:avLst/>
          </a:prstGeom>
          <a:noFill/>
          <a:ln w="28955">
            <a:noFill/>
          </a:ln>
        </p:spPr>
        <p:txBody>
          <a:bodyPr vert="horz" wrap="square" lIns="0" tIns="46990" rIns="0" bIns="0" rtlCol="0">
            <a:spAutoFit/>
          </a:bodyPr>
          <a:lstStyle/>
          <a:p>
            <a:pPr marL="106680">
              <a:lnSpc>
                <a:spcPct val="100000"/>
              </a:lnSpc>
              <a:spcBef>
                <a:spcPts val="370"/>
              </a:spcBef>
            </a:pPr>
            <a:r>
              <a:rPr spc="-10" dirty="0">
                <a:solidFill>
                  <a:srgbClr val="FFCC00"/>
                </a:solidFill>
                <a:latin typeface="HGP創英角ｺﾞｼｯｸUB"/>
                <a:cs typeface="HGP創英角ｺﾞｼｯｸUB"/>
              </a:rPr>
              <a:t>■</a:t>
            </a:r>
            <a:r>
              <a:rPr lang="ja-JP" altLang="en-US" spc="-10" dirty="0">
                <a:latin typeface="HGP創英角ｺﾞｼｯｸUB" panose="020B0900000000000000" pitchFamily="50" charset="-128"/>
                <a:ea typeface="HGP創英角ｺﾞｼｯｸUB" panose="020B0900000000000000" pitchFamily="50" charset="-128"/>
                <a:cs typeface="HGP創英角ｺﾞｼｯｸUB"/>
              </a:rPr>
              <a:t>香港</a:t>
            </a:r>
            <a:r>
              <a:rPr spc="-10" dirty="0" err="1">
                <a:latin typeface="HGP創英角ｺﾞｼｯｸUB" panose="020B0900000000000000" pitchFamily="50" charset="-128"/>
                <a:ea typeface="HGP創英角ｺﾞｼｯｸUB" panose="020B0900000000000000" pitchFamily="50" charset="-128"/>
                <a:cs typeface="HGP創英角ｺﾞｼｯｸUB"/>
              </a:rPr>
              <a:t>事業</a:t>
            </a:r>
            <a:endParaRPr dirty="0">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1253" name="object 49">
            <a:extLst>
              <a:ext uri="{FF2B5EF4-FFF2-40B4-BE49-F238E27FC236}">
                <a16:creationId xmlns:a16="http://schemas.microsoft.com/office/drawing/2014/main" id="{8F438482-D985-C55A-1355-7AD93D3E1CAC}"/>
              </a:ext>
            </a:extLst>
          </p:cNvPr>
          <p:cNvSpPr txBox="1"/>
          <p:nvPr>
            <p:custDataLst>
              <p:custData r:id="rId1"/>
            </p:custDataLst>
          </p:nvPr>
        </p:nvSpPr>
        <p:spPr>
          <a:xfrm>
            <a:off x="1308100" y="1873250"/>
            <a:ext cx="7386175" cy="5797549"/>
          </a:xfrm>
          <a:prstGeom prst="rect">
            <a:avLst/>
          </a:prstGeom>
        </p:spPr>
        <p:txBody>
          <a:bodyPr vert="horz" wrap="square" lIns="0" tIns="12700" rIns="0" bIns="0" rtlCol="0">
            <a:spAutoFit/>
          </a:bodyPr>
          <a:lstStyle/>
          <a:p>
            <a:pPr marL="5187">
              <a:lnSpc>
                <a:spcPts val="1243"/>
              </a:lnSpc>
              <a:spcBef>
                <a:spcPts val="91"/>
              </a:spcBef>
              <a:buClr>
                <a:srgbClr val="3232CC"/>
              </a:buClr>
              <a:buSzPct val="87500"/>
              <a:tabLst>
                <a:tab pos="149268" algn="l"/>
              </a:tabLst>
            </a:pPr>
            <a:r>
              <a:rPr lang="ja-JP" altLang="en-US" sz="2000" dirty="0">
                <a:latin typeface="HGP創英角ｺﾞｼｯｸUB" panose="020B0900000000000000" pitchFamily="50" charset="-128"/>
                <a:ea typeface="HGP創英角ｺﾞｼｯｸUB" panose="020B0900000000000000" pitchFamily="50" charset="-128"/>
                <a:cs typeface="HGP創英角ｺﾞｼｯｸUB"/>
              </a:rPr>
              <a:t>自社食品工場を活用した卸売り事業の収益強化</a:t>
            </a:r>
            <a:endParaRPr lang="en-US" altLang="ja-JP" sz="2000" dirty="0">
              <a:latin typeface="HGP創英角ｺﾞｼｯｸUB" panose="020B0900000000000000" pitchFamily="50" charset="-128"/>
              <a:ea typeface="HGP創英角ｺﾞｼｯｸUB" panose="020B0900000000000000" pitchFamily="50" charset="-128"/>
              <a:cs typeface="HGP創英角ｺﾞｼｯｸUB"/>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卸売り事業においては、</a:t>
            </a:r>
            <a:r>
              <a:rPr lang="en-US" altLang="ja-JP" sz="1200" kern="100" dirty="0">
                <a:latin typeface="Century" panose="02040604050505020304" pitchFamily="18" charset="0"/>
                <a:ea typeface="BIZ UDPゴシック" panose="020B0400000000000000" pitchFamily="50" charset="-128"/>
                <a:cs typeface="Times New Roman" panose="02020603050405020304" pitchFamily="18" charset="0"/>
              </a:rPr>
              <a:t>2025</a:t>
            </a:r>
            <a:r>
              <a:rPr kumimoji="1" lang="ja-JP" altLang="en-US"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年度上期においても</a:t>
            </a:r>
            <a:r>
              <a:rPr kumimoji="1" lang="en-US" altLang="ja-JP"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39,952</a:t>
            </a:r>
            <a:r>
              <a:rPr kumimoji="1" lang="ja-JP" altLang="en-US"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千香港ドル（</a:t>
            </a:r>
            <a:r>
              <a:rPr kumimoji="1" lang="en-US" altLang="ja-JP"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7</a:t>
            </a:r>
            <a:r>
              <a:rPr kumimoji="1" lang="ja-JP" altLang="en-US"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億</a:t>
            </a:r>
            <a:r>
              <a:rPr kumimoji="1" lang="en-US" altLang="ja-JP"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8</a:t>
            </a:r>
            <a:r>
              <a:rPr kumimoji="1" lang="ja-JP" altLang="en-US"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千万円）の売上があり、</a:t>
            </a:r>
            <a:r>
              <a:rPr kumimoji="1" lang="en-US" altLang="ja-JP"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2024</a:t>
            </a:r>
            <a:r>
              <a:rPr kumimoji="1" lang="ja-JP" altLang="en-US"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年度上期対比で</a:t>
            </a:r>
            <a:r>
              <a:rPr kumimoji="1" lang="en-US" altLang="ja-JP"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103</a:t>
            </a:r>
            <a:r>
              <a:rPr kumimoji="1" lang="ja-JP" altLang="en-US"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％と引き続き伸びておりますが、今後は香港ローカル食品スーパー或いはネット販売など、他の市場開拓にも取り組んで参ります。</a:t>
            </a:r>
            <a:endParaRPr kumimoji="1" lang="en-US" altLang="ja-JP"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endParaRPr>
          </a:p>
          <a:p>
            <a:pPr marL="5715">
              <a:lnSpc>
                <a:spcPts val="1370"/>
              </a:lnSpc>
              <a:spcBef>
                <a:spcPts val="100"/>
              </a:spcBef>
              <a:buClr>
                <a:srgbClr val="3232CC"/>
              </a:buClr>
              <a:buSzPct val="87500"/>
              <a:tabLst>
                <a:tab pos="164465" algn="l"/>
              </a:tabLst>
            </a:pPr>
            <a:br>
              <a:rPr lang="en-US" altLang="ja-JP" sz="1100" dirty="0">
                <a:latin typeface="BIZ UDPゴシック" panose="020B0400000000000000" pitchFamily="50" charset="-128"/>
                <a:ea typeface="BIZ UDPゴシック" panose="020B0400000000000000" pitchFamily="50" charset="-128"/>
                <a:cs typeface="HGP創英角ｺﾞｼｯｸUB"/>
              </a:rPr>
            </a:br>
            <a:br>
              <a:rPr lang="en-US" altLang="ja-JP" sz="1000" dirty="0">
                <a:latin typeface="BIZ UDPゴシック" panose="020B0400000000000000" pitchFamily="50" charset="-128"/>
                <a:ea typeface="BIZ UDPゴシック" panose="020B0400000000000000" pitchFamily="50" charset="-128"/>
                <a:cs typeface="HGP創英角ｺﾞｼｯｸUB"/>
              </a:rPr>
            </a:br>
            <a:r>
              <a:rPr lang="ja-JP" altLang="en-US" sz="2000" dirty="0">
                <a:latin typeface="HGP創英角ｺﾞｼｯｸUB" panose="020B0900000000000000" pitchFamily="50" charset="-128"/>
                <a:ea typeface="HGP創英角ｺﾞｼｯｸUB" panose="020B0900000000000000" pitchFamily="50" charset="-128"/>
                <a:cs typeface="HGP創英角ｺﾞｼｯｸUB"/>
              </a:rPr>
              <a:t>外食事業の既存店収益の改善</a:t>
            </a:r>
            <a:endParaRPr lang="en-US" altLang="ja-JP" sz="2000" dirty="0">
              <a:latin typeface="HGP創英角ｺﾞｼｯｸUB" panose="020B0900000000000000" pitchFamily="50" charset="-128"/>
              <a:ea typeface="HGP創英角ｺﾞｼｯｸUB" panose="020B0900000000000000" pitchFamily="50" charset="-128"/>
              <a:cs typeface="HGP創英角ｺﾞｼｯｸUB"/>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引き続き既存店舖の収益改善に注力して参ります。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各業態においては、ここ数年の傾向として比較的落ち込みの少ないランチ需要を</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掘り起こすべく、テイクアウト商品の開発に取り組んでおります。</a:t>
            </a:r>
          </a:p>
          <a:p>
            <a:br>
              <a:rPr lang="en-US" altLang="ja-JP" sz="1100" dirty="0">
                <a:latin typeface="BIZ UDPゴシック" panose="020B0400000000000000" pitchFamily="50" charset="-128"/>
                <a:ea typeface="BIZ UDPゴシック" panose="020B0400000000000000" pitchFamily="50" charset="-128"/>
                <a:cs typeface="HGP創英角ｺﾞｼｯｸUB"/>
              </a:rPr>
            </a:br>
            <a:br>
              <a:rPr lang="en-US" altLang="ja-JP" sz="1100" dirty="0">
                <a:latin typeface="BIZ UDPゴシック" panose="020B0400000000000000" pitchFamily="50" charset="-128"/>
                <a:ea typeface="BIZ UDPゴシック" panose="020B0400000000000000" pitchFamily="50" charset="-128"/>
                <a:cs typeface="HGP創英角ｺﾞｼｯｸUB"/>
              </a:rPr>
            </a:br>
            <a:r>
              <a:rPr lang="ja-JP" altLang="en-US" sz="2000" dirty="0">
                <a:latin typeface="HGP創英角ｺﾞｼｯｸUB" panose="020B0900000000000000" pitchFamily="50" charset="-128"/>
                <a:ea typeface="HGP創英角ｺﾞｼｯｸUB" panose="020B0900000000000000" pitchFamily="50" charset="-128"/>
                <a:cs typeface="HGP創英角ｺﾞｼｯｸUB"/>
              </a:rPr>
              <a:t>外食事業の再構築</a:t>
            </a:r>
            <a:br>
              <a:rPr lang="ja-JP" altLang="en-US" sz="1200" dirty="0">
                <a:latin typeface="HGP創英角ｺﾞｼｯｸUB"/>
                <a:cs typeface="HGP創英角ｺﾞｼｯｸUB"/>
              </a:rPr>
            </a:br>
            <a:endParaRPr lang="en-US" altLang="ja-JP" sz="1200" dirty="0">
              <a:latin typeface="HGP創英角ｺﾞｼｯｸUB"/>
              <a:cs typeface="HGP創英角ｺﾞｼｯｸUB"/>
            </a:endParaRPr>
          </a:p>
          <a:p>
            <a:r>
              <a:rPr lang="ja-JP" altLang="ja-JP" sz="1200" kern="100" dirty="0">
                <a:effectLst/>
                <a:latin typeface="Century" panose="02040604050505020304" pitchFamily="18" charset="0"/>
                <a:ea typeface="BIZ UDPゴシック" panose="020B0400000000000000" pitchFamily="50" charset="-128"/>
                <a:cs typeface="Times New Roman" panose="02020603050405020304" pitchFamily="18" charset="0"/>
              </a:rPr>
              <a:t>コロナ禍を経てこれまで外食一辺倒であった香港人の食のスタイルにも変化がみられます。</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200" kern="100" dirty="0">
                <a:effectLst/>
                <a:latin typeface="Century" panose="02040604050505020304" pitchFamily="18" charset="0"/>
                <a:ea typeface="BIZ UDPゴシック" panose="020B0400000000000000" pitchFamily="50" charset="-128"/>
                <a:cs typeface="Times New Roman" panose="02020603050405020304" pitchFamily="18" charset="0"/>
              </a:rPr>
              <a:t>当社の外食事業においてもこれまでのように客席を併設するレストランタイプよりも『中食需要』により強い業種の開発を実施して参ります。現状は自重しておりますが、事態が好転した際には出店ができるよう自社食品工場の機能を最大限に生かし、店舗における加熱、調理作業を極力減らし省スペースで効率の高い日本の惣菜ショップの開発を実施して参ります。</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715">
              <a:lnSpc>
                <a:spcPts val="1370"/>
              </a:lnSpc>
              <a:spcBef>
                <a:spcPts val="100"/>
              </a:spcBef>
              <a:buClr>
                <a:srgbClr val="3232CC"/>
              </a:buClr>
              <a:buSzPct val="87500"/>
              <a:tabLst>
                <a:tab pos="164465" algn="l"/>
              </a:tabLst>
            </a:pPr>
            <a:endParaRPr lang="en-US" altLang="ja-JP" sz="2000" dirty="0">
              <a:latin typeface="BIZ UDPゴシック" panose="020B0400000000000000" pitchFamily="50" charset="-128"/>
              <a:ea typeface="BIZ UDPゴシック" panose="020B0400000000000000" pitchFamily="50" charset="-128"/>
              <a:cs typeface="HGP創英角ｺﾞｼｯｸUB"/>
            </a:endParaRPr>
          </a:p>
          <a:p>
            <a:pPr marL="5715">
              <a:lnSpc>
                <a:spcPts val="1370"/>
              </a:lnSpc>
              <a:spcBef>
                <a:spcPts val="100"/>
              </a:spcBef>
              <a:buClr>
                <a:srgbClr val="3232CC"/>
              </a:buClr>
              <a:buSzPct val="87500"/>
              <a:tabLst>
                <a:tab pos="164465" algn="l"/>
              </a:tabLst>
            </a:pPr>
            <a:br>
              <a:rPr lang="en-US" altLang="ja-JP" sz="2000" dirty="0">
                <a:latin typeface="BIZ UDPゴシック" panose="020B0400000000000000" pitchFamily="50" charset="-128"/>
                <a:ea typeface="BIZ UDPゴシック" panose="020B0400000000000000" pitchFamily="50" charset="-128"/>
                <a:cs typeface="HGP創英角ｺﾞｼｯｸUB"/>
              </a:rPr>
            </a:br>
            <a:r>
              <a:rPr lang="ja-JP" altLang="en-US" sz="2000" spc="-25" dirty="0">
                <a:latin typeface="HGP創英角ｺﾞｼｯｸUB" panose="020B0900000000000000" pitchFamily="50" charset="-128"/>
                <a:ea typeface="HGP創英角ｺﾞｼｯｸUB" panose="020B0900000000000000" pitchFamily="50" charset="-128"/>
                <a:cs typeface="HGP創英角ｺﾞｼｯｸUB"/>
              </a:rPr>
              <a:t>香港以外での外食事業の展開</a:t>
            </a:r>
            <a:endParaRPr lang="en-US" altLang="ja-JP" sz="2000" spc="-25" dirty="0">
              <a:latin typeface="HGP創英角ｺﾞｼｯｸUB" panose="020B0900000000000000" pitchFamily="50" charset="-128"/>
              <a:ea typeface="HGP創英角ｺﾞｼｯｸUB" panose="020B0900000000000000" pitchFamily="50" charset="-128"/>
              <a:cs typeface="HGP創英角ｺﾞｼｯｸUB"/>
            </a:endParaRPr>
          </a:p>
          <a:p>
            <a:pPr marL="5715">
              <a:lnSpc>
                <a:spcPts val="1370"/>
              </a:lnSpc>
              <a:spcBef>
                <a:spcPts val="100"/>
              </a:spcBef>
              <a:buClr>
                <a:srgbClr val="3232CC"/>
              </a:buClr>
              <a:buSzPct val="87500"/>
              <a:tabLst>
                <a:tab pos="164465" algn="l"/>
              </a:tabLst>
            </a:pPr>
            <a:br>
              <a:rPr lang="en-US" altLang="ja-JP" sz="2000" spc="-25" dirty="0">
                <a:latin typeface="HGP創英角ｺﾞｼｯｸUB"/>
                <a:cs typeface="HGP創英角ｺﾞｼｯｸUB"/>
              </a:rPr>
            </a:br>
            <a:r>
              <a:rPr lang="ja-JP" altLang="ja-JP" sz="1200" kern="100" dirty="0">
                <a:effectLst/>
                <a:ea typeface="BIZ UDPゴシック" panose="020B0400000000000000" pitchFamily="50" charset="-128"/>
                <a:cs typeface="Times New Roman" panose="02020603050405020304" pitchFamily="18" charset="0"/>
              </a:rPr>
              <a:t>マレーシアで展開している惣菜店舗「彩」の新規出店や、別業態で出店を模索いたします。</a:t>
            </a:r>
            <a:br>
              <a:rPr lang="en-US" altLang="ja-JP" sz="1200" kern="100" dirty="0">
                <a:effectLst/>
                <a:ea typeface="BIZ UDPゴシック" panose="020B0400000000000000" pitchFamily="50" charset="-128"/>
                <a:cs typeface="Times New Roman" panose="02020603050405020304" pitchFamily="18" charset="0"/>
              </a:rPr>
            </a:br>
            <a:r>
              <a:rPr lang="ja-JP" altLang="ja-JP" sz="1200" kern="100" dirty="0">
                <a:effectLst/>
                <a:ea typeface="BIZ UDPゴシック" panose="020B0400000000000000" pitchFamily="50" charset="-128"/>
                <a:cs typeface="Times New Roman" panose="02020603050405020304" pitchFamily="18" charset="0"/>
              </a:rPr>
              <a:t>ベトナム等東南アジアでの外食事業のチャンスを模索し、２～３年の間に外食店舗数を１０店舗程度を運営出来る様、積極的な事業展開を行って参ります。</a:t>
            </a:r>
            <a:endParaRPr lang="en-US" altLang="ja-JP" sz="1200" dirty="0">
              <a:latin typeface="BIZ UDPゴシック" panose="020B0400000000000000" pitchFamily="50" charset="-128"/>
              <a:ea typeface="BIZ UDPゴシック" panose="020B0400000000000000" pitchFamily="50" charset="-128"/>
              <a:cs typeface="HGP創英角ｺﾞｼｯｸUB"/>
            </a:endParaRPr>
          </a:p>
          <a:p>
            <a:pPr marL="5715">
              <a:lnSpc>
                <a:spcPts val="1370"/>
              </a:lnSpc>
              <a:spcBef>
                <a:spcPts val="100"/>
              </a:spcBef>
              <a:buClr>
                <a:srgbClr val="3232CC"/>
              </a:buClr>
              <a:buSzPct val="87500"/>
              <a:tabLst>
                <a:tab pos="164465" algn="l"/>
              </a:tabLst>
            </a:pPr>
            <a:endParaRPr lang="en-US" altLang="ja-JP" sz="1200" dirty="0">
              <a:latin typeface="BIZ UDPゴシック" panose="020B0400000000000000" pitchFamily="50" charset="-128"/>
              <a:ea typeface="BIZ UDPゴシック" panose="020B0400000000000000" pitchFamily="50" charset="-128"/>
              <a:cs typeface="HGP創英角ｺﾞｼｯｸUB"/>
            </a:endParaRPr>
          </a:p>
          <a:p>
            <a:pPr marL="5715">
              <a:lnSpc>
                <a:spcPts val="1370"/>
              </a:lnSpc>
              <a:spcBef>
                <a:spcPts val="100"/>
              </a:spcBef>
              <a:buClr>
                <a:srgbClr val="3232CC"/>
              </a:buClr>
              <a:buSzPct val="87500"/>
              <a:tabLst>
                <a:tab pos="164465" algn="l"/>
              </a:tabLst>
            </a:pPr>
            <a:endParaRPr lang="en-US" altLang="ja-JP" sz="1200" dirty="0">
              <a:latin typeface="BIZ UDPゴシック" panose="020B0400000000000000" pitchFamily="50" charset="-128"/>
              <a:ea typeface="BIZ UDPゴシック" panose="020B0400000000000000" pitchFamily="50" charset="-128"/>
              <a:cs typeface="HGP創英角ｺﾞｼｯｸUB"/>
            </a:endParaRPr>
          </a:p>
          <a:p>
            <a:pPr marL="5715">
              <a:lnSpc>
                <a:spcPts val="1370"/>
              </a:lnSpc>
              <a:spcBef>
                <a:spcPts val="100"/>
              </a:spcBef>
              <a:buClr>
                <a:srgbClr val="3232CC"/>
              </a:buClr>
              <a:buSzPct val="87500"/>
              <a:tabLst>
                <a:tab pos="164465" algn="l"/>
              </a:tabLst>
            </a:pPr>
            <a:endParaRPr lang="ja-JP" altLang="en-US" sz="1100" spc="-25" dirty="0">
              <a:latin typeface="BIZ UDPゴシック" panose="020B0400000000000000" pitchFamily="50" charset="-128"/>
              <a:ea typeface="BIZ UDPゴシック" panose="020B0400000000000000" pitchFamily="50" charset="-128"/>
              <a:cs typeface="HGP創英角ｺﾞｼｯｸUB"/>
            </a:endParaRPr>
          </a:p>
        </p:txBody>
      </p:sp>
      <p:pic>
        <p:nvPicPr>
          <p:cNvPr id="2" name="図 1">
            <a:extLst>
              <a:ext uri="{FF2B5EF4-FFF2-40B4-BE49-F238E27FC236}">
                <a16:creationId xmlns:a16="http://schemas.microsoft.com/office/drawing/2014/main" id="{9237A220-2D81-7398-88CD-ACC2949AD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 name="object 1167"/>
          <p:cNvPicPr/>
          <p:nvPr/>
        </p:nvPicPr>
        <p:blipFill>
          <a:blip r:embed="rId2" cstate="print"/>
          <a:stretch>
            <a:fillRect/>
          </a:stretch>
        </p:blipFill>
        <p:spPr>
          <a:xfrm>
            <a:off x="1613794" y="348989"/>
            <a:ext cx="8305800" cy="609600"/>
          </a:xfrm>
          <a:prstGeom prst="rect">
            <a:avLst/>
          </a:prstGeom>
        </p:spPr>
      </p:pic>
      <p:sp>
        <p:nvSpPr>
          <p:cNvPr id="1168" name="object 1168"/>
          <p:cNvSpPr txBox="1"/>
          <p:nvPr/>
        </p:nvSpPr>
        <p:spPr>
          <a:xfrm>
            <a:off x="1973442" y="537964"/>
            <a:ext cx="6375400" cy="232115"/>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20" dirty="0">
                <a:latin typeface="HGP創英角ｺﾞｼｯｸUB"/>
                <a:cs typeface="HGP創英角ｺﾞｼｯｸUB"/>
              </a:rPr>
              <a:t>Ⅲ．現況の事業活動内容 【 </a:t>
            </a:r>
            <a:r>
              <a:rPr sz="1200" spc="-10" dirty="0">
                <a:solidFill>
                  <a:srgbClr val="FFCC00"/>
                </a:solidFill>
                <a:latin typeface="HGP創英角ｺﾞｼｯｸUB"/>
                <a:cs typeface="HGP創英角ｺﾞｼｯｸUB"/>
              </a:rPr>
              <a:t>■</a:t>
            </a:r>
            <a:r>
              <a:rPr lang="ja-JP" altLang="en-US" sz="1200" spc="-10" dirty="0">
                <a:latin typeface="HGP創英角ｺﾞｼｯｸUB" panose="020B0900000000000000" pitchFamily="50" charset="-128"/>
                <a:ea typeface="HGP創英角ｺﾞｼｯｸUB" panose="020B0900000000000000" pitchFamily="50" charset="-128"/>
                <a:cs typeface="HGP創英角ｺﾞｼｯｸUB"/>
              </a:rPr>
              <a:t>香港</a:t>
            </a:r>
            <a:r>
              <a:rPr sz="1200" spc="-10" dirty="0">
                <a:latin typeface="HGP創英角ｺﾞｼｯｸUB"/>
                <a:cs typeface="HGP創英角ｺﾞｼｯｸUB"/>
              </a:rPr>
              <a:t>事業ー</a:t>
            </a:r>
            <a:r>
              <a:rPr lang="en-US" altLang="ja-JP" sz="1200" dirty="0">
                <a:latin typeface="HGP創英角ｺﾞｼｯｸUB"/>
                <a:cs typeface="HGP創英角ｺﾞｼｯｸUB"/>
              </a:rPr>
              <a:t>2</a:t>
            </a:r>
            <a:r>
              <a:rPr sz="1200" spc="459" dirty="0">
                <a:latin typeface="HGP創英角ｺﾞｼｯｸUB"/>
                <a:cs typeface="HGP創英角ｺﾞｼｯｸUB"/>
              </a:rPr>
              <a:t> </a:t>
            </a:r>
            <a:r>
              <a:rPr sz="1200" dirty="0">
                <a:latin typeface="HGP創英角ｺﾞｼｯｸUB"/>
                <a:cs typeface="HGP創英角ｺﾞｼｯｸUB"/>
              </a:rPr>
              <a:t>3</a:t>
            </a:r>
            <a:r>
              <a:rPr lang="en-US" sz="1200" dirty="0">
                <a:latin typeface="HGP創英角ｺﾞｼｯｸUB"/>
                <a:cs typeface="HGP創英角ｺﾞｼｯｸUB"/>
              </a:rPr>
              <a:t>7</a:t>
            </a:r>
            <a:r>
              <a:rPr sz="1200" spc="-15" dirty="0">
                <a:latin typeface="HGP創英角ｺﾞｼｯｸUB"/>
                <a:cs typeface="HGP創英角ｺﾞｼｯｸUB"/>
              </a:rPr>
              <a:t>年間、香港現</a:t>
            </a:r>
            <a:r>
              <a:rPr sz="1200" spc="-15" dirty="0">
                <a:latin typeface="HGP創英角ｺﾞｼｯｸUB" panose="020B0900000000000000" pitchFamily="50" charset="-128"/>
                <a:ea typeface="HGP創英角ｺﾞｼｯｸUB" panose="020B0900000000000000" pitchFamily="50" charset="-128"/>
                <a:cs typeface="SimSun"/>
              </a:rPr>
              <a:t>地</a:t>
            </a:r>
            <a:r>
              <a:rPr sz="1200" spc="-20" dirty="0">
                <a:latin typeface="HGP創英角ｺﾞｼｯｸUB"/>
                <a:cs typeface="HGP創英角ｺﾞｼｯｸUB"/>
              </a:rPr>
              <a:t>法人で日本食店舗の運営】</a:t>
            </a:r>
            <a:endParaRPr sz="1200" dirty="0">
              <a:latin typeface="HGP創英角ｺﾞｼｯｸUB"/>
              <a:cs typeface="HGP創英角ｺﾞｼｯｸUB"/>
            </a:endParaRPr>
          </a:p>
        </p:txBody>
      </p:sp>
      <p:sp>
        <p:nvSpPr>
          <p:cNvPr id="1169" name="object 1169"/>
          <p:cNvSpPr txBox="1"/>
          <p:nvPr/>
        </p:nvSpPr>
        <p:spPr>
          <a:xfrm>
            <a:off x="9309979" y="605021"/>
            <a:ext cx="419100" cy="216726"/>
          </a:xfrm>
          <a:prstGeom prst="rect">
            <a:avLst/>
          </a:prstGeom>
          <a:solidFill>
            <a:schemeClr val="bg1"/>
          </a:solidFill>
        </p:spPr>
        <p:txBody>
          <a:bodyPr vert="horz" wrap="square" lIns="0" tIns="31750" rIns="0" bIns="0" rtlCol="0">
            <a:spAutoFit/>
          </a:bodyPr>
          <a:lstStyle/>
          <a:p>
            <a:pPr marL="112395">
              <a:lnSpc>
                <a:spcPct val="100000"/>
              </a:lnSpc>
              <a:spcBef>
                <a:spcPts val="250"/>
              </a:spcBef>
            </a:pPr>
            <a:r>
              <a:rPr sz="1200" spc="-25" dirty="0">
                <a:latin typeface="HGP創英角ｺﾞｼｯｸUB"/>
                <a:cs typeface="HGP創英角ｺﾞｼｯｸUB"/>
              </a:rPr>
              <a:t>1</a:t>
            </a:r>
            <a:r>
              <a:rPr lang="en-US" altLang="ja-JP" sz="1200" spc="-25" dirty="0">
                <a:latin typeface="HGP創英角ｺﾞｼｯｸUB"/>
                <a:cs typeface="HGP創英角ｺﾞｼｯｸUB"/>
              </a:rPr>
              <a:t>6</a:t>
            </a:r>
            <a:endParaRPr sz="1200" dirty="0">
              <a:latin typeface="HGP創英角ｺﾞｼｯｸUB"/>
              <a:cs typeface="HGP創英角ｺﾞｼｯｸUB"/>
            </a:endParaRPr>
          </a:p>
        </p:txBody>
      </p:sp>
      <p:pic>
        <p:nvPicPr>
          <p:cNvPr id="1170" name="図 1169">
            <a:extLst>
              <a:ext uri="{FF2B5EF4-FFF2-40B4-BE49-F238E27FC236}">
                <a16:creationId xmlns:a16="http://schemas.microsoft.com/office/drawing/2014/main" id="{9C75BA34-6134-D2F3-829C-C4A893726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
        <p:nvSpPr>
          <p:cNvPr id="13" name="object 1270">
            <a:extLst>
              <a:ext uri="{FF2B5EF4-FFF2-40B4-BE49-F238E27FC236}">
                <a16:creationId xmlns:a16="http://schemas.microsoft.com/office/drawing/2014/main" id="{2B0BE7B4-22FE-9940-A4D1-90FE876480FD}"/>
              </a:ext>
            </a:extLst>
          </p:cNvPr>
          <p:cNvSpPr txBox="1"/>
          <p:nvPr/>
        </p:nvSpPr>
        <p:spPr>
          <a:xfrm>
            <a:off x="2662880" y="1219855"/>
            <a:ext cx="5666739" cy="272510"/>
          </a:xfrm>
          <a:prstGeom prst="rect">
            <a:avLst/>
          </a:prstGeom>
          <a:ln w="36575">
            <a:solidFill>
              <a:srgbClr val="FFCC00"/>
            </a:solidFill>
          </a:ln>
        </p:spPr>
        <p:txBody>
          <a:bodyPr vert="horz" wrap="square" lIns="0" tIns="56515" rIns="0" bIns="0" rtlCol="0" anchor="t" anchorCtr="0">
            <a:spAutoFit/>
          </a:bodyPr>
          <a:lstStyle/>
          <a:p>
            <a:pPr marL="397510">
              <a:lnSpc>
                <a:spcPct val="100000"/>
              </a:lnSpc>
              <a:spcBef>
                <a:spcPts val="445"/>
              </a:spcBef>
            </a:pPr>
            <a:endParaRPr sz="1400" dirty="0">
              <a:latin typeface="SimSun"/>
              <a:cs typeface="SimSun"/>
            </a:endParaRPr>
          </a:p>
        </p:txBody>
      </p:sp>
      <p:sp>
        <p:nvSpPr>
          <p:cNvPr id="16" name="テキスト ボックス 15">
            <a:extLst>
              <a:ext uri="{FF2B5EF4-FFF2-40B4-BE49-F238E27FC236}">
                <a16:creationId xmlns:a16="http://schemas.microsoft.com/office/drawing/2014/main" id="{054A76FC-8B9D-A0C1-F89D-CDA26AC6AAAD}"/>
              </a:ext>
            </a:extLst>
          </p:cNvPr>
          <p:cNvSpPr txBox="1"/>
          <p:nvPr/>
        </p:nvSpPr>
        <p:spPr>
          <a:xfrm>
            <a:off x="2662880" y="1215285"/>
            <a:ext cx="5685962" cy="307777"/>
          </a:xfrm>
          <a:prstGeom prst="rect">
            <a:avLst/>
          </a:prstGeom>
          <a:noFill/>
        </p:spPr>
        <p:txBody>
          <a:bodyPr wrap="square">
            <a:spAutoFit/>
          </a:bodyPr>
          <a:lstStyle/>
          <a:p>
            <a:pPr algn="ctr"/>
            <a:r>
              <a:rPr lang="ja-JP" altLang="en-US" sz="1400" dirty="0"/>
              <a:t>香港で自社キッチンを保有している強みを活用！</a:t>
            </a:r>
          </a:p>
        </p:txBody>
      </p:sp>
      <p:pic>
        <p:nvPicPr>
          <p:cNvPr id="6" name="図 5">
            <a:extLst>
              <a:ext uri="{FF2B5EF4-FFF2-40B4-BE49-F238E27FC236}">
                <a16:creationId xmlns:a16="http://schemas.microsoft.com/office/drawing/2014/main" id="{1D8BF199-DF1E-58EE-DE6A-F3EE45D0E5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00" y="1615978"/>
            <a:ext cx="3325341" cy="2208622"/>
          </a:xfrm>
          <a:prstGeom prst="rect">
            <a:avLst/>
          </a:prstGeom>
        </p:spPr>
      </p:pic>
      <p:pic>
        <p:nvPicPr>
          <p:cNvPr id="15" name="図 14">
            <a:extLst>
              <a:ext uri="{FF2B5EF4-FFF2-40B4-BE49-F238E27FC236}">
                <a16:creationId xmlns:a16="http://schemas.microsoft.com/office/drawing/2014/main" id="{1B395ED3-079F-F78E-A5E7-0555FFA4E7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662" y="3948213"/>
            <a:ext cx="2580293" cy="1720195"/>
          </a:xfrm>
          <a:prstGeom prst="rect">
            <a:avLst/>
          </a:prstGeom>
        </p:spPr>
      </p:pic>
      <p:pic>
        <p:nvPicPr>
          <p:cNvPr id="25" name="図 24">
            <a:extLst>
              <a:ext uri="{FF2B5EF4-FFF2-40B4-BE49-F238E27FC236}">
                <a16:creationId xmlns:a16="http://schemas.microsoft.com/office/drawing/2014/main" id="{DB99D944-73A3-254E-B727-356FCCC44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2701" y="1628303"/>
            <a:ext cx="3323151" cy="2196297"/>
          </a:xfrm>
          <a:prstGeom prst="rect">
            <a:avLst/>
          </a:prstGeom>
        </p:spPr>
      </p:pic>
      <p:pic>
        <p:nvPicPr>
          <p:cNvPr id="1178" name="図 1177">
            <a:extLst>
              <a:ext uri="{FF2B5EF4-FFF2-40B4-BE49-F238E27FC236}">
                <a16:creationId xmlns:a16="http://schemas.microsoft.com/office/drawing/2014/main" id="{50267C78-8085-61F1-976D-2E94D89C02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661" y="5768154"/>
            <a:ext cx="2580293" cy="1716863"/>
          </a:xfrm>
          <a:prstGeom prst="rect">
            <a:avLst/>
          </a:prstGeom>
        </p:spPr>
      </p:pic>
      <p:pic>
        <p:nvPicPr>
          <p:cNvPr id="1180" name="図 1179">
            <a:extLst>
              <a:ext uri="{FF2B5EF4-FFF2-40B4-BE49-F238E27FC236}">
                <a16:creationId xmlns:a16="http://schemas.microsoft.com/office/drawing/2014/main" id="{151E5C85-D913-DA21-DBEA-C12D92E7D0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9512" y="1615978"/>
            <a:ext cx="3323151" cy="2215434"/>
          </a:xfrm>
          <a:prstGeom prst="rect">
            <a:avLst/>
          </a:prstGeom>
        </p:spPr>
      </p:pic>
      <p:pic>
        <p:nvPicPr>
          <p:cNvPr id="29" name="図 28">
            <a:extLst>
              <a:ext uri="{FF2B5EF4-FFF2-40B4-BE49-F238E27FC236}">
                <a16:creationId xmlns:a16="http://schemas.microsoft.com/office/drawing/2014/main" id="{68151889-12CE-C3D4-00F9-4B13E40C05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60700" y="3948213"/>
            <a:ext cx="2580293" cy="1720196"/>
          </a:xfrm>
          <a:prstGeom prst="rect">
            <a:avLst/>
          </a:prstGeom>
        </p:spPr>
      </p:pic>
      <p:pic>
        <p:nvPicPr>
          <p:cNvPr id="32" name="図 31">
            <a:extLst>
              <a:ext uri="{FF2B5EF4-FFF2-40B4-BE49-F238E27FC236}">
                <a16:creationId xmlns:a16="http://schemas.microsoft.com/office/drawing/2014/main" id="{71D2F1BF-474E-150F-FA49-BFCE950A5E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4503" y="5765073"/>
            <a:ext cx="2579700" cy="1713383"/>
          </a:xfrm>
          <a:prstGeom prst="rect">
            <a:avLst/>
          </a:prstGeom>
        </p:spPr>
      </p:pic>
      <p:sp>
        <p:nvSpPr>
          <p:cNvPr id="35" name="テキスト ボックス 34">
            <a:extLst>
              <a:ext uri="{FF2B5EF4-FFF2-40B4-BE49-F238E27FC236}">
                <a16:creationId xmlns:a16="http://schemas.microsoft.com/office/drawing/2014/main" id="{17F10C11-B208-B53C-8E44-116FB51E2AC8}"/>
              </a:ext>
            </a:extLst>
          </p:cNvPr>
          <p:cNvSpPr txBox="1"/>
          <p:nvPr/>
        </p:nvSpPr>
        <p:spPr>
          <a:xfrm>
            <a:off x="5803900" y="4195412"/>
            <a:ext cx="4768763" cy="2862322"/>
          </a:xfrm>
          <a:prstGeom prst="rect">
            <a:avLst/>
          </a:prstGeom>
          <a:noFill/>
        </p:spPr>
        <p:txBody>
          <a:bodyPr wrap="square" rtlCol="0">
            <a:spAutoFit/>
          </a:bodyPr>
          <a:lstStyle/>
          <a:p>
            <a:pPr fontAlgn="auto">
              <a:spcBef>
                <a:spcPts val="0"/>
              </a:spcBef>
              <a:spcAft>
                <a:spcPts val="0"/>
              </a:spcAft>
              <a:defRPr/>
            </a:pPr>
            <a:r>
              <a:rPr lang="ja-JP" altLang="en-US" dirty="0">
                <a:latin typeface="+mn-lt"/>
                <a:ea typeface="+mn-ea"/>
              </a:rPr>
              <a:t>アスモ香港の食品工場では</a:t>
            </a:r>
            <a:r>
              <a:rPr lang="en-US" altLang="ja-JP" dirty="0">
                <a:latin typeface="+mn-lt"/>
                <a:ea typeface="+mn-ea"/>
              </a:rPr>
              <a:t>ISO22000</a:t>
            </a:r>
            <a:r>
              <a:rPr lang="ja-JP" altLang="en-US" dirty="0">
                <a:latin typeface="+mn-lt"/>
                <a:ea typeface="+mn-ea"/>
              </a:rPr>
              <a:t>を取得しております。</a:t>
            </a:r>
            <a:endParaRPr lang="en-US" altLang="ja-JP" dirty="0">
              <a:latin typeface="+mn-lt"/>
              <a:ea typeface="+mn-ea"/>
            </a:endParaRPr>
          </a:p>
          <a:p>
            <a:pPr fontAlgn="auto">
              <a:spcBef>
                <a:spcPts val="0"/>
              </a:spcBef>
              <a:spcAft>
                <a:spcPts val="0"/>
              </a:spcAft>
              <a:defRPr/>
            </a:pPr>
            <a:r>
              <a:rPr lang="ja-JP" altLang="en-US" dirty="0">
                <a:latin typeface="+mn-lt"/>
                <a:ea typeface="+mn-ea"/>
              </a:rPr>
              <a:t>ラーメンのチャーシューやとんかつ、</a:t>
            </a:r>
            <a:endParaRPr lang="en-US" altLang="ja-JP" dirty="0">
              <a:latin typeface="+mn-lt"/>
              <a:ea typeface="+mn-ea"/>
            </a:endParaRPr>
          </a:p>
          <a:p>
            <a:pPr fontAlgn="auto">
              <a:spcBef>
                <a:spcPts val="0"/>
              </a:spcBef>
              <a:spcAft>
                <a:spcPts val="0"/>
              </a:spcAft>
              <a:defRPr/>
            </a:pPr>
            <a:r>
              <a:rPr lang="ja-JP" altLang="en-US" dirty="0">
                <a:latin typeface="+mn-lt"/>
                <a:ea typeface="+mn-ea"/>
              </a:rPr>
              <a:t>煮込み牛肉、ハンバーグなどの食肉加工品、</a:t>
            </a:r>
            <a:endParaRPr lang="en-US" altLang="ja-JP" dirty="0">
              <a:latin typeface="+mn-lt"/>
              <a:ea typeface="+mn-ea"/>
            </a:endParaRPr>
          </a:p>
          <a:p>
            <a:pPr fontAlgn="auto">
              <a:spcBef>
                <a:spcPts val="0"/>
              </a:spcBef>
              <a:spcAft>
                <a:spcPts val="0"/>
              </a:spcAft>
              <a:defRPr/>
            </a:pPr>
            <a:r>
              <a:rPr lang="ja-JP" altLang="en-US" dirty="0">
                <a:latin typeface="+mn-lt"/>
                <a:ea typeface="+mn-ea"/>
              </a:rPr>
              <a:t>トマトソースやカレーなどの各種ソース、</a:t>
            </a:r>
            <a:endParaRPr lang="en-US" altLang="ja-JP" dirty="0">
              <a:latin typeface="+mn-lt"/>
              <a:ea typeface="+mn-ea"/>
            </a:endParaRPr>
          </a:p>
          <a:p>
            <a:pPr fontAlgn="auto">
              <a:spcBef>
                <a:spcPts val="0"/>
              </a:spcBef>
              <a:spcAft>
                <a:spcPts val="0"/>
              </a:spcAft>
              <a:defRPr/>
            </a:pPr>
            <a:r>
              <a:rPr lang="ja-JP" altLang="en-US" dirty="0">
                <a:latin typeface="+mn-lt"/>
                <a:ea typeface="+mn-ea"/>
              </a:rPr>
              <a:t>うどん、ラーメンの麺類、プリンや　ロールケーキなどのデザート類など幅広い加工品を小ロットで、多くの香港に進出されている　日系外食社様より</a:t>
            </a:r>
            <a:r>
              <a:rPr lang="en-US" altLang="ja-JP" dirty="0">
                <a:latin typeface="+mn-lt"/>
                <a:ea typeface="+mn-ea"/>
              </a:rPr>
              <a:t>OEM</a:t>
            </a:r>
            <a:r>
              <a:rPr lang="ja-JP" altLang="en-US" dirty="0">
                <a:latin typeface="+mn-lt"/>
                <a:ea typeface="+mn-ea"/>
              </a:rPr>
              <a:t>での受注を頂いております。</a:t>
            </a:r>
            <a:endParaRPr kumimoji="1" lang="ja-JP" altLang="en-US" sz="1400" dirty="0"/>
          </a:p>
        </p:txBody>
      </p:sp>
    </p:spTree>
    <p:extLst>
      <p:ext uri="{BB962C8B-B14F-4D97-AF65-F5344CB8AC3E}">
        <p14:creationId xmlns:p14="http://schemas.microsoft.com/office/powerpoint/2010/main" val="349142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35151-0697-0548-E181-05F8AF31E587}"/>
            </a:ext>
          </a:extLst>
        </p:cNvPr>
        <p:cNvGrpSpPr/>
        <p:nvPr/>
      </p:nvGrpSpPr>
      <p:grpSpPr>
        <a:xfrm>
          <a:off x="0" y="0"/>
          <a:ext cx="0" cy="0"/>
          <a:chOff x="0" y="0"/>
          <a:chExt cx="0" cy="0"/>
        </a:xfrm>
      </p:grpSpPr>
      <p:pic>
        <p:nvPicPr>
          <p:cNvPr id="1167" name="object 1167">
            <a:extLst>
              <a:ext uri="{FF2B5EF4-FFF2-40B4-BE49-F238E27FC236}">
                <a16:creationId xmlns:a16="http://schemas.microsoft.com/office/drawing/2014/main" id="{5ECFFFBF-D9F8-D79A-CC59-C3304A2387D4}"/>
              </a:ext>
            </a:extLst>
          </p:cNvPr>
          <p:cNvPicPr/>
          <p:nvPr/>
        </p:nvPicPr>
        <p:blipFill>
          <a:blip r:embed="rId2" cstate="print"/>
          <a:stretch>
            <a:fillRect/>
          </a:stretch>
        </p:blipFill>
        <p:spPr>
          <a:xfrm>
            <a:off x="1613794" y="348989"/>
            <a:ext cx="8305800" cy="609600"/>
          </a:xfrm>
          <a:prstGeom prst="rect">
            <a:avLst/>
          </a:prstGeom>
        </p:spPr>
      </p:pic>
      <p:sp>
        <p:nvSpPr>
          <p:cNvPr id="1168" name="object 1168">
            <a:extLst>
              <a:ext uri="{FF2B5EF4-FFF2-40B4-BE49-F238E27FC236}">
                <a16:creationId xmlns:a16="http://schemas.microsoft.com/office/drawing/2014/main" id="{A7324C78-DEDE-7CB1-EA42-EEDBD9D0903A}"/>
              </a:ext>
            </a:extLst>
          </p:cNvPr>
          <p:cNvSpPr txBox="1"/>
          <p:nvPr/>
        </p:nvSpPr>
        <p:spPr>
          <a:xfrm>
            <a:off x="1973442" y="537964"/>
            <a:ext cx="6375400" cy="232115"/>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20" dirty="0">
                <a:latin typeface="HGP創英角ｺﾞｼｯｸUB"/>
                <a:cs typeface="HGP創英角ｺﾞｼｯｸUB"/>
              </a:rPr>
              <a:t>Ⅲ．現況の事業活動内容 【 </a:t>
            </a:r>
            <a:r>
              <a:rPr sz="1200" spc="-10" dirty="0">
                <a:solidFill>
                  <a:srgbClr val="FFCC00"/>
                </a:solidFill>
                <a:latin typeface="HGP創英角ｺﾞｼｯｸUB"/>
                <a:cs typeface="HGP創英角ｺﾞｼｯｸUB"/>
              </a:rPr>
              <a:t>■</a:t>
            </a:r>
            <a:r>
              <a:rPr lang="ja-JP" altLang="en-US" sz="1200" spc="-10" dirty="0">
                <a:latin typeface="HGP創英角ｺﾞｼｯｸUB" panose="020B0900000000000000" pitchFamily="50" charset="-128"/>
                <a:ea typeface="HGP創英角ｺﾞｼｯｸUB" panose="020B0900000000000000" pitchFamily="50" charset="-128"/>
                <a:cs typeface="HGP創英角ｺﾞｼｯｸUB"/>
              </a:rPr>
              <a:t>香港</a:t>
            </a:r>
            <a:r>
              <a:rPr sz="1200" spc="-10" dirty="0">
                <a:latin typeface="HGP創英角ｺﾞｼｯｸUB"/>
                <a:cs typeface="HGP創英角ｺﾞｼｯｸUB"/>
              </a:rPr>
              <a:t>事業ー</a:t>
            </a:r>
            <a:r>
              <a:rPr lang="en-US" altLang="ja-JP" sz="1200" dirty="0">
                <a:latin typeface="HGP創英角ｺﾞｼｯｸUB"/>
                <a:cs typeface="HGP創英角ｺﾞｼｯｸUB"/>
              </a:rPr>
              <a:t>2</a:t>
            </a:r>
            <a:r>
              <a:rPr sz="1200" spc="459" dirty="0">
                <a:latin typeface="HGP創英角ｺﾞｼｯｸUB"/>
                <a:cs typeface="HGP創英角ｺﾞｼｯｸUB"/>
              </a:rPr>
              <a:t> </a:t>
            </a:r>
            <a:r>
              <a:rPr sz="1200" dirty="0">
                <a:latin typeface="HGP創英角ｺﾞｼｯｸUB"/>
                <a:cs typeface="HGP創英角ｺﾞｼｯｸUB"/>
              </a:rPr>
              <a:t>3</a:t>
            </a:r>
            <a:r>
              <a:rPr lang="en-US" sz="1200" dirty="0">
                <a:latin typeface="HGP創英角ｺﾞｼｯｸUB"/>
                <a:cs typeface="HGP創英角ｺﾞｼｯｸUB"/>
              </a:rPr>
              <a:t>7</a:t>
            </a:r>
            <a:r>
              <a:rPr sz="1200" spc="-15" dirty="0">
                <a:latin typeface="HGP創英角ｺﾞｼｯｸUB"/>
                <a:cs typeface="HGP創英角ｺﾞｼｯｸUB"/>
              </a:rPr>
              <a:t>年間、香港現</a:t>
            </a:r>
            <a:r>
              <a:rPr sz="1200" spc="-15" dirty="0">
                <a:latin typeface="HGP創英角ｺﾞｼｯｸUB" panose="020B0900000000000000" pitchFamily="50" charset="-128"/>
                <a:ea typeface="HGP創英角ｺﾞｼｯｸUB" panose="020B0900000000000000" pitchFamily="50" charset="-128"/>
                <a:cs typeface="SimSun"/>
              </a:rPr>
              <a:t>地</a:t>
            </a:r>
            <a:r>
              <a:rPr sz="1200" spc="-20" dirty="0">
                <a:latin typeface="HGP創英角ｺﾞｼｯｸUB"/>
                <a:cs typeface="HGP創英角ｺﾞｼｯｸUB"/>
              </a:rPr>
              <a:t>法人で日本食店舗の運営】</a:t>
            </a:r>
            <a:endParaRPr sz="1200" dirty="0">
              <a:latin typeface="HGP創英角ｺﾞｼｯｸUB"/>
              <a:cs typeface="HGP創英角ｺﾞｼｯｸUB"/>
            </a:endParaRPr>
          </a:p>
        </p:txBody>
      </p:sp>
      <p:sp>
        <p:nvSpPr>
          <p:cNvPr id="1169" name="object 1169">
            <a:extLst>
              <a:ext uri="{FF2B5EF4-FFF2-40B4-BE49-F238E27FC236}">
                <a16:creationId xmlns:a16="http://schemas.microsoft.com/office/drawing/2014/main" id="{02FE27CF-58E7-2543-CA12-704F6B900683}"/>
              </a:ext>
            </a:extLst>
          </p:cNvPr>
          <p:cNvSpPr txBox="1"/>
          <p:nvPr/>
        </p:nvSpPr>
        <p:spPr>
          <a:xfrm>
            <a:off x="9309979" y="605021"/>
            <a:ext cx="419100" cy="216726"/>
          </a:xfrm>
          <a:prstGeom prst="rect">
            <a:avLst/>
          </a:prstGeom>
          <a:solidFill>
            <a:schemeClr val="bg1"/>
          </a:solidFill>
        </p:spPr>
        <p:txBody>
          <a:bodyPr vert="horz" wrap="square" lIns="0" tIns="31750" rIns="0" bIns="0" rtlCol="0">
            <a:spAutoFit/>
          </a:bodyPr>
          <a:lstStyle/>
          <a:p>
            <a:pPr marL="112395">
              <a:lnSpc>
                <a:spcPct val="100000"/>
              </a:lnSpc>
              <a:spcBef>
                <a:spcPts val="250"/>
              </a:spcBef>
            </a:pPr>
            <a:r>
              <a:rPr sz="1200" spc="-25" dirty="0">
                <a:latin typeface="HGP創英角ｺﾞｼｯｸUB"/>
                <a:cs typeface="HGP創英角ｺﾞｼｯｸUB"/>
              </a:rPr>
              <a:t>1</a:t>
            </a:r>
            <a:r>
              <a:rPr lang="en-US" altLang="ja-JP" sz="1200" spc="-25" dirty="0">
                <a:latin typeface="HGP創英角ｺﾞｼｯｸUB"/>
                <a:cs typeface="HGP創英角ｺﾞｼｯｸUB"/>
              </a:rPr>
              <a:t>7</a:t>
            </a:r>
            <a:endParaRPr sz="1200" dirty="0">
              <a:latin typeface="HGP創英角ｺﾞｼｯｸUB"/>
              <a:cs typeface="HGP創英角ｺﾞｼｯｸUB"/>
            </a:endParaRPr>
          </a:p>
        </p:txBody>
      </p:sp>
      <p:sp>
        <p:nvSpPr>
          <p:cNvPr id="1166" name="object 1166">
            <a:extLst>
              <a:ext uri="{FF2B5EF4-FFF2-40B4-BE49-F238E27FC236}">
                <a16:creationId xmlns:a16="http://schemas.microsoft.com/office/drawing/2014/main" id="{D479F895-2DE6-61E0-E3C8-F1C021F5E7CC}"/>
              </a:ext>
            </a:extLst>
          </p:cNvPr>
          <p:cNvSpPr txBox="1"/>
          <p:nvPr/>
        </p:nvSpPr>
        <p:spPr>
          <a:xfrm>
            <a:off x="2849992" y="1776435"/>
            <a:ext cx="5563870" cy="588623"/>
          </a:xfrm>
          <a:prstGeom prst="rect">
            <a:avLst/>
          </a:prstGeom>
        </p:spPr>
        <p:txBody>
          <a:bodyPr vert="horz" wrap="square" lIns="0" tIns="21590" rIns="0" bIns="0" rtlCol="0">
            <a:spAutoFit/>
          </a:bodyPr>
          <a:lstStyle/>
          <a:p>
            <a:pPr marL="12700">
              <a:lnSpc>
                <a:spcPct val="100000"/>
              </a:lnSpc>
              <a:spcBef>
                <a:spcPts val="170"/>
              </a:spcBef>
            </a:pPr>
            <a:r>
              <a:rPr sz="1200" spc="5" dirty="0">
                <a:latin typeface="HGP創英角ｺﾞｼｯｸUB" panose="020B0900000000000000" pitchFamily="50" charset="-128"/>
                <a:ea typeface="HGP創英角ｺﾞｼｯｸUB" panose="020B0900000000000000" pitchFamily="50" charset="-128"/>
                <a:cs typeface="HGP創英角ｺﾞｼｯｸUB"/>
              </a:rPr>
              <a:t>【１】 </a:t>
            </a:r>
            <a:r>
              <a:rPr sz="1200" spc="-10" dirty="0">
                <a:solidFill>
                  <a:srgbClr val="990032"/>
                </a:solidFill>
                <a:latin typeface="HGP創英角ｺﾞｼｯｸUB" panose="020B0900000000000000" pitchFamily="50" charset="-128"/>
                <a:ea typeface="HGP創英角ｺﾞｼｯｸUB" panose="020B0900000000000000" pitchFamily="50" charset="-128"/>
                <a:cs typeface="HGP創英角ｺﾞｼｯｸUB"/>
              </a:rPr>
              <a:t>1985</a:t>
            </a:r>
            <a:r>
              <a:rPr sz="1200" spc="-15" dirty="0">
                <a:solidFill>
                  <a:srgbClr val="990032"/>
                </a:solidFill>
                <a:latin typeface="HGP創英角ｺﾞｼｯｸUB" panose="020B0900000000000000" pitchFamily="50" charset="-128"/>
                <a:ea typeface="HGP創英角ｺﾞｼｯｸUB" panose="020B0900000000000000" pitchFamily="50" charset="-128"/>
                <a:cs typeface="HGP創英角ｺﾞｼｯｸUB"/>
              </a:rPr>
              <a:t>年</a:t>
            </a:r>
            <a:r>
              <a:rPr sz="1200" dirty="0">
                <a:solidFill>
                  <a:srgbClr val="990032"/>
                </a:solidFill>
                <a:latin typeface="HGP創英角ｺﾞｼｯｸUB" panose="020B0900000000000000" pitchFamily="50" charset="-128"/>
                <a:ea typeface="HGP創英角ｺﾞｼｯｸUB" panose="020B0900000000000000" pitchFamily="50" charset="-128"/>
                <a:cs typeface="HGP創英角ｺﾞｼｯｸUB"/>
              </a:rPr>
              <a:t>5</a:t>
            </a:r>
            <a:r>
              <a:rPr sz="1200" spc="-10" dirty="0">
                <a:solidFill>
                  <a:srgbClr val="990032"/>
                </a:solidFill>
                <a:latin typeface="HGP創英角ｺﾞｼｯｸUB" panose="020B0900000000000000" pitchFamily="50" charset="-128"/>
                <a:ea typeface="HGP創英角ｺﾞｼｯｸUB" panose="020B0900000000000000" pitchFamily="50" charset="-128"/>
                <a:cs typeface="HGP創英角ｺﾞｼｯｸUB"/>
              </a:rPr>
              <a:t>月</a:t>
            </a:r>
            <a:r>
              <a:rPr sz="1200" spc="-10" dirty="0">
                <a:latin typeface="HGP創英角ｺﾞｼｯｸUB" panose="020B0900000000000000" pitchFamily="50" charset="-128"/>
                <a:ea typeface="HGP創英角ｺﾞｼｯｸUB" panose="020B0900000000000000" pitchFamily="50" charset="-128"/>
                <a:cs typeface="HGP創英角ｺﾞｼｯｸUB"/>
              </a:rPr>
              <a:t>から香港の現</a:t>
            </a:r>
            <a:r>
              <a:rPr sz="1200" spc="-10" dirty="0">
                <a:latin typeface="HGP創英角ｺﾞｼｯｸUB" panose="020B0900000000000000" pitchFamily="50" charset="-128"/>
                <a:ea typeface="HGP創英角ｺﾞｼｯｸUB" panose="020B0900000000000000" pitchFamily="50" charset="-128"/>
                <a:cs typeface="SimSun"/>
              </a:rPr>
              <a:t>地</a:t>
            </a:r>
            <a:r>
              <a:rPr sz="1200" spc="-25" dirty="0">
                <a:latin typeface="HGP創英角ｺﾞｼｯｸUB" panose="020B0900000000000000" pitchFamily="50" charset="-128"/>
                <a:ea typeface="HGP創英角ｺﾞｼｯｸUB" panose="020B0900000000000000" pitchFamily="50" charset="-128"/>
                <a:cs typeface="HGP創英角ｺﾞｼｯｸUB"/>
              </a:rPr>
              <a:t>法人が、外食店舗事業を継続中。高い信用力</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a:p>
            <a:pPr marL="12700">
              <a:lnSpc>
                <a:spcPct val="100000"/>
              </a:lnSpc>
              <a:spcBef>
                <a:spcPts val="70"/>
              </a:spcBef>
            </a:pPr>
            <a:r>
              <a:rPr sz="1200" spc="-15" dirty="0">
                <a:latin typeface="HGP創英角ｺﾞｼｯｸUB" panose="020B0900000000000000" pitchFamily="50" charset="-128"/>
                <a:ea typeface="HGP創英角ｺﾞｼｯｸUB" panose="020B0900000000000000" pitchFamily="50" charset="-128"/>
                <a:cs typeface="HGP創英角ｺﾞｼｯｸUB"/>
              </a:rPr>
              <a:t>【２】香港で</a:t>
            </a:r>
            <a:r>
              <a:rPr sz="1200" spc="-20" dirty="0">
                <a:solidFill>
                  <a:srgbClr val="990032"/>
                </a:solidFill>
                <a:latin typeface="HGP創英角ｺﾞｼｯｸUB" panose="020B0900000000000000" pitchFamily="50" charset="-128"/>
                <a:ea typeface="HGP創英角ｺﾞｼｯｸUB" panose="020B0900000000000000" pitchFamily="50" charset="-128"/>
                <a:cs typeface="HGP創英角ｺﾞｼｯｸUB"/>
              </a:rPr>
              <a:t>自社システムキッチン</a:t>
            </a:r>
            <a:r>
              <a:rPr sz="1200" spc="-25" dirty="0">
                <a:latin typeface="HGP創英角ｺﾞｼｯｸUB" panose="020B0900000000000000" pitchFamily="50" charset="-128"/>
                <a:ea typeface="HGP創英角ｺﾞｼｯｸUB" panose="020B0900000000000000" pitchFamily="50" charset="-128"/>
                <a:cs typeface="HGP創英角ｺﾞｼｯｸUB"/>
              </a:rPr>
              <a:t>を活用した、食品加工販売事業が成長中</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a:p>
            <a:pPr marL="12700">
              <a:lnSpc>
                <a:spcPct val="100000"/>
              </a:lnSpc>
            </a:pPr>
            <a:r>
              <a:rPr sz="1200" spc="-20" dirty="0">
                <a:latin typeface="HGP創英角ｺﾞｼｯｸUB" panose="020B0900000000000000" pitchFamily="50" charset="-128"/>
                <a:ea typeface="HGP創英角ｺﾞｼｯｸUB" panose="020B0900000000000000" pitchFamily="50" charset="-128"/>
                <a:cs typeface="HGP創英角ｺﾞｼｯｸUB"/>
              </a:rPr>
              <a:t>【３】日系企業のため、現</a:t>
            </a:r>
            <a:r>
              <a:rPr sz="1200" spc="-10" dirty="0">
                <a:latin typeface="HGP創英角ｺﾞｼｯｸUB" panose="020B0900000000000000" pitchFamily="50" charset="-128"/>
                <a:ea typeface="HGP創英角ｺﾞｼｯｸUB" panose="020B0900000000000000" pitchFamily="50" charset="-128"/>
                <a:cs typeface="SimSun"/>
              </a:rPr>
              <a:t>地</a:t>
            </a:r>
            <a:r>
              <a:rPr sz="1200" spc="-15" dirty="0">
                <a:latin typeface="HGP創英角ｺﾞｼｯｸUB" panose="020B0900000000000000" pitchFamily="50" charset="-128"/>
                <a:ea typeface="HGP創英角ｺﾞｼｯｸUB" panose="020B0900000000000000" pitchFamily="50" charset="-128"/>
                <a:cs typeface="HGP創英角ｺﾞｼｯｸUB"/>
              </a:rPr>
              <a:t>企業に比</a:t>
            </a:r>
            <a:r>
              <a:rPr sz="1200" spc="-55" dirty="0">
                <a:latin typeface="HGP創英角ｺﾞｼｯｸUB" panose="020B0900000000000000" pitchFamily="50" charset="-128"/>
                <a:ea typeface="HGP創英角ｺﾞｼｯｸUB" panose="020B0900000000000000" pitchFamily="50" charset="-128"/>
                <a:cs typeface="SimSun"/>
              </a:rPr>
              <a:t>べ</a:t>
            </a:r>
            <a:r>
              <a:rPr sz="1200" spc="-25" dirty="0">
                <a:latin typeface="HGP創英角ｺﾞｼｯｸUB" panose="020B0900000000000000" pitchFamily="50" charset="-128"/>
                <a:ea typeface="HGP創英角ｺﾞｼｯｸUB" panose="020B0900000000000000" pitchFamily="50" charset="-128"/>
                <a:cs typeface="HGP創英角ｺﾞｼｯｸUB"/>
              </a:rPr>
              <a:t>て日本食材の確保において</a:t>
            </a:r>
            <a:r>
              <a:rPr sz="1200" spc="-10" dirty="0">
                <a:latin typeface="HGP創英角ｺﾞｼｯｸUB" panose="020B0900000000000000" pitchFamily="50" charset="-128"/>
                <a:ea typeface="HGP創英角ｺﾞｼｯｸUB" panose="020B0900000000000000" pitchFamily="50" charset="-128"/>
                <a:cs typeface="SimSun"/>
              </a:rPr>
              <a:t>優</a:t>
            </a:r>
            <a:r>
              <a:rPr sz="1200" spc="-20" dirty="0">
                <a:latin typeface="HGP創英角ｺﾞｼｯｸUB" panose="020B0900000000000000" pitchFamily="50" charset="-128"/>
                <a:ea typeface="HGP創英角ｺﾞｼｯｸUB" panose="020B0900000000000000" pitchFamily="50" charset="-128"/>
                <a:cs typeface="HGP創英角ｺﾞｼｯｸUB"/>
              </a:rPr>
              <a:t>位性がある</a:t>
            </a:r>
            <a:endParaRPr sz="950" dirty="0">
              <a:latin typeface="HGP創英角ｺﾞｼｯｸUB"/>
              <a:cs typeface="HGP創英角ｺﾞｼｯｸUB"/>
            </a:endParaRPr>
          </a:p>
        </p:txBody>
      </p:sp>
      <p:sp>
        <p:nvSpPr>
          <p:cNvPr id="1270" name="object 1270">
            <a:extLst>
              <a:ext uri="{FF2B5EF4-FFF2-40B4-BE49-F238E27FC236}">
                <a16:creationId xmlns:a16="http://schemas.microsoft.com/office/drawing/2014/main" id="{E7BC171D-6F98-3780-D286-DD1836A6C3A9}"/>
              </a:ext>
            </a:extLst>
          </p:cNvPr>
          <p:cNvSpPr txBox="1"/>
          <p:nvPr/>
        </p:nvSpPr>
        <p:spPr>
          <a:xfrm>
            <a:off x="2513330" y="1309883"/>
            <a:ext cx="5666739" cy="272510"/>
          </a:xfrm>
          <a:prstGeom prst="rect">
            <a:avLst/>
          </a:prstGeom>
          <a:ln w="36575">
            <a:solidFill>
              <a:srgbClr val="FFCC00"/>
            </a:solidFill>
          </a:ln>
        </p:spPr>
        <p:txBody>
          <a:bodyPr vert="horz" wrap="square" lIns="0" tIns="56515" rIns="0" bIns="0" rtlCol="0" anchor="t" anchorCtr="0">
            <a:spAutoFit/>
          </a:bodyPr>
          <a:lstStyle/>
          <a:p>
            <a:pPr marL="397510">
              <a:lnSpc>
                <a:spcPct val="100000"/>
              </a:lnSpc>
              <a:spcBef>
                <a:spcPts val="445"/>
              </a:spcBef>
            </a:pPr>
            <a:endParaRPr sz="1400" dirty="0">
              <a:latin typeface="SimSun"/>
              <a:cs typeface="SimSun"/>
            </a:endParaRPr>
          </a:p>
        </p:txBody>
      </p:sp>
      <p:pic>
        <p:nvPicPr>
          <p:cNvPr id="1170" name="図 1169">
            <a:extLst>
              <a:ext uri="{FF2B5EF4-FFF2-40B4-BE49-F238E27FC236}">
                <a16:creationId xmlns:a16="http://schemas.microsoft.com/office/drawing/2014/main" id="{B3725404-3DED-32CA-1FA0-E64C20E67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
        <p:nvSpPr>
          <p:cNvPr id="1172" name="テキスト ボックス 1171">
            <a:extLst>
              <a:ext uri="{FF2B5EF4-FFF2-40B4-BE49-F238E27FC236}">
                <a16:creationId xmlns:a16="http://schemas.microsoft.com/office/drawing/2014/main" id="{50B78B2B-0FB8-7327-3190-C1993CD4F0C4}"/>
              </a:ext>
            </a:extLst>
          </p:cNvPr>
          <p:cNvSpPr txBox="1"/>
          <p:nvPr/>
        </p:nvSpPr>
        <p:spPr>
          <a:xfrm>
            <a:off x="4445703" y="4786880"/>
            <a:ext cx="1630218" cy="246221"/>
          </a:xfrm>
          <a:prstGeom prst="rect">
            <a:avLst/>
          </a:prstGeom>
          <a:noFill/>
        </p:spPr>
        <p:txBody>
          <a:bodyPr wrap="square">
            <a:spAutoFit/>
          </a:bodyPr>
          <a:lstStyle/>
          <a:p>
            <a:pPr marR="5080" algn="r">
              <a:lnSpc>
                <a:spcPct val="100000"/>
              </a:lnSpc>
            </a:pPr>
            <a:r>
              <a:rPr lang="en-US" altLang="zh-TW" sz="1000" dirty="0">
                <a:latin typeface="HGP創英角ｺﾞｼｯｸUB" panose="020B0900000000000000" pitchFamily="50" charset="-128"/>
                <a:ea typeface="HGP創英角ｺﾞｼｯｸUB" panose="020B0900000000000000" pitchFamily="50" charset="-128"/>
                <a:cs typeface="HGP創英角ｺﾞｼｯｸUB"/>
              </a:rPr>
              <a:t>2025</a:t>
            </a:r>
            <a:r>
              <a:rPr lang="zh-TW" altLang="en-US" sz="1000" spc="-15" dirty="0">
                <a:latin typeface="HGP創英角ｺﾞｼｯｸUB" panose="020B0900000000000000" pitchFamily="50" charset="-128"/>
                <a:ea typeface="HGP創英角ｺﾞｼｯｸUB" panose="020B0900000000000000" pitchFamily="50" charset="-128"/>
                <a:cs typeface="HGP創英角ｺﾞｼｯｸUB"/>
              </a:rPr>
              <a:t>年</a:t>
            </a:r>
            <a:r>
              <a:rPr lang="en-US" altLang="ja-JP" sz="1000" spc="-15" dirty="0">
                <a:latin typeface="HGP創英角ｺﾞｼｯｸUB" panose="020B0900000000000000" pitchFamily="50" charset="-128"/>
                <a:ea typeface="HGP創英角ｺﾞｼｯｸUB" panose="020B0900000000000000" pitchFamily="50" charset="-128"/>
                <a:cs typeface="HGP創英角ｺﾞｼｯｸUB"/>
              </a:rPr>
              <a:t>9</a:t>
            </a:r>
            <a:r>
              <a:rPr lang="zh-TW" altLang="en-US" sz="1000" spc="60" dirty="0">
                <a:latin typeface="HGP創英角ｺﾞｼｯｸUB" panose="020B0900000000000000" pitchFamily="50" charset="-128"/>
                <a:ea typeface="HGP創英角ｺﾞｼｯｸUB" panose="020B0900000000000000" pitchFamily="50" charset="-128"/>
                <a:cs typeface="HGP創英角ｺﾞｼｯｸUB"/>
              </a:rPr>
              <a:t>月末 現在</a:t>
            </a:r>
            <a:endParaRPr lang="zh-TW" altLang="en-US" sz="1000" dirty="0">
              <a:latin typeface="HGP創英角ｺﾞｼｯｸUB" panose="020B0900000000000000" pitchFamily="50" charset="-128"/>
              <a:ea typeface="HGP創英角ｺﾞｼｯｸUB" panose="020B0900000000000000" pitchFamily="50" charset="-128"/>
              <a:cs typeface="HGP創英角ｺﾞｼｯｸUB"/>
            </a:endParaRPr>
          </a:p>
        </p:txBody>
      </p:sp>
      <p:pic>
        <p:nvPicPr>
          <p:cNvPr id="2488" name="object 3">
            <a:extLst>
              <a:ext uri="{FF2B5EF4-FFF2-40B4-BE49-F238E27FC236}">
                <a16:creationId xmlns:a16="http://schemas.microsoft.com/office/drawing/2014/main" id="{66E514C3-3891-4799-AB3C-E710114900CC}"/>
              </a:ext>
            </a:extLst>
          </p:cNvPr>
          <p:cNvPicPr/>
          <p:nvPr/>
        </p:nvPicPr>
        <p:blipFill>
          <a:blip r:embed="rId4" cstate="print"/>
          <a:stretch>
            <a:fillRect/>
          </a:stretch>
        </p:blipFill>
        <p:spPr>
          <a:xfrm>
            <a:off x="-1442888" y="3497406"/>
            <a:ext cx="1257299" cy="150876"/>
          </a:xfrm>
          <a:prstGeom prst="rect">
            <a:avLst/>
          </a:prstGeom>
        </p:spPr>
      </p:pic>
      <p:pic>
        <p:nvPicPr>
          <p:cNvPr id="2489" name="object 4">
            <a:extLst>
              <a:ext uri="{FF2B5EF4-FFF2-40B4-BE49-F238E27FC236}">
                <a16:creationId xmlns:a16="http://schemas.microsoft.com/office/drawing/2014/main" id="{6D081039-C03B-5534-6D00-167914E59766}"/>
              </a:ext>
            </a:extLst>
          </p:cNvPr>
          <p:cNvPicPr/>
          <p:nvPr/>
        </p:nvPicPr>
        <p:blipFill>
          <a:blip r:embed="rId5" cstate="print"/>
          <a:stretch>
            <a:fillRect/>
          </a:stretch>
        </p:blipFill>
        <p:spPr>
          <a:xfrm>
            <a:off x="-2378749" y="2284416"/>
            <a:ext cx="1281684" cy="150876"/>
          </a:xfrm>
          <a:prstGeom prst="rect">
            <a:avLst/>
          </a:prstGeom>
        </p:spPr>
      </p:pic>
      <p:pic>
        <p:nvPicPr>
          <p:cNvPr id="2490" name="object 5">
            <a:extLst>
              <a:ext uri="{FF2B5EF4-FFF2-40B4-BE49-F238E27FC236}">
                <a16:creationId xmlns:a16="http://schemas.microsoft.com/office/drawing/2014/main" id="{6E77FBED-6CDF-DFE9-5C5F-C8F08EEE7247}"/>
              </a:ext>
            </a:extLst>
          </p:cNvPr>
          <p:cNvPicPr/>
          <p:nvPr/>
        </p:nvPicPr>
        <p:blipFill>
          <a:blip r:embed="rId6" cstate="print"/>
          <a:stretch>
            <a:fillRect/>
          </a:stretch>
        </p:blipFill>
        <p:spPr>
          <a:xfrm>
            <a:off x="-2654300" y="3003195"/>
            <a:ext cx="1295399" cy="150876"/>
          </a:xfrm>
          <a:prstGeom prst="rect">
            <a:avLst/>
          </a:prstGeom>
        </p:spPr>
      </p:pic>
      <p:pic>
        <p:nvPicPr>
          <p:cNvPr id="2491" name="object 6">
            <a:extLst>
              <a:ext uri="{FF2B5EF4-FFF2-40B4-BE49-F238E27FC236}">
                <a16:creationId xmlns:a16="http://schemas.microsoft.com/office/drawing/2014/main" id="{8AD42457-FBD2-6F5A-A606-16A32F8B1FE9}"/>
              </a:ext>
            </a:extLst>
          </p:cNvPr>
          <p:cNvPicPr/>
          <p:nvPr/>
        </p:nvPicPr>
        <p:blipFill>
          <a:blip r:embed="rId7" cstate="print"/>
          <a:stretch>
            <a:fillRect/>
          </a:stretch>
        </p:blipFill>
        <p:spPr>
          <a:xfrm>
            <a:off x="-1461786" y="3372323"/>
            <a:ext cx="1196340" cy="150876"/>
          </a:xfrm>
          <a:prstGeom prst="rect">
            <a:avLst/>
          </a:prstGeom>
        </p:spPr>
      </p:pic>
      <p:pic>
        <p:nvPicPr>
          <p:cNvPr id="2495" name="object 10">
            <a:extLst>
              <a:ext uri="{FF2B5EF4-FFF2-40B4-BE49-F238E27FC236}">
                <a16:creationId xmlns:a16="http://schemas.microsoft.com/office/drawing/2014/main" id="{54D5F1DE-C735-50FD-AE53-F7FC0EC85973}"/>
              </a:ext>
            </a:extLst>
          </p:cNvPr>
          <p:cNvPicPr/>
          <p:nvPr/>
        </p:nvPicPr>
        <p:blipFill>
          <a:blip r:embed="rId8" cstate="print"/>
          <a:stretch>
            <a:fillRect/>
          </a:stretch>
        </p:blipFill>
        <p:spPr>
          <a:xfrm>
            <a:off x="-1503188" y="4623823"/>
            <a:ext cx="1231392" cy="152400"/>
          </a:xfrm>
          <a:prstGeom prst="rect">
            <a:avLst/>
          </a:prstGeom>
        </p:spPr>
      </p:pic>
      <p:pic>
        <p:nvPicPr>
          <p:cNvPr id="2496" name="object 11">
            <a:extLst>
              <a:ext uri="{FF2B5EF4-FFF2-40B4-BE49-F238E27FC236}">
                <a16:creationId xmlns:a16="http://schemas.microsoft.com/office/drawing/2014/main" id="{DFBBA2D7-D0DC-7961-DAB7-0E5D3CAFCF47}"/>
              </a:ext>
            </a:extLst>
          </p:cNvPr>
          <p:cNvPicPr/>
          <p:nvPr/>
        </p:nvPicPr>
        <p:blipFill>
          <a:blip r:embed="rId9" cstate="print"/>
          <a:stretch>
            <a:fillRect/>
          </a:stretch>
        </p:blipFill>
        <p:spPr>
          <a:xfrm>
            <a:off x="-1744285" y="3778250"/>
            <a:ext cx="1289303" cy="152400"/>
          </a:xfrm>
          <a:prstGeom prst="rect">
            <a:avLst/>
          </a:prstGeom>
        </p:spPr>
      </p:pic>
      <p:pic>
        <p:nvPicPr>
          <p:cNvPr id="2497" name="object 12">
            <a:extLst>
              <a:ext uri="{FF2B5EF4-FFF2-40B4-BE49-F238E27FC236}">
                <a16:creationId xmlns:a16="http://schemas.microsoft.com/office/drawing/2014/main" id="{F85079C0-8B0B-CE3A-9DA4-2E5CB1F2F3A0}"/>
              </a:ext>
            </a:extLst>
          </p:cNvPr>
          <p:cNvPicPr/>
          <p:nvPr/>
        </p:nvPicPr>
        <p:blipFill>
          <a:blip r:embed="rId10" cstate="print"/>
          <a:stretch>
            <a:fillRect/>
          </a:stretch>
        </p:blipFill>
        <p:spPr>
          <a:xfrm>
            <a:off x="-2531466" y="3331348"/>
            <a:ext cx="1286255" cy="152400"/>
          </a:xfrm>
          <a:prstGeom prst="rect">
            <a:avLst/>
          </a:prstGeom>
        </p:spPr>
      </p:pic>
      <p:pic>
        <p:nvPicPr>
          <p:cNvPr id="2498" name="object 13">
            <a:extLst>
              <a:ext uri="{FF2B5EF4-FFF2-40B4-BE49-F238E27FC236}">
                <a16:creationId xmlns:a16="http://schemas.microsoft.com/office/drawing/2014/main" id="{E796FE9E-08A8-4D29-C540-469DE4D648ED}"/>
              </a:ext>
            </a:extLst>
          </p:cNvPr>
          <p:cNvPicPr/>
          <p:nvPr/>
        </p:nvPicPr>
        <p:blipFill>
          <a:blip r:embed="rId11" cstate="print"/>
          <a:stretch>
            <a:fillRect/>
          </a:stretch>
        </p:blipFill>
        <p:spPr>
          <a:xfrm>
            <a:off x="-2576577" y="3535992"/>
            <a:ext cx="1217676" cy="152400"/>
          </a:xfrm>
          <a:prstGeom prst="rect">
            <a:avLst/>
          </a:prstGeom>
        </p:spPr>
      </p:pic>
      <p:sp>
        <p:nvSpPr>
          <p:cNvPr id="8" name="正方形/長方形 7">
            <a:extLst>
              <a:ext uri="{FF2B5EF4-FFF2-40B4-BE49-F238E27FC236}">
                <a16:creationId xmlns:a16="http://schemas.microsoft.com/office/drawing/2014/main" id="{DE49A263-EB02-EDC2-3F5C-C54BECFE437F}"/>
              </a:ext>
            </a:extLst>
          </p:cNvPr>
          <p:cNvSpPr/>
          <p:nvPr/>
        </p:nvSpPr>
        <p:spPr>
          <a:xfrm>
            <a:off x="3396955" y="6465113"/>
            <a:ext cx="1106283" cy="67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C5A215B-7ABE-0281-6ED0-DA0789300F7B}"/>
              </a:ext>
            </a:extLst>
          </p:cNvPr>
          <p:cNvSpPr txBox="1"/>
          <p:nvPr/>
        </p:nvSpPr>
        <p:spPr>
          <a:xfrm>
            <a:off x="2523402" y="1289720"/>
            <a:ext cx="5685962" cy="307777"/>
          </a:xfrm>
          <a:prstGeom prst="rect">
            <a:avLst/>
          </a:prstGeom>
          <a:noFill/>
        </p:spPr>
        <p:txBody>
          <a:bodyPr wrap="square">
            <a:spAutoFit/>
          </a:bodyPr>
          <a:lstStyle/>
          <a:p>
            <a:pPr algn="ctr"/>
            <a:r>
              <a:rPr lang="ja-JP" altLang="en-US" sz="1400" dirty="0"/>
              <a:t>香港で豊富な日本料理ジャンルをご提供できるトップクラス企業</a:t>
            </a:r>
          </a:p>
        </p:txBody>
      </p:sp>
      <p:pic>
        <p:nvPicPr>
          <p:cNvPr id="9" name="図 8">
            <a:extLst>
              <a:ext uri="{FF2B5EF4-FFF2-40B4-BE49-F238E27FC236}">
                <a16:creationId xmlns:a16="http://schemas.microsoft.com/office/drawing/2014/main" id="{E3AE2811-1DFB-6BF0-70C2-4046DBD8DD22}"/>
              </a:ext>
            </a:extLst>
          </p:cNvPr>
          <p:cNvPicPr>
            <a:picLocks noChangeAspect="1"/>
          </p:cNvPicPr>
          <p:nvPr/>
        </p:nvPicPr>
        <p:blipFill>
          <a:blip r:embed="rId12"/>
          <a:stretch>
            <a:fillRect/>
          </a:stretch>
        </p:blipFill>
        <p:spPr>
          <a:xfrm>
            <a:off x="-4940300" y="5141830"/>
            <a:ext cx="1019210" cy="468037"/>
          </a:xfrm>
          <a:prstGeom prst="rect">
            <a:avLst/>
          </a:prstGeom>
        </p:spPr>
      </p:pic>
      <p:pic>
        <p:nvPicPr>
          <p:cNvPr id="17" name="図 16">
            <a:extLst>
              <a:ext uri="{FF2B5EF4-FFF2-40B4-BE49-F238E27FC236}">
                <a16:creationId xmlns:a16="http://schemas.microsoft.com/office/drawing/2014/main" id="{629E4F05-3CD4-32AE-E08B-542879E02087}"/>
              </a:ext>
            </a:extLst>
          </p:cNvPr>
          <p:cNvPicPr>
            <a:picLocks noChangeAspect="1"/>
          </p:cNvPicPr>
          <p:nvPr/>
        </p:nvPicPr>
        <p:blipFill>
          <a:blip r:embed="rId13"/>
          <a:stretch>
            <a:fillRect/>
          </a:stretch>
        </p:blipFill>
        <p:spPr>
          <a:xfrm>
            <a:off x="4269391" y="6423005"/>
            <a:ext cx="1104239" cy="486671"/>
          </a:xfrm>
          <a:prstGeom prst="rect">
            <a:avLst/>
          </a:prstGeom>
        </p:spPr>
      </p:pic>
      <p:pic>
        <p:nvPicPr>
          <p:cNvPr id="22" name="図 21">
            <a:extLst>
              <a:ext uri="{FF2B5EF4-FFF2-40B4-BE49-F238E27FC236}">
                <a16:creationId xmlns:a16="http://schemas.microsoft.com/office/drawing/2014/main" id="{16499F92-FEBC-3A3D-D8AF-618D787A63A8}"/>
              </a:ext>
            </a:extLst>
          </p:cNvPr>
          <p:cNvPicPr>
            <a:picLocks noChangeAspect="1"/>
          </p:cNvPicPr>
          <p:nvPr/>
        </p:nvPicPr>
        <p:blipFill>
          <a:blip r:embed="rId14"/>
          <a:stretch>
            <a:fillRect/>
          </a:stretch>
        </p:blipFill>
        <p:spPr>
          <a:xfrm>
            <a:off x="6498403" y="6644549"/>
            <a:ext cx="1277937" cy="625141"/>
          </a:xfrm>
          <a:prstGeom prst="rect">
            <a:avLst/>
          </a:prstGeom>
        </p:spPr>
      </p:pic>
      <p:pic>
        <p:nvPicPr>
          <p:cNvPr id="19" name="図 18">
            <a:extLst>
              <a:ext uri="{FF2B5EF4-FFF2-40B4-BE49-F238E27FC236}">
                <a16:creationId xmlns:a16="http://schemas.microsoft.com/office/drawing/2014/main" id="{FC60F5F4-C5D3-F7BA-5364-6DB055B8C9DD}"/>
              </a:ext>
            </a:extLst>
          </p:cNvPr>
          <p:cNvPicPr>
            <a:picLocks noChangeAspect="1"/>
          </p:cNvPicPr>
          <p:nvPr/>
        </p:nvPicPr>
        <p:blipFill>
          <a:blip r:embed="rId15"/>
          <a:stretch>
            <a:fillRect/>
          </a:stretch>
        </p:blipFill>
        <p:spPr>
          <a:xfrm>
            <a:off x="3085458" y="6398671"/>
            <a:ext cx="1010457" cy="486670"/>
          </a:xfrm>
          <a:prstGeom prst="rect">
            <a:avLst/>
          </a:prstGeom>
        </p:spPr>
      </p:pic>
      <p:pic>
        <p:nvPicPr>
          <p:cNvPr id="28" name="図 27">
            <a:extLst>
              <a:ext uri="{FF2B5EF4-FFF2-40B4-BE49-F238E27FC236}">
                <a16:creationId xmlns:a16="http://schemas.microsoft.com/office/drawing/2014/main" id="{CF58D572-042A-918D-A89C-7B37400E2A62}"/>
              </a:ext>
            </a:extLst>
          </p:cNvPr>
          <p:cNvPicPr>
            <a:picLocks noChangeAspect="1"/>
          </p:cNvPicPr>
          <p:nvPr/>
        </p:nvPicPr>
        <p:blipFill>
          <a:blip r:embed="rId16"/>
          <a:stretch>
            <a:fillRect/>
          </a:stretch>
        </p:blipFill>
        <p:spPr>
          <a:xfrm>
            <a:off x="-4864100" y="3930650"/>
            <a:ext cx="1185567" cy="523260"/>
          </a:xfrm>
          <a:prstGeom prst="rect">
            <a:avLst/>
          </a:prstGeom>
        </p:spPr>
      </p:pic>
      <p:pic>
        <p:nvPicPr>
          <p:cNvPr id="30" name="図 29">
            <a:extLst>
              <a:ext uri="{FF2B5EF4-FFF2-40B4-BE49-F238E27FC236}">
                <a16:creationId xmlns:a16="http://schemas.microsoft.com/office/drawing/2014/main" id="{4FBBF11D-C45F-C5AD-AB21-1C6394FFAA9E}"/>
              </a:ext>
            </a:extLst>
          </p:cNvPr>
          <p:cNvPicPr>
            <a:picLocks noChangeAspect="1"/>
          </p:cNvPicPr>
          <p:nvPr/>
        </p:nvPicPr>
        <p:blipFill>
          <a:blip r:embed="rId17"/>
          <a:stretch>
            <a:fillRect/>
          </a:stretch>
        </p:blipFill>
        <p:spPr>
          <a:xfrm>
            <a:off x="1747629" y="5353101"/>
            <a:ext cx="1182570" cy="513532"/>
          </a:xfrm>
          <a:prstGeom prst="rect">
            <a:avLst/>
          </a:prstGeom>
        </p:spPr>
      </p:pic>
      <p:pic>
        <p:nvPicPr>
          <p:cNvPr id="3" name="図 2">
            <a:extLst>
              <a:ext uri="{FF2B5EF4-FFF2-40B4-BE49-F238E27FC236}">
                <a16:creationId xmlns:a16="http://schemas.microsoft.com/office/drawing/2014/main" id="{F0E09AB3-560E-36C9-C501-F471CFE9A607}"/>
              </a:ext>
            </a:extLst>
          </p:cNvPr>
          <p:cNvPicPr>
            <a:picLocks noChangeAspect="1"/>
          </p:cNvPicPr>
          <p:nvPr/>
        </p:nvPicPr>
        <p:blipFill>
          <a:blip r:embed="rId18" cstate="print">
            <a:extLst>
              <a:ext uri="{28A0092B-C50C-407E-A947-70E740481C1C}">
                <a14:useLocalDpi xmlns:a14="http://schemas.microsoft.com/office/drawing/2010/main" val="0"/>
              </a:ext>
            </a:extLst>
          </a:blip>
          <a:srcRect l="6093" t="6041" r="3100" b="7350"/>
          <a:stretch/>
        </p:blipFill>
        <p:spPr>
          <a:xfrm>
            <a:off x="3708475" y="2523399"/>
            <a:ext cx="3365736" cy="2120755"/>
          </a:xfrm>
          <a:prstGeom prst="rect">
            <a:avLst/>
          </a:prstGeom>
        </p:spPr>
      </p:pic>
      <p:pic>
        <p:nvPicPr>
          <p:cNvPr id="6" name="図 5">
            <a:extLst>
              <a:ext uri="{FF2B5EF4-FFF2-40B4-BE49-F238E27FC236}">
                <a16:creationId xmlns:a16="http://schemas.microsoft.com/office/drawing/2014/main" id="{BFD11174-DCA1-1D70-7A17-8602C14A08B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68464" y="4976815"/>
            <a:ext cx="3353578" cy="2133632"/>
          </a:xfrm>
          <a:prstGeom prst="rect">
            <a:avLst/>
          </a:prstGeom>
        </p:spPr>
      </p:pic>
      <p:pic>
        <p:nvPicPr>
          <p:cNvPr id="11" name="図 10">
            <a:extLst>
              <a:ext uri="{FF2B5EF4-FFF2-40B4-BE49-F238E27FC236}">
                <a16:creationId xmlns:a16="http://schemas.microsoft.com/office/drawing/2014/main" id="{677A65DA-AF62-0641-18D5-B658DB0D94F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8124" y="2514000"/>
            <a:ext cx="3150636" cy="2154907"/>
          </a:xfrm>
          <a:prstGeom prst="rect">
            <a:avLst/>
          </a:prstGeom>
        </p:spPr>
      </p:pic>
      <p:pic>
        <p:nvPicPr>
          <p:cNvPr id="21" name="図 20">
            <a:extLst>
              <a:ext uri="{FF2B5EF4-FFF2-40B4-BE49-F238E27FC236}">
                <a16:creationId xmlns:a16="http://schemas.microsoft.com/office/drawing/2014/main" id="{0053BCCE-5736-4D82-71F1-3A2D893C5A5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205012" y="2523399"/>
            <a:ext cx="3353577" cy="2100424"/>
          </a:xfrm>
          <a:prstGeom prst="rect">
            <a:avLst/>
          </a:prstGeom>
        </p:spPr>
      </p:pic>
      <p:pic>
        <p:nvPicPr>
          <p:cNvPr id="2" name="object 10">
            <a:extLst>
              <a:ext uri="{FF2B5EF4-FFF2-40B4-BE49-F238E27FC236}">
                <a16:creationId xmlns:a16="http://schemas.microsoft.com/office/drawing/2014/main" id="{BA4125A3-FAA9-FE64-622E-3E7871B0E9B0}"/>
              </a:ext>
            </a:extLst>
          </p:cNvPr>
          <p:cNvPicPr/>
          <p:nvPr/>
        </p:nvPicPr>
        <p:blipFill>
          <a:blip r:embed="rId8" cstate="print"/>
          <a:stretch>
            <a:fillRect/>
          </a:stretch>
        </p:blipFill>
        <p:spPr>
          <a:xfrm>
            <a:off x="-2443308" y="3750933"/>
            <a:ext cx="1231392" cy="152400"/>
          </a:xfrm>
          <a:prstGeom prst="rect">
            <a:avLst/>
          </a:prstGeom>
        </p:spPr>
      </p:pic>
      <p:pic>
        <p:nvPicPr>
          <p:cNvPr id="15" name="図 14">
            <a:extLst>
              <a:ext uri="{FF2B5EF4-FFF2-40B4-BE49-F238E27FC236}">
                <a16:creationId xmlns:a16="http://schemas.microsoft.com/office/drawing/2014/main" id="{0CB245F4-1CDE-BDE8-5C3E-BCCB892E4AE9}"/>
              </a:ext>
            </a:extLst>
          </p:cNvPr>
          <p:cNvPicPr>
            <a:picLocks noChangeAspect="1"/>
          </p:cNvPicPr>
          <p:nvPr/>
        </p:nvPicPr>
        <p:blipFill>
          <a:blip r:embed="rId22"/>
          <a:stretch>
            <a:fillRect/>
          </a:stretch>
        </p:blipFill>
        <p:spPr>
          <a:xfrm>
            <a:off x="-4649090" y="4494804"/>
            <a:ext cx="1107573" cy="538297"/>
          </a:xfrm>
          <a:prstGeom prst="rect">
            <a:avLst/>
          </a:prstGeom>
        </p:spPr>
      </p:pic>
      <p:pic>
        <p:nvPicPr>
          <p:cNvPr id="18" name="図 17">
            <a:extLst>
              <a:ext uri="{FF2B5EF4-FFF2-40B4-BE49-F238E27FC236}">
                <a16:creationId xmlns:a16="http://schemas.microsoft.com/office/drawing/2014/main" id="{E92AA32A-7777-6DB4-1557-F4E884ECA71B}"/>
              </a:ext>
            </a:extLst>
          </p:cNvPr>
          <p:cNvPicPr>
            <a:picLocks noChangeAspect="1"/>
          </p:cNvPicPr>
          <p:nvPr/>
        </p:nvPicPr>
        <p:blipFill>
          <a:blip r:embed="rId23"/>
          <a:stretch>
            <a:fillRect/>
          </a:stretch>
        </p:blipFill>
        <p:spPr>
          <a:xfrm>
            <a:off x="1827692" y="6423005"/>
            <a:ext cx="1057855" cy="420225"/>
          </a:xfrm>
          <a:prstGeom prst="rect">
            <a:avLst/>
          </a:prstGeom>
        </p:spPr>
      </p:pic>
      <p:graphicFrame>
        <p:nvGraphicFramePr>
          <p:cNvPr id="36" name="表 35">
            <a:extLst>
              <a:ext uri="{FF2B5EF4-FFF2-40B4-BE49-F238E27FC236}">
                <a16:creationId xmlns:a16="http://schemas.microsoft.com/office/drawing/2014/main" id="{21DC06A6-7B32-B36B-2828-5BD48091EB1E}"/>
              </a:ext>
            </a:extLst>
          </p:cNvPr>
          <p:cNvGraphicFramePr>
            <a:graphicFrameLocks noGrp="1"/>
          </p:cNvGraphicFramePr>
          <p:nvPr>
            <p:extLst>
              <p:ext uri="{D42A27DB-BD31-4B8C-83A1-F6EECF244321}">
                <p14:modId xmlns:p14="http://schemas.microsoft.com/office/powerpoint/2010/main" val="2060670029"/>
              </p:ext>
            </p:extLst>
          </p:nvPr>
        </p:nvGraphicFramePr>
        <p:xfrm>
          <a:off x="1020354" y="6178041"/>
          <a:ext cx="4580632" cy="976597"/>
        </p:xfrm>
        <a:graphic>
          <a:graphicData uri="http://schemas.openxmlformats.org/drawingml/2006/table">
            <a:tbl>
              <a:tblPr firstRow="1" bandRow="1">
                <a:tableStyleId>{5C22544A-7EE6-4342-B048-85BDC9FD1C3A}</a:tableStyleId>
              </a:tblPr>
              <a:tblGrid>
                <a:gridCol w="698923">
                  <a:extLst>
                    <a:ext uri="{9D8B030D-6E8A-4147-A177-3AD203B41FA5}">
                      <a16:colId xmlns:a16="http://schemas.microsoft.com/office/drawing/2014/main" val="3604441493"/>
                    </a:ext>
                  </a:extLst>
                </a:gridCol>
                <a:gridCol w="1206077">
                  <a:extLst>
                    <a:ext uri="{9D8B030D-6E8A-4147-A177-3AD203B41FA5}">
                      <a16:colId xmlns:a16="http://schemas.microsoft.com/office/drawing/2014/main" val="1918648797"/>
                    </a:ext>
                  </a:extLst>
                </a:gridCol>
                <a:gridCol w="1232323">
                  <a:extLst>
                    <a:ext uri="{9D8B030D-6E8A-4147-A177-3AD203B41FA5}">
                      <a16:colId xmlns:a16="http://schemas.microsoft.com/office/drawing/2014/main" val="1662566723"/>
                    </a:ext>
                  </a:extLst>
                </a:gridCol>
                <a:gridCol w="1443309">
                  <a:extLst>
                    <a:ext uri="{9D8B030D-6E8A-4147-A177-3AD203B41FA5}">
                      <a16:colId xmlns:a16="http://schemas.microsoft.com/office/drawing/2014/main" val="3993344043"/>
                    </a:ext>
                  </a:extLst>
                </a:gridCol>
              </a:tblGrid>
              <a:tr h="0">
                <a:tc>
                  <a:txBody>
                    <a:bodyPr/>
                    <a:lstStyle/>
                    <a:p>
                      <a:pPr algn="ctr"/>
                      <a:r>
                        <a:rPr kumimoji="1" lang="ja-JP" altLang="en-US" sz="800" b="0" dirty="0">
                          <a:solidFill>
                            <a:schemeClr val="tx1"/>
                          </a:solidFill>
                          <a:latin typeface="HGP創英角ｺﾞｼｯｸUB" panose="020B0900000000000000" pitchFamily="50" charset="-128"/>
                          <a:ea typeface="HGP創英角ｺﾞｼｯｸUB" panose="020B0900000000000000" pitchFamily="50" charset="-128"/>
                        </a:rPr>
                        <a:t>メニュー</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お好み焼き・たこ焼き</a:t>
                      </a:r>
                      <a:endParaRPr kumimoji="1" lang="en-US" altLang="ja-JP" sz="800" dirty="0">
                        <a:solidFill>
                          <a:schemeClr val="tx1"/>
                        </a:solidFill>
                        <a:latin typeface="HGP創英角ｺﾞｼｯｸUB" panose="020B0900000000000000" pitchFamily="50" charset="-128"/>
                        <a:ea typeface="HGP創英角ｺﾞｼｯｸUB"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pattFill prst="lgConfetti">
                      <a:fgClr>
                        <a:srgbClr val="F7E6C5"/>
                      </a:fgClr>
                      <a:bgClr>
                        <a:schemeClr val="bg1"/>
                      </a:bgClr>
                    </a:patt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お好み焼き・たこ焼き</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pattFill prst="lgConfetti">
                      <a:fgClr>
                        <a:srgbClr val="F7E6C5"/>
                      </a:fgClr>
                      <a:bgClr>
                        <a:schemeClr val="bg1"/>
                      </a:bgClr>
                    </a:patt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ラーメン・カツ丼・カレー</a:t>
                      </a:r>
                      <a:endParaRPr kumimoji="1" lang="en-US" altLang="ja-JP" sz="800" dirty="0">
                        <a:solidFill>
                          <a:schemeClr val="tx1"/>
                        </a:solidFill>
                        <a:latin typeface="HGP創英角ｺﾞｼｯｸUB" panose="020B0900000000000000" pitchFamily="50" charset="-128"/>
                        <a:ea typeface="HGP創英角ｺﾞｼｯｸUB"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pattFill prst="lgConfetti">
                      <a:fgClr>
                        <a:srgbClr val="F7E6C5"/>
                      </a:fgClr>
                      <a:bgClr>
                        <a:schemeClr val="bg1"/>
                      </a:bgClr>
                    </a:pattFill>
                  </a:tcPr>
                </a:tc>
                <a:extLst>
                  <a:ext uri="{0D108BD9-81ED-4DB2-BD59-A6C34878D82A}">
                    <a16:rowId xmlns:a16="http://schemas.microsoft.com/office/drawing/2014/main" val="1514082294"/>
                  </a:ext>
                </a:extLst>
              </a:tr>
              <a:tr h="549877">
                <a:tc>
                  <a:txBody>
                    <a:bodyPr/>
                    <a:lstStyle/>
                    <a:p>
                      <a:pPr algn="ctr">
                        <a:lnSpc>
                          <a:spcPct val="250000"/>
                        </a:lnSpc>
                      </a:pPr>
                      <a:r>
                        <a:rPr kumimoji="1" lang="ja-JP" altLang="en-US" sz="1050" dirty="0">
                          <a:solidFill>
                            <a:schemeClr val="tx1"/>
                          </a:solidFill>
                          <a:latin typeface="HGP創英角ｺﾞｼｯｸUB" panose="020B0900000000000000" pitchFamily="50" charset="-128"/>
                          <a:ea typeface="HGP創英角ｺﾞｼｯｸUB" panose="020B0900000000000000" pitchFamily="50" charset="-128"/>
                        </a:rPr>
                        <a:t>店舗名</a:t>
                      </a:r>
                      <a:endParaRPr kumimoji="1" lang="en-US" altLang="ja-JP" sz="1050" dirty="0">
                        <a:solidFill>
                          <a:schemeClr val="tx1"/>
                        </a:solidFill>
                        <a:latin typeface="HGP創英角ｺﾞｼｯｸUB" panose="020B0900000000000000" pitchFamily="50" charset="-128"/>
                        <a:ea typeface="HGP創英角ｺﾞｼｯｸUB"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755929"/>
                  </a:ext>
                </a:extLst>
              </a:tr>
              <a:tr h="0">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店舗数</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５店舗</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１店舗</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３店舗（ローサイド店舗）</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8191170"/>
                  </a:ext>
                </a:extLst>
              </a:tr>
            </a:tbl>
          </a:graphicData>
        </a:graphic>
      </p:graphicFrame>
      <p:graphicFrame>
        <p:nvGraphicFramePr>
          <p:cNvPr id="37" name="表 36">
            <a:extLst>
              <a:ext uri="{FF2B5EF4-FFF2-40B4-BE49-F238E27FC236}">
                <a16:creationId xmlns:a16="http://schemas.microsoft.com/office/drawing/2014/main" id="{932DD6E1-C35F-8E47-DAEF-C1181D0EDC14}"/>
              </a:ext>
            </a:extLst>
          </p:cNvPr>
          <p:cNvGraphicFramePr>
            <a:graphicFrameLocks noGrp="1"/>
          </p:cNvGraphicFramePr>
          <p:nvPr>
            <p:extLst>
              <p:ext uri="{D42A27DB-BD31-4B8C-83A1-F6EECF244321}">
                <p14:modId xmlns:p14="http://schemas.microsoft.com/office/powerpoint/2010/main" val="358780568"/>
              </p:ext>
            </p:extLst>
          </p:nvPr>
        </p:nvGraphicFramePr>
        <p:xfrm>
          <a:off x="-6134992" y="814686"/>
          <a:ext cx="5680010" cy="981960"/>
        </p:xfrm>
        <a:graphic>
          <a:graphicData uri="http://schemas.openxmlformats.org/drawingml/2006/table">
            <a:tbl>
              <a:tblPr firstRow="1" bandRow="1">
                <a:tableStyleId>{5C22544A-7EE6-4342-B048-85BDC9FD1C3A}</a:tableStyleId>
              </a:tblPr>
              <a:tblGrid>
                <a:gridCol w="595180">
                  <a:extLst>
                    <a:ext uri="{9D8B030D-6E8A-4147-A177-3AD203B41FA5}">
                      <a16:colId xmlns:a16="http://schemas.microsoft.com/office/drawing/2014/main" val="1722030068"/>
                    </a:ext>
                  </a:extLst>
                </a:gridCol>
                <a:gridCol w="1295400">
                  <a:extLst>
                    <a:ext uri="{9D8B030D-6E8A-4147-A177-3AD203B41FA5}">
                      <a16:colId xmlns:a16="http://schemas.microsoft.com/office/drawing/2014/main" val="3427180378"/>
                    </a:ext>
                  </a:extLst>
                </a:gridCol>
                <a:gridCol w="1295400">
                  <a:extLst>
                    <a:ext uri="{9D8B030D-6E8A-4147-A177-3AD203B41FA5}">
                      <a16:colId xmlns:a16="http://schemas.microsoft.com/office/drawing/2014/main" val="85650747"/>
                    </a:ext>
                  </a:extLst>
                </a:gridCol>
                <a:gridCol w="1295400">
                  <a:extLst>
                    <a:ext uri="{9D8B030D-6E8A-4147-A177-3AD203B41FA5}">
                      <a16:colId xmlns:a16="http://schemas.microsoft.com/office/drawing/2014/main" val="3223220025"/>
                    </a:ext>
                  </a:extLst>
                </a:gridCol>
                <a:gridCol w="1198630">
                  <a:extLst>
                    <a:ext uri="{9D8B030D-6E8A-4147-A177-3AD203B41FA5}">
                      <a16:colId xmlns:a16="http://schemas.microsoft.com/office/drawing/2014/main" val="2738303843"/>
                    </a:ext>
                  </a:extLst>
                </a:gridCol>
              </a:tblGrid>
              <a:tr h="0">
                <a:tc>
                  <a:txBody>
                    <a:bodyPr/>
                    <a:lstStyle/>
                    <a:p>
                      <a:pPr algn="ctr"/>
                      <a:r>
                        <a:rPr kumimoji="1" lang="ja-JP" altLang="en-US" sz="800" b="0" dirty="0">
                          <a:solidFill>
                            <a:schemeClr val="tx1"/>
                          </a:solidFill>
                          <a:latin typeface="HGP創英角ｺﾞｼｯｸUB" panose="020B0900000000000000" pitchFamily="50" charset="-128"/>
                          <a:ea typeface="HGP創英角ｺﾞｼｯｸUB" panose="020B0900000000000000" pitchFamily="50" charset="-128"/>
                        </a:rPr>
                        <a:t>メニュー</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b="0" dirty="0">
                          <a:solidFill>
                            <a:schemeClr val="tx1"/>
                          </a:solidFill>
                          <a:latin typeface="HGP創英角ｺﾞｼｯｸUB" panose="020B0900000000000000" pitchFamily="50" charset="-128"/>
                          <a:ea typeface="HGP創英角ｺﾞｼｯｸUB" panose="020B0900000000000000" pitchFamily="50" charset="-128"/>
                        </a:rPr>
                        <a:t>天麩羅・鮨・うどん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pattFill prst="lgConfetti">
                      <a:fgClr>
                        <a:srgbClr val="F7E6C5"/>
                      </a:fgClr>
                      <a:bgClr>
                        <a:schemeClr val="bg1"/>
                      </a:bgClr>
                    </a:pattFill>
                  </a:tcPr>
                </a:tc>
                <a:tc>
                  <a:txBody>
                    <a:bodyPr/>
                    <a:lstStyle/>
                    <a:p>
                      <a:pPr algn="ctr"/>
                      <a:r>
                        <a:rPr kumimoji="1" lang="ja-JP" altLang="en-US" sz="800" b="0" dirty="0">
                          <a:solidFill>
                            <a:schemeClr val="tx1"/>
                          </a:solidFill>
                          <a:latin typeface="HGP創英角ｺﾞｼｯｸUB" panose="020B0900000000000000" pitchFamily="50" charset="-128"/>
                          <a:ea typeface="HGP創英角ｺﾞｼｯｸUB" panose="020B0900000000000000" pitchFamily="50" charset="-128"/>
                        </a:rPr>
                        <a:t>うどん・すき焼き</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pattFill prst="lgConfetti">
                      <a:fgClr>
                        <a:srgbClr val="F7E6C5"/>
                      </a:fgClr>
                      <a:bgClr>
                        <a:schemeClr val="bg1"/>
                      </a:bgClr>
                    </a:pattFill>
                  </a:tcPr>
                </a:tc>
                <a:tc>
                  <a:txBody>
                    <a:bodyPr/>
                    <a:lstStyle/>
                    <a:p>
                      <a:pPr algn="ctr"/>
                      <a:r>
                        <a:rPr kumimoji="1" lang="ja-JP" altLang="en-US" sz="800" b="0" dirty="0">
                          <a:solidFill>
                            <a:schemeClr val="tx1"/>
                          </a:solidFill>
                          <a:latin typeface="HGP創英角ｺﾞｼｯｸUB" panose="020B0900000000000000" pitchFamily="50" charset="-128"/>
                          <a:ea typeface="HGP創英角ｺﾞｼｯｸUB" panose="020B0900000000000000" pitchFamily="50" charset="-128"/>
                        </a:rPr>
                        <a:t>和惣菜</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pattFill prst="lgConfetti">
                      <a:fgClr>
                        <a:srgbClr val="F7E6C5"/>
                      </a:fgClr>
                      <a:bgClr>
                        <a:schemeClr val="bg1"/>
                      </a:bgClr>
                    </a:pattFill>
                  </a:tcPr>
                </a:tc>
                <a:tc>
                  <a:txBody>
                    <a:bodyPr/>
                    <a:lstStyle/>
                    <a:p>
                      <a:pPr algn="ctr"/>
                      <a:r>
                        <a:rPr kumimoji="1" lang="ja-JP" altLang="en-US" sz="800" b="0" dirty="0">
                          <a:solidFill>
                            <a:schemeClr val="tx1"/>
                          </a:solidFill>
                          <a:latin typeface="HGP創英角ｺﾞｼｯｸUB" panose="020B0900000000000000" pitchFamily="50" charset="-128"/>
                          <a:ea typeface="HGP創英角ｺﾞｼｯｸUB" panose="020B0900000000000000" pitchFamily="50" charset="-128"/>
                        </a:rPr>
                        <a:t>パスタ・オムレツ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pattFill prst="lgConfetti">
                      <a:fgClr>
                        <a:srgbClr val="F7E6C5"/>
                      </a:fgClr>
                      <a:bgClr>
                        <a:schemeClr val="bg1"/>
                      </a:bgClr>
                    </a:pattFill>
                  </a:tcPr>
                </a:tc>
                <a:extLst>
                  <a:ext uri="{0D108BD9-81ED-4DB2-BD59-A6C34878D82A}">
                    <a16:rowId xmlns:a16="http://schemas.microsoft.com/office/drawing/2014/main" val="3359991715"/>
                  </a:ext>
                </a:extLst>
              </a:tr>
              <a:tr h="555240">
                <a:tc>
                  <a:txBody>
                    <a:bodyPr/>
                    <a:lstStyle/>
                    <a:p>
                      <a:pPr algn="ctr">
                        <a:lnSpc>
                          <a:spcPct val="200000"/>
                        </a:lnSpc>
                      </a:pPr>
                      <a:r>
                        <a:rPr kumimoji="1" lang="ja-JP" altLang="en-US" sz="1050" dirty="0">
                          <a:solidFill>
                            <a:schemeClr val="tx1"/>
                          </a:solidFill>
                          <a:latin typeface="HGP創英角ｺﾞｼｯｸUB" panose="020B0900000000000000" pitchFamily="50" charset="-128"/>
                          <a:ea typeface="HGP創英角ｺﾞｼｯｸUB" panose="020B0900000000000000" pitchFamily="50" charset="-128"/>
                        </a:rPr>
                        <a:t>店舗名</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2172259"/>
                  </a:ext>
                </a:extLst>
              </a:tr>
              <a:tr h="0">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店舗数</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１店舗</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１店舗</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１店舗</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１店舗</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4801378"/>
                  </a:ext>
                </a:extLst>
              </a:tr>
            </a:tbl>
          </a:graphicData>
        </a:graphic>
      </p:graphicFrame>
      <p:graphicFrame>
        <p:nvGraphicFramePr>
          <p:cNvPr id="4" name="表 3">
            <a:extLst>
              <a:ext uri="{FF2B5EF4-FFF2-40B4-BE49-F238E27FC236}">
                <a16:creationId xmlns:a16="http://schemas.microsoft.com/office/drawing/2014/main" id="{21334F93-6069-DF84-C0AE-E23C49767E72}"/>
              </a:ext>
            </a:extLst>
          </p:cNvPr>
          <p:cNvGraphicFramePr>
            <a:graphicFrameLocks noGrp="1"/>
          </p:cNvGraphicFramePr>
          <p:nvPr>
            <p:extLst>
              <p:ext uri="{D42A27DB-BD31-4B8C-83A1-F6EECF244321}">
                <p14:modId xmlns:p14="http://schemas.microsoft.com/office/powerpoint/2010/main" val="2906669700"/>
              </p:ext>
            </p:extLst>
          </p:nvPr>
        </p:nvGraphicFramePr>
        <p:xfrm>
          <a:off x="1014228" y="5033101"/>
          <a:ext cx="4580632" cy="1078547"/>
        </p:xfrm>
        <a:graphic>
          <a:graphicData uri="http://schemas.openxmlformats.org/drawingml/2006/table">
            <a:tbl>
              <a:tblPr firstRow="1" bandRow="1">
                <a:tableStyleId>{5C22544A-7EE6-4342-B048-85BDC9FD1C3A}</a:tableStyleId>
              </a:tblPr>
              <a:tblGrid>
                <a:gridCol w="698923">
                  <a:extLst>
                    <a:ext uri="{9D8B030D-6E8A-4147-A177-3AD203B41FA5}">
                      <a16:colId xmlns:a16="http://schemas.microsoft.com/office/drawing/2014/main" val="3604441493"/>
                    </a:ext>
                  </a:extLst>
                </a:gridCol>
                <a:gridCol w="1206077">
                  <a:extLst>
                    <a:ext uri="{9D8B030D-6E8A-4147-A177-3AD203B41FA5}">
                      <a16:colId xmlns:a16="http://schemas.microsoft.com/office/drawing/2014/main" val="1918648797"/>
                    </a:ext>
                  </a:extLst>
                </a:gridCol>
                <a:gridCol w="1232323">
                  <a:extLst>
                    <a:ext uri="{9D8B030D-6E8A-4147-A177-3AD203B41FA5}">
                      <a16:colId xmlns:a16="http://schemas.microsoft.com/office/drawing/2014/main" val="1662566723"/>
                    </a:ext>
                  </a:extLst>
                </a:gridCol>
                <a:gridCol w="1443309">
                  <a:extLst>
                    <a:ext uri="{9D8B030D-6E8A-4147-A177-3AD203B41FA5}">
                      <a16:colId xmlns:a16="http://schemas.microsoft.com/office/drawing/2014/main" val="3993344043"/>
                    </a:ext>
                  </a:extLst>
                </a:gridCol>
              </a:tblGrid>
              <a:tr h="0">
                <a:tc>
                  <a:txBody>
                    <a:bodyPr/>
                    <a:lstStyle/>
                    <a:p>
                      <a:pPr algn="ctr"/>
                      <a:r>
                        <a:rPr kumimoji="1" lang="ja-JP" altLang="en-US" sz="800" b="0" dirty="0">
                          <a:solidFill>
                            <a:schemeClr val="tx1"/>
                          </a:solidFill>
                          <a:latin typeface="HGP創英角ｺﾞｼｯｸUB" panose="020B0900000000000000" pitchFamily="50" charset="-128"/>
                          <a:ea typeface="HGP創英角ｺﾞｼｯｸUB" panose="020B0900000000000000" pitchFamily="50" charset="-128"/>
                        </a:rPr>
                        <a:t>メニュー</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b="0" dirty="0">
                          <a:solidFill>
                            <a:schemeClr val="tx1"/>
                          </a:solidFill>
                          <a:latin typeface="HGP創英角ｺﾞｼｯｸUB" panose="020B0900000000000000" pitchFamily="50" charset="-128"/>
                          <a:ea typeface="HGP創英角ｺﾞｼｯｸUB" panose="020B0900000000000000" pitchFamily="50" charset="-128"/>
                        </a:rPr>
                        <a:t>うどん・すき焼き</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pattFill prst="lgConfetti">
                      <a:fgClr>
                        <a:srgbClr val="F7E6C5"/>
                      </a:fgClr>
                      <a:bgClr>
                        <a:schemeClr val="bg1"/>
                      </a:bgClr>
                    </a:pattFill>
                  </a:tcPr>
                </a:tc>
                <a:tc>
                  <a:txBody>
                    <a:bodyPr/>
                    <a:lstStyle/>
                    <a:p>
                      <a:pPr algn="ctr"/>
                      <a:r>
                        <a:rPr kumimoji="1" lang="ja-JP" altLang="en-US" sz="800" b="0" dirty="0">
                          <a:solidFill>
                            <a:schemeClr val="tx1"/>
                          </a:solidFill>
                          <a:latin typeface="HGP創英角ｺﾞｼｯｸUB" panose="020B0900000000000000" pitchFamily="50" charset="-128"/>
                          <a:ea typeface="HGP創英角ｺﾞｼｯｸUB" panose="020B0900000000000000" pitchFamily="50" charset="-128"/>
                        </a:rPr>
                        <a:t>和惣菜</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pattFill prst="lgConfetti">
                      <a:fgClr>
                        <a:srgbClr val="F7E6C5"/>
                      </a:fgClr>
                      <a:bgClr>
                        <a:schemeClr val="bg1"/>
                      </a:bgClr>
                    </a:pattFill>
                  </a:tcPr>
                </a:tc>
                <a:tc>
                  <a:txBody>
                    <a:bodyPr/>
                    <a:lstStyle/>
                    <a:p>
                      <a:pPr algn="ctr"/>
                      <a:r>
                        <a:rPr kumimoji="1" lang="ja-JP" altLang="en-US" sz="800" b="0" dirty="0">
                          <a:solidFill>
                            <a:schemeClr val="tx1"/>
                          </a:solidFill>
                          <a:latin typeface="HGP創英角ｺﾞｼｯｸUB" panose="020B0900000000000000" pitchFamily="50" charset="-128"/>
                          <a:ea typeface="HGP創英角ｺﾞｼｯｸUB" panose="020B0900000000000000" pitchFamily="50" charset="-128"/>
                        </a:rPr>
                        <a:t>パスタ・オムレツ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pattFill prst="lgConfetti">
                      <a:fgClr>
                        <a:srgbClr val="F7E6C5"/>
                      </a:fgClr>
                      <a:bgClr>
                        <a:schemeClr val="bg1"/>
                      </a:bgClr>
                    </a:pattFill>
                  </a:tcPr>
                </a:tc>
                <a:extLst>
                  <a:ext uri="{0D108BD9-81ED-4DB2-BD59-A6C34878D82A}">
                    <a16:rowId xmlns:a16="http://schemas.microsoft.com/office/drawing/2014/main" val="1514082294"/>
                  </a:ext>
                </a:extLst>
              </a:tr>
              <a:tr h="651827">
                <a:tc>
                  <a:txBody>
                    <a:bodyPr/>
                    <a:lstStyle/>
                    <a:p>
                      <a:pPr algn="ctr">
                        <a:lnSpc>
                          <a:spcPct val="250000"/>
                        </a:lnSpc>
                      </a:pPr>
                      <a:r>
                        <a:rPr kumimoji="1" lang="ja-JP" altLang="en-US" sz="1050" dirty="0">
                          <a:solidFill>
                            <a:schemeClr val="tx1"/>
                          </a:solidFill>
                          <a:latin typeface="HGP創英角ｺﾞｼｯｸUB" panose="020B0900000000000000" pitchFamily="50" charset="-128"/>
                          <a:ea typeface="HGP創英角ｺﾞｼｯｸUB" panose="020B0900000000000000" pitchFamily="50" charset="-128"/>
                        </a:rPr>
                        <a:t>店舗名</a:t>
                      </a:r>
                      <a:endParaRPr kumimoji="1" lang="en-US" altLang="ja-JP" sz="1050" dirty="0">
                        <a:solidFill>
                          <a:schemeClr val="tx1"/>
                        </a:solidFill>
                        <a:latin typeface="HGP創英角ｺﾞｼｯｸUB" panose="020B0900000000000000" pitchFamily="50" charset="-128"/>
                        <a:ea typeface="HGP創英角ｺﾞｼｯｸUB"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755929"/>
                  </a:ext>
                </a:extLst>
              </a:tr>
              <a:tr h="0">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店舗数</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１店舗</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１店舗</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chemeClr val="tx1"/>
                          </a:solidFill>
                          <a:latin typeface="HGP創英角ｺﾞｼｯｸUB" panose="020B0900000000000000" pitchFamily="50" charset="-128"/>
                          <a:ea typeface="HGP創英角ｺﾞｼｯｸUB" panose="020B0900000000000000" pitchFamily="50" charset="-128"/>
                        </a:rPr>
                        <a:t>１店舗</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8191170"/>
                  </a:ext>
                </a:extLst>
              </a:tr>
            </a:tbl>
          </a:graphicData>
        </a:graphic>
      </p:graphicFrame>
      <p:pic>
        <p:nvPicPr>
          <p:cNvPr id="5" name="図 4">
            <a:extLst>
              <a:ext uri="{FF2B5EF4-FFF2-40B4-BE49-F238E27FC236}">
                <a16:creationId xmlns:a16="http://schemas.microsoft.com/office/drawing/2014/main" id="{A71957A7-8358-ACE0-76AF-3EA3EF519ABB}"/>
              </a:ext>
            </a:extLst>
          </p:cNvPr>
          <p:cNvPicPr>
            <a:picLocks noChangeAspect="1"/>
          </p:cNvPicPr>
          <p:nvPr/>
        </p:nvPicPr>
        <p:blipFill>
          <a:blip r:embed="rId22"/>
          <a:stretch>
            <a:fillRect/>
          </a:stretch>
        </p:blipFill>
        <p:spPr>
          <a:xfrm>
            <a:off x="2994973" y="5303225"/>
            <a:ext cx="1107573" cy="538297"/>
          </a:xfrm>
          <a:prstGeom prst="rect">
            <a:avLst/>
          </a:prstGeom>
        </p:spPr>
      </p:pic>
      <p:pic>
        <p:nvPicPr>
          <p:cNvPr id="7" name="図 6">
            <a:extLst>
              <a:ext uri="{FF2B5EF4-FFF2-40B4-BE49-F238E27FC236}">
                <a16:creationId xmlns:a16="http://schemas.microsoft.com/office/drawing/2014/main" id="{5CE9799C-14FB-8020-CE5B-B27B68C162DC}"/>
              </a:ext>
            </a:extLst>
          </p:cNvPr>
          <p:cNvPicPr>
            <a:picLocks noChangeAspect="1"/>
          </p:cNvPicPr>
          <p:nvPr/>
        </p:nvPicPr>
        <p:blipFill>
          <a:blip r:embed="rId12"/>
          <a:stretch>
            <a:fillRect/>
          </a:stretch>
        </p:blipFill>
        <p:spPr>
          <a:xfrm>
            <a:off x="4391754" y="5324524"/>
            <a:ext cx="1038380" cy="476840"/>
          </a:xfrm>
          <a:prstGeom prst="rect">
            <a:avLst/>
          </a:prstGeom>
        </p:spPr>
      </p:pic>
    </p:spTree>
    <p:extLst>
      <p:ext uri="{BB962C8B-B14F-4D97-AF65-F5344CB8AC3E}">
        <p14:creationId xmlns:p14="http://schemas.microsoft.com/office/powerpoint/2010/main" val="408188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5" name="object 65"/>
          <p:cNvGrpSpPr/>
          <p:nvPr/>
        </p:nvGrpSpPr>
        <p:grpSpPr>
          <a:xfrm>
            <a:off x="1138296" y="982973"/>
            <a:ext cx="8162925" cy="3395979"/>
            <a:chOff x="1138296" y="982973"/>
            <a:chExt cx="8162925" cy="3395979"/>
          </a:xfrm>
        </p:grpSpPr>
        <p:pic>
          <p:nvPicPr>
            <p:cNvPr id="66" name="object 66"/>
            <p:cNvPicPr/>
            <p:nvPr/>
          </p:nvPicPr>
          <p:blipFill>
            <a:blip r:embed="rId2" cstate="print"/>
            <a:stretch>
              <a:fillRect/>
            </a:stretch>
          </p:blipFill>
          <p:spPr>
            <a:xfrm>
              <a:off x="1138303" y="1094231"/>
              <a:ext cx="8142731" cy="3208020"/>
            </a:xfrm>
            <a:prstGeom prst="rect">
              <a:avLst/>
            </a:prstGeom>
          </p:spPr>
        </p:pic>
        <p:sp>
          <p:nvSpPr>
            <p:cNvPr id="67" name="object 67"/>
            <p:cNvSpPr/>
            <p:nvPr/>
          </p:nvSpPr>
          <p:spPr>
            <a:xfrm>
              <a:off x="1138288" y="982979"/>
              <a:ext cx="8162925" cy="3395979"/>
            </a:xfrm>
            <a:custGeom>
              <a:avLst/>
              <a:gdLst/>
              <a:ahLst/>
              <a:cxnLst/>
              <a:rect l="l" t="t" r="r" b="b"/>
              <a:pathLst>
                <a:path w="8162925" h="3395979">
                  <a:moveTo>
                    <a:pt x="8162531" y="0"/>
                  </a:moveTo>
                  <a:lnTo>
                    <a:pt x="6646164" y="0"/>
                  </a:lnTo>
                  <a:lnTo>
                    <a:pt x="6646164" y="2779776"/>
                  </a:lnTo>
                  <a:lnTo>
                    <a:pt x="1514856" y="2779776"/>
                  </a:lnTo>
                  <a:lnTo>
                    <a:pt x="1514856" y="42672"/>
                  </a:lnTo>
                  <a:lnTo>
                    <a:pt x="0" y="42672"/>
                  </a:lnTo>
                  <a:lnTo>
                    <a:pt x="0" y="3323844"/>
                  </a:lnTo>
                  <a:lnTo>
                    <a:pt x="1440180" y="3323844"/>
                  </a:lnTo>
                  <a:lnTo>
                    <a:pt x="1440180" y="3380232"/>
                  </a:lnTo>
                  <a:lnTo>
                    <a:pt x="6646164" y="3380232"/>
                  </a:lnTo>
                  <a:lnTo>
                    <a:pt x="6646164" y="3395472"/>
                  </a:lnTo>
                  <a:lnTo>
                    <a:pt x="8162531" y="3395472"/>
                  </a:lnTo>
                  <a:lnTo>
                    <a:pt x="8162531" y="0"/>
                  </a:lnTo>
                  <a:close/>
                </a:path>
              </a:pathLst>
            </a:custGeom>
            <a:solidFill>
              <a:srgbClr val="FFFFFF"/>
            </a:solidFill>
          </p:spPr>
          <p:txBody>
            <a:bodyPr wrap="square" lIns="0" tIns="0" rIns="0" bIns="0" rtlCol="0"/>
            <a:lstStyle/>
            <a:p>
              <a:endParaRPr/>
            </a:p>
          </p:txBody>
        </p:sp>
      </p:grpSp>
      <p:sp>
        <p:nvSpPr>
          <p:cNvPr id="68" name="object 68"/>
          <p:cNvSpPr txBox="1"/>
          <p:nvPr/>
        </p:nvSpPr>
        <p:spPr>
          <a:xfrm>
            <a:off x="1470024" y="3844542"/>
            <a:ext cx="7734300" cy="269240"/>
          </a:xfrm>
          <a:prstGeom prst="rect">
            <a:avLst/>
          </a:prstGeom>
        </p:spPr>
        <p:txBody>
          <a:bodyPr vert="horz" wrap="square" lIns="0" tIns="12065" rIns="0" bIns="0" rtlCol="0">
            <a:spAutoFit/>
          </a:bodyPr>
          <a:lstStyle/>
          <a:p>
            <a:pPr marL="12700">
              <a:lnSpc>
                <a:spcPct val="100000"/>
              </a:lnSpc>
              <a:spcBef>
                <a:spcPts val="95"/>
              </a:spcBef>
            </a:pPr>
            <a:r>
              <a:rPr sz="1600" spc="-95" dirty="0">
                <a:solidFill>
                  <a:srgbClr val="006500"/>
                </a:solidFill>
                <a:latin typeface="SimSun"/>
                <a:cs typeface="SimSun"/>
              </a:rPr>
              <a:t>各事業の </a:t>
            </a:r>
            <a:r>
              <a:rPr sz="1600" spc="-285" dirty="0">
                <a:solidFill>
                  <a:srgbClr val="006500"/>
                </a:solidFill>
                <a:latin typeface="Courier New"/>
                <a:cs typeface="Courier New"/>
              </a:rPr>
              <a:t>“ </a:t>
            </a:r>
            <a:r>
              <a:rPr sz="1600" spc="-330" dirty="0">
                <a:solidFill>
                  <a:srgbClr val="006500"/>
                </a:solidFill>
                <a:latin typeface="SimSun"/>
                <a:cs typeface="SimSun"/>
              </a:rPr>
              <a:t>ストロングポイント </a:t>
            </a:r>
            <a:r>
              <a:rPr sz="1600" spc="-285" dirty="0">
                <a:solidFill>
                  <a:srgbClr val="006500"/>
                </a:solidFill>
                <a:latin typeface="Courier New"/>
                <a:cs typeface="Courier New"/>
              </a:rPr>
              <a:t>” </a:t>
            </a:r>
            <a:r>
              <a:rPr sz="1600" spc="-170" dirty="0">
                <a:solidFill>
                  <a:srgbClr val="006500"/>
                </a:solidFill>
                <a:latin typeface="SimSun"/>
                <a:cs typeface="SimSun"/>
              </a:rPr>
              <a:t>を的確に見極め、</a:t>
            </a:r>
            <a:r>
              <a:rPr sz="1600" spc="-280" dirty="0">
                <a:solidFill>
                  <a:srgbClr val="006500"/>
                </a:solidFill>
                <a:latin typeface="Courier New"/>
                <a:cs typeface="Courier New"/>
              </a:rPr>
              <a:t>“ </a:t>
            </a:r>
            <a:r>
              <a:rPr sz="1600" spc="-150" dirty="0">
                <a:solidFill>
                  <a:srgbClr val="006500"/>
                </a:solidFill>
                <a:latin typeface="SimSun"/>
                <a:cs typeface="SimSun"/>
              </a:rPr>
              <a:t>各事業間のシナジー </a:t>
            </a:r>
            <a:r>
              <a:rPr sz="1600" spc="-280" dirty="0">
                <a:solidFill>
                  <a:srgbClr val="006500"/>
                </a:solidFill>
                <a:latin typeface="Courier New"/>
                <a:cs typeface="Courier New"/>
              </a:rPr>
              <a:t>” </a:t>
            </a:r>
            <a:r>
              <a:rPr sz="1600" spc="-90" dirty="0">
                <a:solidFill>
                  <a:srgbClr val="006500"/>
                </a:solidFill>
                <a:latin typeface="SimSun"/>
                <a:cs typeface="SimSun"/>
              </a:rPr>
              <a:t>を最大限に発揮</a:t>
            </a:r>
            <a:endParaRPr sz="1600">
              <a:latin typeface="SimSun"/>
              <a:cs typeface="SimSun"/>
            </a:endParaRPr>
          </a:p>
        </p:txBody>
      </p:sp>
      <p:sp>
        <p:nvSpPr>
          <p:cNvPr id="69" name="object 69"/>
          <p:cNvSpPr/>
          <p:nvPr/>
        </p:nvSpPr>
        <p:spPr>
          <a:xfrm>
            <a:off x="2718678" y="6019800"/>
            <a:ext cx="5041900" cy="0"/>
          </a:xfrm>
          <a:custGeom>
            <a:avLst/>
            <a:gdLst/>
            <a:ahLst/>
            <a:cxnLst/>
            <a:rect l="l" t="t" r="r" b="b"/>
            <a:pathLst>
              <a:path w="5041900">
                <a:moveTo>
                  <a:pt x="0" y="0"/>
                </a:moveTo>
                <a:lnTo>
                  <a:pt x="5041391" y="0"/>
                </a:lnTo>
              </a:path>
            </a:pathLst>
          </a:custGeom>
          <a:ln w="9143">
            <a:solidFill>
              <a:srgbClr val="000000"/>
            </a:solidFill>
          </a:ln>
        </p:spPr>
        <p:txBody>
          <a:bodyPr wrap="square" lIns="0" tIns="0" rIns="0" bIns="0" rtlCol="0"/>
          <a:lstStyle/>
          <a:p>
            <a:endParaRPr/>
          </a:p>
        </p:txBody>
      </p:sp>
      <p:sp>
        <p:nvSpPr>
          <p:cNvPr id="70" name="object 70"/>
          <p:cNvSpPr/>
          <p:nvPr/>
        </p:nvSpPr>
        <p:spPr>
          <a:xfrm>
            <a:off x="2744586" y="6399275"/>
            <a:ext cx="5041900" cy="0"/>
          </a:xfrm>
          <a:custGeom>
            <a:avLst/>
            <a:gdLst/>
            <a:ahLst/>
            <a:cxnLst/>
            <a:rect l="l" t="t" r="r" b="b"/>
            <a:pathLst>
              <a:path w="5041900">
                <a:moveTo>
                  <a:pt x="0" y="0"/>
                </a:moveTo>
                <a:lnTo>
                  <a:pt x="5041391" y="0"/>
                </a:lnTo>
              </a:path>
            </a:pathLst>
          </a:custGeom>
          <a:ln w="9143">
            <a:solidFill>
              <a:srgbClr val="000000"/>
            </a:solidFill>
          </a:ln>
        </p:spPr>
        <p:txBody>
          <a:bodyPr wrap="square" lIns="0" tIns="0" rIns="0" bIns="0" rtlCol="0"/>
          <a:lstStyle/>
          <a:p>
            <a:endParaRPr/>
          </a:p>
        </p:txBody>
      </p:sp>
      <p:pic>
        <p:nvPicPr>
          <p:cNvPr id="71" name="object 71"/>
          <p:cNvPicPr/>
          <p:nvPr/>
        </p:nvPicPr>
        <p:blipFill>
          <a:blip r:embed="rId3" cstate="print"/>
          <a:stretch>
            <a:fillRect/>
          </a:stretch>
        </p:blipFill>
        <p:spPr>
          <a:xfrm>
            <a:off x="1039243" y="5836920"/>
            <a:ext cx="1554480" cy="650748"/>
          </a:xfrm>
          <a:prstGeom prst="rect">
            <a:avLst/>
          </a:prstGeom>
        </p:spPr>
      </p:pic>
      <p:sp>
        <p:nvSpPr>
          <p:cNvPr id="72" name="object 72"/>
          <p:cNvSpPr txBox="1"/>
          <p:nvPr/>
        </p:nvSpPr>
        <p:spPr>
          <a:xfrm>
            <a:off x="1806828" y="6756905"/>
            <a:ext cx="7174865" cy="355033"/>
          </a:xfrm>
          <a:prstGeom prst="rect">
            <a:avLst/>
          </a:prstGeom>
        </p:spPr>
        <p:txBody>
          <a:bodyPr vert="horz" wrap="square" lIns="0" tIns="26034" rIns="0" bIns="0" rtlCol="0">
            <a:spAutoFit/>
          </a:bodyPr>
          <a:lstStyle/>
          <a:p>
            <a:pPr marL="12700" marR="5080">
              <a:lnSpc>
                <a:spcPct val="89400"/>
              </a:lnSpc>
              <a:spcBef>
                <a:spcPts val="204"/>
              </a:spcBef>
            </a:pPr>
            <a:r>
              <a:rPr sz="800" spc="-15" dirty="0">
                <a:latin typeface="HGP創英角ｺﾞｼｯｸUB"/>
                <a:cs typeface="HGP創英角ｺﾞｼｯｸUB"/>
              </a:rPr>
              <a:t>本資料は、</a:t>
            </a:r>
            <a:r>
              <a:rPr sz="800" dirty="0">
                <a:latin typeface="HGP創英角ｺﾞｼｯｸUB" panose="020B0900000000000000" pitchFamily="50" charset="-128"/>
                <a:ea typeface="HGP創英角ｺﾞｼｯｸUB" panose="020B0900000000000000" pitchFamily="50" charset="-128"/>
                <a:cs typeface="HGP創英角ｺﾞｼｯｸUB"/>
              </a:rPr>
              <a:t>202</a:t>
            </a:r>
            <a:r>
              <a:rPr lang="en-US" altLang="ja-JP" sz="800" dirty="0">
                <a:latin typeface="HGP創英角ｺﾞｼｯｸUB" panose="020B0900000000000000" pitchFamily="50" charset="-128"/>
                <a:ea typeface="HGP創英角ｺﾞｼｯｸUB" panose="020B0900000000000000" pitchFamily="50" charset="-128"/>
                <a:cs typeface="HGP創英角ｺﾞｼｯｸUB"/>
              </a:rPr>
              <a:t>6</a:t>
            </a:r>
            <a:r>
              <a:rPr sz="800" spc="-15" dirty="0">
                <a:latin typeface="HGP創英角ｺﾞｼｯｸUB" panose="020B0900000000000000" pitchFamily="50" charset="-128"/>
                <a:ea typeface="HGP創英角ｺﾞｼｯｸUB" panose="020B0900000000000000" pitchFamily="50" charset="-128"/>
                <a:cs typeface="HGP創英角ｺﾞｼｯｸUB"/>
              </a:rPr>
              <a:t>年</a:t>
            </a:r>
            <a:r>
              <a:rPr lang="en-US" sz="800" spc="-15" dirty="0">
                <a:latin typeface="HGP創英角ｺﾞｼｯｸUB" panose="020B0900000000000000" pitchFamily="50" charset="-128"/>
                <a:ea typeface="HGP創英角ｺﾞｼｯｸUB" panose="020B0900000000000000" pitchFamily="50" charset="-128"/>
                <a:cs typeface="HGP創英角ｺﾞｼｯｸUB"/>
              </a:rPr>
              <a:t>3</a:t>
            </a:r>
            <a:r>
              <a:rPr lang="ja-JP" altLang="en-US" sz="800" spc="-15" dirty="0">
                <a:latin typeface="HGP創英角ｺﾞｼｯｸUB" panose="020B0900000000000000" pitchFamily="50" charset="-128"/>
                <a:ea typeface="HGP創英角ｺﾞｼｯｸUB" panose="020B0900000000000000" pitchFamily="50" charset="-128"/>
                <a:cs typeface="HGP創英角ｺﾞｼｯｸUB"/>
              </a:rPr>
              <a:t>月期第</a:t>
            </a:r>
            <a:r>
              <a:rPr lang="en-US" altLang="ja-JP" sz="800" spc="-15" dirty="0">
                <a:latin typeface="HGP創英角ｺﾞｼｯｸUB" panose="020B0900000000000000" pitchFamily="50" charset="-128"/>
                <a:ea typeface="HGP創英角ｺﾞｼｯｸUB" panose="020B0900000000000000" pitchFamily="50" charset="-128"/>
                <a:cs typeface="HGP創英角ｺﾞｼｯｸUB"/>
              </a:rPr>
              <a:t>2</a:t>
            </a:r>
            <a:r>
              <a:rPr lang="ja-JP" altLang="en-US" sz="800" spc="-15" dirty="0">
                <a:latin typeface="HGP創英角ｺﾞｼｯｸUB" panose="020B0900000000000000" pitchFamily="50" charset="-128"/>
                <a:ea typeface="HGP創英角ｺﾞｼｯｸUB" panose="020B0900000000000000" pitchFamily="50" charset="-128"/>
                <a:cs typeface="HGP創英角ｺﾞｼｯｸUB"/>
              </a:rPr>
              <a:t>四半期</a:t>
            </a:r>
            <a:r>
              <a:rPr lang="en-US" altLang="ja-JP" sz="800" spc="-15" dirty="0">
                <a:latin typeface="HGP創英角ｺﾞｼｯｸUB" panose="020B0900000000000000" pitchFamily="50" charset="-128"/>
                <a:ea typeface="HGP創英角ｺﾞｼｯｸUB" panose="020B0900000000000000" pitchFamily="50" charset="-128"/>
                <a:cs typeface="HGP創英角ｺﾞｼｯｸUB"/>
              </a:rPr>
              <a:t>(</a:t>
            </a:r>
            <a:r>
              <a:rPr lang="ja-JP" altLang="en-US" sz="800" spc="-15" dirty="0">
                <a:latin typeface="HGP創英角ｺﾞｼｯｸUB" panose="020B0900000000000000" pitchFamily="50" charset="-128"/>
                <a:ea typeface="HGP創英角ｺﾞｼｯｸUB" panose="020B0900000000000000" pitchFamily="50" charset="-128"/>
                <a:cs typeface="HGP創英角ｺﾞｼｯｸUB"/>
              </a:rPr>
              <a:t>中間期</a:t>
            </a:r>
            <a:r>
              <a:rPr lang="en-US" altLang="ja-JP" sz="800" spc="-15" dirty="0">
                <a:latin typeface="HGP創英角ｺﾞｼｯｸUB" panose="020B0900000000000000" pitchFamily="50" charset="-128"/>
                <a:ea typeface="HGP創英角ｺﾞｼｯｸUB" panose="020B0900000000000000" pitchFamily="50" charset="-128"/>
                <a:cs typeface="HGP創英角ｺﾞｼｯｸUB"/>
              </a:rPr>
              <a:t>)</a:t>
            </a:r>
            <a:r>
              <a:rPr sz="800" spc="-35" dirty="0">
                <a:latin typeface="HGP創英角ｺﾞｼｯｸUB" panose="020B0900000000000000" pitchFamily="50" charset="-128"/>
                <a:ea typeface="HGP創英角ｺﾞｼｯｸUB" panose="020B0900000000000000" pitchFamily="50" charset="-128"/>
                <a:cs typeface="HGP創英角ｺﾞｼｯｸUB"/>
              </a:rPr>
              <a:t>決算の業績に関する情報の提供を目的としたものであり</a:t>
            </a:r>
            <a:r>
              <a:rPr sz="800" spc="-35" dirty="0">
                <a:latin typeface="HGP創英角ｺﾞｼｯｸUB"/>
                <a:cs typeface="HGP創英角ｺﾞｼｯｸUB"/>
              </a:rPr>
              <a:t>、当社が発行する有価証券の投資を勧誘することを目的としたものではありません。</a:t>
            </a:r>
            <a:r>
              <a:rPr sz="800" spc="-20" dirty="0">
                <a:latin typeface="HGP創英角ｺﾞｼｯｸUB"/>
                <a:cs typeface="HGP創英角ｺﾞｼｯｸUB"/>
              </a:rPr>
              <a:t>また、本資料は</a:t>
            </a:r>
            <a:r>
              <a:rPr sz="800" spc="-10" dirty="0">
                <a:latin typeface="HGP創英角ｺﾞｼｯｸUB"/>
                <a:cs typeface="HGP創英角ｺﾞｼｯｸUB"/>
              </a:rPr>
              <a:t>202</a:t>
            </a:r>
            <a:r>
              <a:rPr lang="en-US" altLang="ja-JP" sz="800" spc="-10" dirty="0">
                <a:latin typeface="HGP創英角ｺﾞｼｯｸUB"/>
                <a:cs typeface="HGP創英角ｺﾞｼｯｸUB"/>
              </a:rPr>
              <a:t>5</a:t>
            </a:r>
            <a:r>
              <a:rPr sz="800" spc="-10" dirty="0">
                <a:latin typeface="HGP創英角ｺﾞｼｯｸUB"/>
                <a:cs typeface="HGP創英角ｺﾞｼｯｸUB"/>
              </a:rPr>
              <a:t>年</a:t>
            </a:r>
            <a:r>
              <a:rPr lang="en-US" altLang="ja-JP" sz="800" spc="-10" dirty="0">
                <a:latin typeface="HGP創英角ｺﾞｼｯｸUB"/>
                <a:cs typeface="HGP創英角ｺﾞｼｯｸUB"/>
              </a:rPr>
              <a:t>9</a:t>
            </a:r>
            <a:r>
              <a:rPr sz="800" spc="-10" dirty="0">
                <a:latin typeface="HGP創英角ｺﾞｼｯｸUB"/>
                <a:cs typeface="HGP創英角ｺﾞｼｯｸUB"/>
              </a:rPr>
              <a:t>月</a:t>
            </a:r>
            <a:r>
              <a:rPr lang="en-US" altLang="ja-JP" sz="800" spc="-10" dirty="0">
                <a:latin typeface="HGP創英角ｺﾞｼｯｸUB"/>
                <a:cs typeface="HGP創英角ｺﾞｼｯｸUB"/>
              </a:rPr>
              <a:t>30</a:t>
            </a:r>
            <a:r>
              <a:rPr sz="800" spc="-25" dirty="0">
                <a:latin typeface="HGP創英角ｺﾞｼｯｸUB"/>
                <a:cs typeface="HGP創英角ｺﾞｼｯｸUB"/>
              </a:rPr>
              <a:t>日現在のデータに基づいて作成されております。本資料に記載された意見や予測等は、資料作成時点の当社の判断であり、情報の正確</a:t>
            </a:r>
            <a:r>
              <a:rPr sz="800" spc="-30" dirty="0">
                <a:latin typeface="HGP創英角ｺﾞｼｯｸUB"/>
                <a:cs typeface="HGP創英角ｺﾞｼｯｸUB"/>
              </a:rPr>
              <a:t>性、安全性を保証し又は約束するものではなく、また今後、予告なしに変更されるこ</a:t>
            </a:r>
            <a:r>
              <a:rPr lang="ja-JP" altLang="en-US" sz="800" spc="-30" dirty="0">
                <a:latin typeface="HGP創英角ｺﾞｼｯｸUB" panose="020B0900000000000000" pitchFamily="50" charset="-128"/>
                <a:ea typeface="HGP創英角ｺﾞｼｯｸUB" panose="020B0900000000000000" pitchFamily="50" charset="-128"/>
                <a:cs typeface="HGP創英角ｺﾞｼｯｸUB"/>
              </a:rPr>
              <a:t>と</a:t>
            </a:r>
            <a:r>
              <a:rPr sz="800" spc="-30" dirty="0" err="1">
                <a:latin typeface="HGP創英角ｺﾞｼｯｸUB"/>
                <a:cs typeface="HGP創英角ｺﾞｼｯｸUB"/>
              </a:rPr>
              <a:t>があります</a:t>
            </a:r>
            <a:r>
              <a:rPr sz="800" spc="-30" dirty="0">
                <a:latin typeface="HGP創英角ｺﾞｼｯｸUB"/>
                <a:cs typeface="HGP創英角ｺﾞｼｯｸUB"/>
              </a:rPr>
              <a:t>。</a:t>
            </a:r>
            <a:endParaRPr sz="800" dirty="0">
              <a:latin typeface="HGP創英角ｺﾞｼｯｸUB"/>
              <a:cs typeface="HGP創英角ｺﾞｼｯｸUB"/>
            </a:endParaRPr>
          </a:p>
        </p:txBody>
      </p:sp>
      <p:sp>
        <p:nvSpPr>
          <p:cNvPr id="73" name="object 73"/>
          <p:cNvSpPr txBox="1"/>
          <p:nvPr/>
        </p:nvSpPr>
        <p:spPr>
          <a:xfrm>
            <a:off x="4700902" y="5743445"/>
            <a:ext cx="129286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entury"/>
                <a:cs typeface="Century"/>
              </a:rPr>
              <a:t>ir@</a:t>
            </a:r>
            <a:r>
              <a:rPr sz="1400" spc="-15" dirty="0">
                <a:latin typeface="Century"/>
                <a:cs typeface="Century"/>
              </a:rPr>
              <a:t> </a:t>
            </a:r>
            <a:r>
              <a:rPr sz="1400" spc="-10" dirty="0">
                <a:latin typeface="Century"/>
                <a:cs typeface="Century"/>
              </a:rPr>
              <a:t>asmo1.co.jp</a:t>
            </a:r>
            <a:endParaRPr sz="1400">
              <a:latin typeface="Century"/>
              <a:cs typeface="Century"/>
            </a:endParaRPr>
          </a:p>
        </p:txBody>
      </p:sp>
      <p:sp>
        <p:nvSpPr>
          <p:cNvPr id="74" name="object 74"/>
          <p:cNvSpPr txBox="1"/>
          <p:nvPr/>
        </p:nvSpPr>
        <p:spPr>
          <a:xfrm>
            <a:off x="3685919" y="6113777"/>
            <a:ext cx="3322320" cy="284480"/>
          </a:xfrm>
          <a:prstGeom prst="rect">
            <a:avLst/>
          </a:prstGeom>
        </p:spPr>
        <p:txBody>
          <a:bodyPr vert="horz" wrap="square" lIns="0" tIns="29209" rIns="0" bIns="0" rtlCol="0">
            <a:spAutoFit/>
          </a:bodyPr>
          <a:lstStyle/>
          <a:p>
            <a:pPr marL="426720" marR="5080" indent="-414655">
              <a:lnSpc>
                <a:spcPts val="960"/>
              </a:lnSpc>
              <a:spcBef>
                <a:spcPts val="229"/>
              </a:spcBef>
              <a:tabLst>
                <a:tab pos="1725295" algn="l"/>
              </a:tabLst>
            </a:pPr>
            <a:r>
              <a:rPr sz="900" spc="-10" dirty="0">
                <a:latin typeface="HGP創英角ｺﾞｼｯｸUB"/>
                <a:cs typeface="HGP創英角ｺﾞｼｯｸUB"/>
              </a:rPr>
              <a:t>本社</a:t>
            </a:r>
            <a:r>
              <a:rPr sz="900" dirty="0">
                <a:latin typeface="HGP創英角ｺﾞｼｯｸUB"/>
                <a:cs typeface="HGP創英角ｺﾞｼｯｸUB"/>
              </a:rPr>
              <a:t>：</a:t>
            </a:r>
            <a:r>
              <a:rPr sz="900" spc="20" dirty="0">
                <a:latin typeface="HGP創英角ｺﾞｼｯｸUB"/>
                <a:cs typeface="HGP創英角ｺﾞｼｯｸUB"/>
              </a:rPr>
              <a:t> </a:t>
            </a:r>
            <a:r>
              <a:rPr sz="900" spc="-10" dirty="0">
                <a:latin typeface="HGP創英角ｺﾞｼｯｸUB"/>
                <a:cs typeface="HGP創英角ｺﾞｼｯｸUB"/>
              </a:rPr>
              <a:t>〒</a:t>
            </a:r>
            <a:r>
              <a:rPr sz="900" dirty="0">
                <a:latin typeface="HGP創英角ｺﾞｼｯｸUB"/>
                <a:cs typeface="HGP創英角ｺﾞｼｯｸUB"/>
              </a:rPr>
              <a:t>105-0013</a:t>
            </a:r>
            <a:r>
              <a:rPr sz="900" spc="25" dirty="0">
                <a:latin typeface="HGP創英角ｺﾞｼｯｸUB"/>
                <a:cs typeface="HGP創英角ｺﾞｼｯｸUB"/>
              </a:rPr>
              <a:t> </a:t>
            </a:r>
            <a:r>
              <a:rPr sz="900" spc="-10" dirty="0">
                <a:latin typeface="HGP創英角ｺﾞｼｯｸUB"/>
                <a:cs typeface="HGP創英角ｺﾞｼｯｸUB"/>
              </a:rPr>
              <a:t>東京都</a:t>
            </a:r>
            <a:r>
              <a:rPr sz="900" spc="-15" dirty="0">
                <a:latin typeface="HGP創英角ｺﾞｼｯｸUB"/>
                <a:cs typeface="HGP創英角ｺﾞｼｯｸUB"/>
              </a:rPr>
              <a:t>新</a:t>
            </a:r>
            <a:r>
              <a:rPr sz="900" spc="-10" dirty="0">
                <a:latin typeface="HGP創英角ｺﾞｼｯｸUB"/>
                <a:cs typeface="HGP創英角ｺﾞｼｯｸUB"/>
              </a:rPr>
              <a:t>宿区西新宿</a:t>
            </a:r>
            <a:r>
              <a:rPr sz="900" dirty="0">
                <a:latin typeface="HGP創英角ｺﾞｼｯｸUB"/>
                <a:cs typeface="HGP創英角ｺﾞｼｯｸUB"/>
              </a:rPr>
              <a:t>2-4-1</a:t>
            </a:r>
            <a:r>
              <a:rPr sz="900" spc="20" dirty="0">
                <a:latin typeface="HGP創英角ｺﾞｼｯｸUB"/>
                <a:cs typeface="HGP創英角ｺﾞｼｯｸUB"/>
              </a:rPr>
              <a:t> </a:t>
            </a:r>
            <a:r>
              <a:rPr sz="900" spc="-10" dirty="0">
                <a:latin typeface="HGP創英角ｺﾞｼｯｸUB"/>
                <a:cs typeface="HGP創英角ｺﾞｼｯｸUB"/>
              </a:rPr>
              <a:t>新宿NS</a:t>
            </a:r>
            <a:r>
              <a:rPr sz="900" dirty="0">
                <a:latin typeface="HGP創英角ｺﾞｼｯｸUB"/>
                <a:cs typeface="HGP創英角ｺﾞｼｯｸUB"/>
              </a:rPr>
              <a:t>ビ</a:t>
            </a:r>
            <a:r>
              <a:rPr sz="900" spc="-25" dirty="0">
                <a:latin typeface="HGP創英角ｺﾞｼｯｸUB"/>
                <a:cs typeface="HGP創英角ｺﾞｼｯｸUB"/>
              </a:rPr>
              <a:t>ル</a:t>
            </a:r>
            <a:r>
              <a:rPr sz="900" dirty="0">
                <a:latin typeface="HGP創英角ｺﾞｼｯｸUB"/>
                <a:cs typeface="HGP創英角ｺﾞｼｯｸUB"/>
              </a:rPr>
              <a:t>25</a:t>
            </a:r>
            <a:r>
              <a:rPr sz="900" spc="-50" dirty="0">
                <a:latin typeface="HGP創英角ｺﾞｼｯｸUB"/>
                <a:cs typeface="HGP創英角ｺﾞｼｯｸUB"/>
              </a:rPr>
              <a:t>階 </a:t>
            </a:r>
            <a:r>
              <a:rPr sz="900" dirty="0">
                <a:latin typeface="HGP創英角ｺﾞｼｯｸUB"/>
                <a:cs typeface="HGP創英角ｺﾞｼｯｸUB"/>
              </a:rPr>
              <a:t>TEL.</a:t>
            </a:r>
            <a:r>
              <a:rPr sz="900" spc="280" dirty="0">
                <a:latin typeface="HGP創英角ｺﾞｼｯｸUB"/>
                <a:cs typeface="HGP創英角ｺﾞｼｯｸUB"/>
              </a:rPr>
              <a:t> </a:t>
            </a:r>
            <a:r>
              <a:rPr sz="900" dirty="0">
                <a:latin typeface="HGP創英角ｺﾞｼｯｸUB"/>
                <a:cs typeface="HGP創英角ｺﾞｼｯｸUB"/>
              </a:rPr>
              <a:t>03-6911-</a:t>
            </a:r>
            <a:r>
              <a:rPr sz="900" spc="-20" dirty="0">
                <a:latin typeface="HGP創英角ｺﾞｼｯｸUB"/>
                <a:cs typeface="HGP創英角ｺﾞｼｯｸUB"/>
              </a:rPr>
              <a:t>0550</a:t>
            </a:r>
            <a:r>
              <a:rPr sz="900" dirty="0">
                <a:latin typeface="HGP創英角ｺﾞｼｯｸUB"/>
                <a:cs typeface="HGP創英角ｺﾞｼｯｸUB"/>
              </a:rPr>
              <a:t>	FAX</a:t>
            </a:r>
            <a:r>
              <a:rPr sz="900" spc="135" dirty="0">
                <a:latin typeface="HGP創英角ｺﾞｼｯｸUB"/>
                <a:cs typeface="HGP創英角ｺﾞｼｯｸUB"/>
              </a:rPr>
              <a:t>  </a:t>
            </a:r>
            <a:r>
              <a:rPr sz="900" dirty="0">
                <a:latin typeface="HGP創英角ｺﾞｼｯｸUB"/>
                <a:cs typeface="HGP創英角ｺﾞｼｯｸUB"/>
              </a:rPr>
              <a:t>03-6911-</a:t>
            </a:r>
            <a:r>
              <a:rPr sz="900" spc="-20" dirty="0">
                <a:latin typeface="HGP創英角ｺﾞｼｯｸUB"/>
                <a:cs typeface="HGP創英角ｺﾞｼｯｸUB"/>
              </a:rPr>
              <a:t>0551</a:t>
            </a:r>
            <a:endParaRPr sz="900">
              <a:latin typeface="HGP創英角ｺﾞｼｯｸUB"/>
              <a:cs typeface="HGP創英角ｺﾞｼｯｸUB"/>
            </a:endParaRPr>
          </a:p>
        </p:txBody>
      </p:sp>
      <p:sp>
        <p:nvSpPr>
          <p:cNvPr id="75" name="object 75"/>
          <p:cNvSpPr txBox="1"/>
          <p:nvPr/>
        </p:nvSpPr>
        <p:spPr>
          <a:xfrm>
            <a:off x="2702939" y="5796785"/>
            <a:ext cx="786130"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SimSun"/>
                <a:cs typeface="SimSun"/>
              </a:rPr>
              <a:t>お問い合わせ</a:t>
            </a:r>
            <a:endParaRPr sz="1000">
              <a:latin typeface="SimSun"/>
              <a:cs typeface="SimSun"/>
            </a:endParaRPr>
          </a:p>
        </p:txBody>
      </p:sp>
      <p:grpSp>
        <p:nvGrpSpPr>
          <p:cNvPr id="76" name="object 76"/>
          <p:cNvGrpSpPr/>
          <p:nvPr/>
        </p:nvGrpSpPr>
        <p:grpSpPr>
          <a:xfrm>
            <a:off x="2855854" y="4162044"/>
            <a:ext cx="4642485" cy="1591310"/>
            <a:chOff x="2855854" y="4162044"/>
            <a:chExt cx="4642485" cy="1591310"/>
          </a:xfrm>
        </p:grpSpPr>
        <p:pic>
          <p:nvPicPr>
            <p:cNvPr id="77" name="object 77"/>
            <p:cNvPicPr/>
            <p:nvPr/>
          </p:nvPicPr>
          <p:blipFill>
            <a:blip r:embed="rId4" cstate="print"/>
            <a:stretch>
              <a:fillRect/>
            </a:stretch>
          </p:blipFill>
          <p:spPr>
            <a:xfrm>
              <a:off x="5355214" y="4191000"/>
              <a:ext cx="2142744" cy="1527047"/>
            </a:xfrm>
            <a:prstGeom prst="rect">
              <a:avLst/>
            </a:prstGeom>
          </p:spPr>
        </p:pic>
        <p:pic>
          <p:nvPicPr>
            <p:cNvPr id="78" name="object 78"/>
            <p:cNvPicPr/>
            <p:nvPr/>
          </p:nvPicPr>
          <p:blipFill>
            <a:blip r:embed="rId5" cstate="print"/>
            <a:stretch>
              <a:fillRect/>
            </a:stretch>
          </p:blipFill>
          <p:spPr>
            <a:xfrm>
              <a:off x="2855854" y="4162044"/>
              <a:ext cx="2255520" cy="1591055"/>
            </a:xfrm>
            <a:prstGeom prst="rect">
              <a:avLst/>
            </a:prstGeom>
          </p:spPr>
        </p:pic>
      </p:grpSp>
      <p:pic>
        <p:nvPicPr>
          <p:cNvPr id="79" name="object 38">
            <a:extLst>
              <a:ext uri="{FF2B5EF4-FFF2-40B4-BE49-F238E27FC236}">
                <a16:creationId xmlns:a16="http://schemas.microsoft.com/office/drawing/2014/main" id="{AD244469-B402-69C8-47DF-5F161BF2A328}"/>
              </a:ext>
            </a:extLst>
          </p:cNvPr>
          <p:cNvPicPr/>
          <p:nvPr/>
        </p:nvPicPr>
        <p:blipFill>
          <a:blip r:embed="rId6" cstate="print"/>
          <a:stretch>
            <a:fillRect/>
          </a:stretch>
        </p:blipFill>
        <p:spPr>
          <a:xfrm>
            <a:off x="1613794" y="348989"/>
            <a:ext cx="8305800" cy="609600"/>
          </a:xfrm>
          <a:prstGeom prst="rect">
            <a:avLst/>
          </a:prstGeom>
        </p:spPr>
      </p:pic>
      <p:pic>
        <p:nvPicPr>
          <p:cNvPr id="80" name="図 79">
            <a:extLst>
              <a:ext uri="{FF2B5EF4-FFF2-40B4-BE49-F238E27FC236}">
                <a16:creationId xmlns:a16="http://schemas.microsoft.com/office/drawing/2014/main" id="{F5881436-6A22-591E-722F-7E2FE2741A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object 63">
            <a:extLst>
              <a:ext uri="{FF2B5EF4-FFF2-40B4-BE49-F238E27FC236}">
                <a16:creationId xmlns:a16="http://schemas.microsoft.com/office/drawing/2014/main" id="{B0C4B00D-0D39-9D60-6892-281D47365C45}"/>
              </a:ext>
            </a:extLst>
          </p:cNvPr>
          <p:cNvPicPr/>
          <p:nvPr/>
        </p:nvPicPr>
        <p:blipFill>
          <a:blip r:embed="rId4" cstate="print"/>
          <a:stretch>
            <a:fillRect/>
          </a:stretch>
        </p:blipFill>
        <p:spPr>
          <a:xfrm>
            <a:off x="1613794" y="348989"/>
            <a:ext cx="8305800" cy="609600"/>
          </a:xfrm>
          <a:prstGeom prst="rect">
            <a:avLst/>
          </a:prstGeom>
        </p:spPr>
      </p:pic>
      <p:sp>
        <p:nvSpPr>
          <p:cNvPr id="180" name="object 64">
            <a:extLst>
              <a:ext uri="{FF2B5EF4-FFF2-40B4-BE49-F238E27FC236}">
                <a16:creationId xmlns:a16="http://schemas.microsoft.com/office/drawing/2014/main" id="{17C876B6-1BEF-D226-36FB-60425F632285}"/>
              </a:ext>
            </a:extLst>
          </p:cNvPr>
          <p:cNvSpPr txBox="1"/>
          <p:nvPr/>
        </p:nvSpPr>
        <p:spPr>
          <a:xfrm>
            <a:off x="9424279" y="605021"/>
            <a:ext cx="304800" cy="256540"/>
          </a:xfrm>
          <a:prstGeom prst="rect">
            <a:avLst/>
          </a:prstGeom>
          <a:solidFill>
            <a:srgbClr val="FFFFFF"/>
          </a:solidFill>
        </p:spPr>
        <p:txBody>
          <a:bodyPr vert="horz" wrap="square" lIns="0" tIns="31750" rIns="0" bIns="0" rtlCol="0">
            <a:spAutoFit/>
          </a:bodyPr>
          <a:lstStyle/>
          <a:p>
            <a:pPr marL="91440">
              <a:lnSpc>
                <a:spcPct val="100000"/>
              </a:lnSpc>
              <a:spcBef>
                <a:spcPts val="250"/>
              </a:spcBef>
            </a:pPr>
            <a:r>
              <a:rPr sz="1200" spc="245" dirty="0">
                <a:latin typeface="HGP創英角ｺﾞｼｯｸUB"/>
                <a:cs typeface="HGP創英角ｺﾞｼｯｸUB"/>
              </a:rPr>
              <a:t>１</a:t>
            </a:r>
            <a:endParaRPr sz="1200" dirty="0">
              <a:latin typeface="HGP創英角ｺﾞｼｯｸUB"/>
              <a:cs typeface="HGP創英角ｺﾞｼｯｸUB"/>
            </a:endParaRPr>
          </a:p>
        </p:txBody>
      </p:sp>
      <p:sp>
        <p:nvSpPr>
          <p:cNvPr id="181" name="object 65">
            <a:extLst>
              <a:ext uri="{FF2B5EF4-FFF2-40B4-BE49-F238E27FC236}">
                <a16:creationId xmlns:a16="http://schemas.microsoft.com/office/drawing/2014/main" id="{C06A68C6-F975-FA19-664D-57B6AE13E9E7}"/>
              </a:ext>
            </a:extLst>
          </p:cNvPr>
          <p:cNvSpPr txBox="1"/>
          <p:nvPr/>
        </p:nvSpPr>
        <p:spPr>
          <a:xfrm>
            <a:off x="2017638" y="569969"/>
            <a:ext cx="6616065" cy="285115"/>
          </a:xfrm>
          <a:prstGeom prst="rect">
            <a:avLst/>
          </a:prstGeom>
          <a:solidFill>
            <a:srgbClr val="FFFFFF"/>
          </a:solidFill>
          <a:ln w="28955">
            <a:solidFill>
              <a:srgbClr val="323299"/>
            </a:solidFill>
          </a:ln>
        </p:spPr>
        <p:txBody>
          <a:bodyPr vert="horz" wrap="square" lIns="0" tIns="46990" rIns="0" bIns="0" rtlCol="0">
            <a:spAutoFit/>
          </a:bodyPr>
          <a:lstStyle/>
          <a:p>
            <a:pPr marL="104775">
              <a:lnSpc>
                <a:spcPct val="100000"/>
              </a:lnSpc>
              <a:spcBef>
                <a:spcPts val="370"/>
              </a:spcBef>
            </a:pPr>
            <a:r>
              <a:rPr sz="1200" spc="-5" dirty="0">
                <a:latin typeface="HGP創英角ｺﾞｼｯｸUB"/>
                <a:cs typeface="HGP創英角ｺﾞｼｯｸUB"/>
              </a:rPr>
              <a:t>Ⅰ．ビジネスモデル 【会社概要】</a:t>
            </a:r>
            <a:endParaRPr sz="1200" dirty="0">
              <a:latin typeface="HGP創英角ｺﾞｼｯｸUB"/>
              <a:cs typeface="HGP創英角ｺﾞｼｯｸUB"/>
            </a:endParaRPr>
          </a:p>
        </p:txBody>
      </p:sp>
      <p:grpSp>
        <p:nvGrpSpPr>
          <p:cNvPr id="182" name="object 2">
            <a:extLst>
              <a:ext uri="{FF2B5EF4-FFF2-40B4-BE49-F238E27FC236}">
                <a16:creationId xmlns:a16="http://schemas.microsoft.com/office/drawing/2014/main" id="{059D956A-696E-D1A2-A205-6868F0D3D937}"/>
              </a:ext>
            </a:extLst>
          </p:cNvPr>
          <p:cNvGrpSpPr/>
          <p:nvPr/>
        </p:nvGrpSpPr>
        <p:grpSpPr>
          <a:xfrm>
            <a:off x="998088" y="1159757"/>
            <a:ext cx="3670300" cy="1100455"/>
            <a:chOff x="998088" y="1159757"/>
            <a:chExt cx="3670300" cy="1100455"/>
          </a:xfrm>
        </p:grpSpPr>
        <p:sp>
          <p:nvSpPr>
            <p:cNvPr id="183" name="object 3">
              <a:extLst>
                <a:ext uri="{FF2B5EF4-FFF2-40B4-BE49-F238E27FC236}">
                  <a16:creationId xmlns:a16="http://schemas.microsoft.com/office/drawing/2014/main" id="{5D16EA20-72C0-6CC1-380E-314AB65B71D4}"/>
                </a:ext>
              </a:extLst>
            </p:cNvPr>
            <p:cNvSpPr/>
            <p:nvPr/>
          </p:nvSpPr>
          <p:spPr>
            <a:xfrm>
              <a:off x="1074288" y="1159757"/>
              <a:ext cx="3594100" cy="1024255"/>
            </a:xfrm>
            <a:custGeom>
              <a:avLst/>
              <a:gdLst/>
              <a:ahLst/>
              <a:cxnLst/>
              <a:rect l="l" t="t" r="r" b="b"/>
              <a:pathLst>
                <a:path w="3594100" h="1024255">
                  <a:moveTo>
                    <a:pt x="3593591" y="1024121"/>
                  </a:moveTo>
                  <a:lnTo>
                    <a:pt x="3593591" y="0"/>
                  </a:lnTo>
                  <a:lnTo>
                    <a:pt x="0" y="0"/>
                  </a:lnTo>
                  <a:lnTo>
                    <a:pt x="0" y="1024121"/>
                  </a:lnTo>
                  <a:lnTo>
                    <a:pt x="3593591" y="1024121"/>
                  </a:lnTo>
                  <a:close/>
                </a:path>
              </a:pathLst>
            </a:custGeom>
            <a:solidFill>
              <a:srgbClr val="7F7F7F"/>
            </a:solidFill>
          </p:spPr>
          <p:txBody>
            <a:bodyPr wrap="square" lIns="0" tIns="0" rIns="0" bIns="0" rtlCol="0"/>
            <a:lstStyle/>
            <a:p>
              <a:endParaRPr/>
            </a:p>
          </p:txBody>
        </p:sp>
        <p:sp>
          <p:nvSpPr>
            <p:cNvPr id="184" name="object 4">
              <a:extLst>
                <a:ext uri="{FF2B5EF4-FFF2-40B4-BE49-F238E27FC236}">
                  <a16:creationId xmlns:a16="http://schemas.microsoft.com/office/drawing/2014/main" id="{9E0AF0C7-D309-3727-41AB-39165B1A18AB}"/>
                </a:ext>
              </a:extLst>
            </p:cNvPr>
            <p:cNvSpPr/>
            <p:nvPr/>
          </p:nvSpPr>
          <p:spPr>
            <a:xfrm>
              <a:off x="1004184" y="1242053"/>
              <a:ext cx="3581400" cy="1012190"/>
            </a:xfrm>
            <a:custGeom>
              <a:avLst/>
              <a:gdLst/>
              <a:ahLst/>
              <a:cxnLst/>
              <a:rect l="l" t="t" r="r" b="b"/>
              <a:pathLst>
                <a:path w="3581400" h="1012189">
                  <a:moveTo>
                    <a:pt x="3581399" y="1011935"/>
                  </a:moveTo>
                  <a:lnTo>
                    <a:pt x="3581399" y="0"/>
                  </a:lnTo>
                  <a:lnTo>
                    <a:pt x="0" y="0"/>
                  </a:lnTo>
                  <a:lnTo>
                    <a:pt x="0" y="1011935"/>
                  </a:lnTo>
                  <a:lnTo>
                    <a:pt x="3581399" y="1011935"/>
                  </a:lnTo>
                  <a:close/>
                </a:path>
              </a:pathLst>
            </a:custGeom>
            <a:solidFill>
              <a:srgbClr val="FFFFFF"/>
            </a:solidFill>
          </p:spPr>
          <p:txBody>
            <a:bodyPr wrap="square" lIns="0" tIns="0" rIns="0" bIns="0" rtlCol="0"/>
            <a:lstStyle/>
            <a:p>
              <a:endParaRPr/>
            </a:p>
          </p:txBody>
        </p:sp>
        <p:sp>
          <p:nvSpPr>
            <p:cNvPr id="185" name="object 5">
              <a:extLst>
                <a:ext uri="{FF2B5EF4-FFF2-40B4-BE49-F238E27FC236}">
                  <a16:creationId xmlns:a16="http://schemas.microsoft.com/office/drawing/2014/main" id="{C9CE606A-9B8E-B134-63FE-40F441216355}"/>
                </a:ext>
              </a:extLst>
            </p:cNvPr>
            <p:cNvSpPr/>
            <p:nvPr/>
          </p:nvSpPr>
          <p:spPr>
            <a:xfrm>
              <a:off x="1004184" y="1242053"/>
              <a:ext cx="3581400" cy="1012190"/>
            </a:xfrm>
            <a:custGeom>
              <a:avLst/>
              <a:gdLst/>
              <a:ahLst/>
              <a:cxnLst/>
              <a:rect l="l" t="t" r="r" b="b"/>
              <a:pathLst>
                <a:path w="3581400" h="1012189">
                  <a:moveTo>
                    <a:pt x="0" y="0"/>
                  </a:moveTo>
                  <a:lnTo>
                    <a:pt x="0" y="1011935"/>
                  </a:lnTo>
                  <a:lnTo>
                    <a:pt x="3581399" y="1011935"/>
                  </a:lnTo>
                  <a:lnTo>
                    <a:pt x="3581399" y="0"/>
                  </a:lnTo>
                  <a:lnTo>
                    <a:pt x="0" y="0"/>
                  </a:lnTo>
                  <a:close/>
                </a:path>
              </a:pathLst>
            </a:custGeom>
            <a:ln w="12191">
              <a:solidFill>
                <a:srgbClr val="7F7F7F"/>
              </a:solidFill>
            </a:ln>
          </p:spPr>
          <p:txBody>
            <a:bodyPr wrap="square" lIns="0" tIns="0" rIns="0" bIns="0" rtlCol="0"/>
            <a:lstStyle/>
            <a:p>
              <a:endParaRPr/>
            </a:p>
          </p:txBody>
        </p:sp>
      </p:grpSp>
      <p:sp>
        <p:nvSpPr>
          <p:cNvPr id="186" name="object 6">
            <a:extLst>
              <a:ext uri="{FF2B5EF4-FFF2-40B4-BE49-F238E27FC236}">
                <a16:creationId xmlns:a16="http://schemas.microsoft.com/office/drawing/2014/main" id="{0D2CA57B-2D8E-BF92-0F06-03208091C96E}"/>
              </a:ext>
            </a:extLst>
          </p:cNvPr>
          <p:cNvSpPr txBox="1"/>
          <p:nvPr/>
        </p:nvSpPr>
        <p:spPr>
          <a:xfrm>
            <a:off x="1757035" y="1305716"/>
            <a:ext cx="219900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990032"/>
                </a:solidFill>
                <a:latin typeface="HGP創英角ｺﾞｼｯｸUB"/>
                <a:cs typeface="HGP創英角ｺﾞｼｯｸUB"/>
              </a:rPr>
              <a:t>～</a:t>
            </a:r>
            <a:r>
              <a:rPr sz="1200" spc="-25" dirty="0">
                <a:solidFill>
                  <a:srgbClr val="990032"/>
                </a:solidFill>
                <a:latin typeface="HGP創英角ｺﾞｼｯｸUB"/>
                <a:cs typeface="HGP創英角ｺﾞｼｯｸUB"/>
              </a:rPr>
              <a:t>活力ある企業風土を育成する</a:t>
            </a:r>
            <a:r>
              <a:rPr sz="1200" spc="-50" dirty="0">
                <a:solidFill>
                  <a:srgbClr val="990032"/>
                </a:solidFill>
                <a:latin typeface="HGP創英角ｺﾞｼｯｸUB"/>
                <a:cs typeface="HGP創英角ｺﾞｼｯｸUB"/>
              </a:rPr>
              <a:t>～</a:t>
            </a:r>
            <a:endParaRPr sz="1200" dirty="0">
              <a:latin typeface="HGP創英角ｺﾞｼｯｸUB"/>
              <a:cs typeface="HGP創英角ｺﾞｼｯｸUB"/>
            </a:endParaRPr>
          </a:p>
        </p:txBody>
      </p:sp>
      <p:sp>
        <p:nvSpPr>
          <p:cNvPr id="187" name="object 9">
            <a:extLst>
              <a:ext uri="{FF2B5EF4-FFF2-40B4-BE49-F238E27FC236}">
                <a16:creationId xmlns:a16="http://schemas.microsoft.com/office/drawing/2014/main" id="{09E9A857-914C-098B-3540-FCE39C2C8E93}"/>
              </a:ext>
            </a:extLst>
          </p:cNvPr>
          <p:cNvSpPr txBox="1"/>
          <p:nvPr/>
        </p:nvSpPr>
        <p:spPr>
          <a:xfrm>
            <a:off x="927984" y="1034789"/>
            <a:ext cx="609600" cy="360045"/>
          </a:xfrm>
          <a:prstGeom prst="rect">
            <a:avLst/>
          </a:prstGeom>
          <a:solidFill>
            <a:srgbClr val="326599"/>
          </a:solidFill>
        </p:spPr>
        <p:txBody>
          <a:bodyPr vert="horz" wrap="square" lIns="0" tIns="91440" rIns="0" bIns="0" rtlCol="0">
            <a:spAutoFit/>
          </a:bodyPr>
          <a:lstStyle/>
          <a:p>
            <a:pPr marL="152400">
              <a:lnSpc>
                <a:spcPct val="100000"/>
              </a:lnSpc>
              <a:spcBef>
                <a:spcPts val="720"/>
              </a:spcBef>
            </a:pPr>
            <a:r>
              <a:rPr sz="1200" spc="-30" dirty="0">
                <a:solidFill>
                  <a:srgbClr val="FFFFFF"/>
                </a:solidFill>
                <a:latin typeface="HGP創英角ｺﾞｼｯｸUB"/>
                <a:cs typeface="HGP創英角ｺﾞｼｯｸUB"/>
              </a:rPr>
              <a:t>商号</a:t>
            </a:r>
            <a:endParaRPr sz="1200">
              <a:latin typeface="HGP創英角ｺﾞｼｯｸUB"/>
              <a:cs typeface="HGP創英角ｺﾞｼｯｸUB"/>
            </a:endParaRPr>
          </a:p>
        </p:txBody>
      </p:sp>
      <p:sp>
        <p:nvSpPr>
          <p:cNvPr id="188" name="object 66">
            <a:extLst>
              <a:ext uri="{FF2B5EF4-FFF2-40B4-BE49-F238E27FC236}">
                <a16:creationId xmlns:a16="http://schemas.microsoft.com/office/drawing/2014/main" id="{776E8BE3-8C28-B7B9-C0B5-2B313842FC03}"/>
              </a:ext>
            </a:extLst>
          </p:cNvPr>
          <p:cNvSpPr txBox="1"/>
          <p:nvPr/>
        </p:nvSpPr>
        <p:spPr>
          <a:xfrm>
            <a:off x="1428113" y="1481308"/>
            <a:ext cx="2987448" cy="505267"/>
          </a:xfrm>
          <a:prstGeom prst="rect">
            <a:avLst/>
          </a:prstGeom>
        </p:spPr>
        <p:txBody>
          <a:bodyPr vert="horz" wrap="square" lIns="0" tIns="12700" rIns="0" bIns="0" rtlCol="0">
            <a:spAutoFit/>
          </a:bodyPr>
          <a:lstStyle/>
          <a:p>
            <a:pPr marL="12700">
              <a:lnSpc>
                <a:spcPct val="100000"/>
              </a:lnSpc>
              <a:spcBef>
                <a:spcPts val="100"/>
              </a:spcBef>
            </a:pPr>
            <a:r>
              <a:rPr sz="3200" b="1" spc="-20" dirty="0">
                <a:latin typeface="SimSun"/>
                <a:cs typeface="SimSun"/>
              </a:rPr>
              <a:t>株式会社アスモ</a:t>
            </a:r>
            <a:endParaRPr sz="3200" b="1" dirty="0">
              <a:latin typeface="SimSun"/>
              <a:cs typeface="SimSun"/>
            </a:endParaRPr>
          </a:p>
        </p:txBody>
      </p:sp>
      <p:sp>
        <p:nvSpPr>
          <p:cNvPr id="189" name="object 89">
            <a:extLst>
              <a:ext uri="{FF2B5EF4-FFF2-40B4-BE49-F238E27FC236}">
                <a16:creationId xmlns:a16="http://schemas.microsoft.com/office/drawing/2014/main" id="{962A279B-29BD-2B5E-117A-3301EFDF2020}"/>
              </a:ext>
            </a:extLst>
          </p:cNvPr>
          <p:cNvSpPr txBox="1"/>
          <p:nvPr/>
        </p:nvSpPr>
        <p:spPr>
          <a:xfrm>
            <a:off x="2169473" y="1994300"/>
            <a:ext cx="1693545" cy="228909"/>
          </a:xfrm>
          <a:prstGeom prst="rect">
            <a:avLst/>
          </a:prstGeom>
        </p:spPr>
        <p:txBody>
          <a:bodyPr vert="horz" wrap="square" lIns="0" tIns="13335" rIns="0" bIns="0" rtlCol="0">
            <a:spAutoFit/>
          </a:bodyPr>
          <a:lstStyle/>
          <a:p>
            <a:pPr marL="12700">
              <a:lnSpc>
                <a:spcPct val="100000"/>
              </a:lnSpc>
              <a:spcBef>
                <a:spcPts val="105"/>
              </a:spcBef>
            </a:pPr>
            <a:r>
              <a:rPr sz="1400" b="1" dirty="0">
                <a:latin typeface="SimSun" panose="02010600030101010101" pitchFamily="2" charset="-122"/>
                <a:ea typeface="SimSun" panose="02010600030101010101" pitchFamily="2" charset="-122"/>
                <a:cs typeface="HGP創英角ｺﾞｼｯｸUB"/>
              </a:rPr>
              <a:t>ASMO</a:t>
            </a:r>
            <a:r>
              <a:rPr sz="1400" b="1" spc="-45" dirty="0">
                <a:latin typeface="SimSun" panose="02010600030101010101" pitchFamily="2" charset="-122"/>
                <a:ea typeface="SimSun" panose="02010600030101010101" pitchFamily="2" charset="-122"/>
                <a:cs typeface="HGP創英角ｺﾞｼｯｸUB"/>
              </a:rPr>
              <a:t> </a:t>
            </a:r>
            <a:r>
              <a:rPr sz="1400" b="1" spc="-10" dirty="0">
                <a:latin typeface="SimSun" panose="02010600030101010101" pitchFamily="2" charset="-122"/>
                <a:ea typeface="SimSun" panose="02010600030101010101" pitchFamily="2" charset="-122"/>
                <a:cs typeface="HGP創英角ｺﾞｼｯｸUB"/>
              </a:rPr>
              <a:t>CORPORATION</a:t>
            </a:r>
            <a:endParaRPr sz="1400" b="1" dirty="0">
              <a:latin typeface="SimSun" panose="02010600030101010101" pitchFamily="2" charset="-122"/>
              <a:ea typeface="SimSun" panose="02010600030101010101" pitchFamily="2" charset="-122"/>
              <a:cs typeface="HGP創英角ｺﾞｼｯｸUB"/>
            </a:endParaRPr>
          </a:p>
        </p:txBody>
      </p:sp>
      <p:sp>
        <p:nvSpPr>
          <p:cNvPr id="251" name="object 84">
            <a:extLst>
              <a:ext uri="{FF2B5EF4-FFF2-40B4-BE49-F238E27FC236}">
                <a16:creationId xmlns:a16="http://schemas.microsoft.com/office/drawing/2014/main" id="{B0F16109-B30B-9E6D-7C64-52269687AB09}"/>
              </a:ext>
            </a:extLst>
          </p:cNvPr>
          <p:cNvSpPr/>
          <p:nvPr/>
        </p:nvSpPr>
        <p:spPr>
          <a:xfrm>
            <a:off x="1994778" y="2391155"/>
            <a:ext cx="1447800" cy="360045"/>
          </a:xfrm>
          <a:custGeom>
            <a:avLst/>
            <a:gdLst/>
            <a:ahLst/>
            <a:cxnLst/>
            <a:rect l="l" t="t" r="r" b="b"/>
            <a:pathLst>
              <a:path w="1447800" h="360044">
                <a:moveTo>
                  <a:pt x="1447799" y="359663"/>
                </a:moveTo>
                <a:lnTo>
                  <a:pt x="1447799" y="0"/>
                </a:lnTo>
                <a:lnTo>
                  <a:pt x="0" y="0"/>
                </a:lnTo>
                <a:lnTo>
                  <a:pt x="0" y="359663"/>
                </a:lnTo>
                <a:lnTo>
                  <a:pt x="1447799" y="359663"/>
                </a:lnTo>
                <a:close/>
              </a:path>
            </a:pathLst>
          </a:custGeom>
          <a:solidFill>
            <a:srgbClr val="FFFFFF"/>
          </a:solidFill>
        </p:spPr>
        <p:txBody>
          <a:bodyPr wrap="square" lIns="0" tIns="0" rIns="0" bIns="0" rtlCol="0"/>
          <a:lstStyle/>
          <a:p>
            <a:endParaRPr/>
          </a:p>
        </p:txBody>
      </p:sp>
      <p:grpSp>
        <p:nvGrpSpPr>
          <p:cNvPr id="275" name="object 67">
            <a:extLst>
              <a:ext uri="{FF2B5EF4-FFF2-40B4-BE49-F238E27FC236}">
                <a16:creationId xmlns:a16="http://schemas.microsoft.com/office/drawing/2014/main" id="{87384044-AD6C-A06D-CA1A-6BDBC749770D}"/>
              </a:ext>
            </a:extLst>
          </p:cNvPr>
          <p:cNvGrpSpPr/>
          <p:nvPr/>
        </p:nvGrpSpPr>
        <p:grpSpPr>
          <a:xfrm>
            <a:off x="845688" y="2391154"/>
            <a:ext cx="8928100" cy="4968495"/>
            <a:chOff x="845688" y="2391155"/>
            <a:chExt cx="8928100" cy="4747260"/>
          </a:xfrm>
        </p:grpSpPr>
        <p:sp>
          <p:nvSpPr>
            <p:cNvPr id="276" name="object 68">
              <a:extLst>
                <a:ext uri="{FF2B5EF4-FFF2-40B4-BE49-F238E27FC236}">
                  <a16:creationId xmlns:a16="http://schemas.microsoft.com/office/drawing/2014/main" id="{AB77EF05-4615-058F-2ABC-7E4070BEC40B}"/>
                </a:ext>
              </a:extLst>
            </p:cNvPr>
            <p:cNvSpPr/>
            <p:nvPr/>
          </p:nvSpPr>
          <p:spPr>
            <a:xfrm>
              <a:off x="845688" y="2688335"/>
              <a:ext cx="8851900" cy="4450080"/>
            </a:xfrm>
            <a:custGeom>
              <a:avLst/>
              <a:gdLst/>
              <a:ahLst/>
              <a:cxnLst/>
              <a:rect l="l" t="t" r="r" b="b"/>
              <a:pathLst>
                <a:path w="8851900" h="4450080">
                  <a:moveTo>
                    <a:pt x="8851391" y="4450079"/>
                  </a:moveTo>
                  <a:lnTo>
                    <a:pt x="8851391" y="0"/>
                  </a:lnTo>
                  <a:lnTo>
                    <a:pt x="0" y="0"/>
                  </a:lnTo>
                  <a:lnTo>
                    <a:pt x="0" y="4450079"/>
                  </a:lnTo>
                  <a:lnTo>
                    <a:pt x="8851391" y="4450079"/>
                  </a:lnTo>
                  <a:close/>
                </a:path>
              </a:pathLst>
            </a:custGeom>
            <a:solidFill>
              <a:srgbClr val="7F7F7F"/>
            </a:solidFill>
          </p:spPr>
          <p:txBody>
            <a:bodyPr wrap="square" lIns="0" tIns="0" rIns="0" bIns="0" rtlCol="0"/>
            <a:lstStyle/>
            <a:p>
              <a:endParaRPr/>
            </a:p>
          </p:txBody>
        </p:sp>
        <p:sp>
          <p:nvSpPr>
            <p:cNvPr id="277" name="object 69">
              <a:extLst>
                <a:ext uri="{FF2B5EF4-FFF2-40B4-BE49-F238E27FC236}">
                  <a16:creationId xmlns:a16="http://schemas.microsoft.com/office/drawing/2014/main" id="{D569A613-5B4C-A0E4-3D6C-BDC3343F1F10}"/>
                </a:ext>
              </a:extLst>
            </p:cNvPr>
            <p:cNvSpPr/>
            <p:nvPr/>
          </p:nvSpPr>
          <p:spPr>
            <a:xfrm>
              <a:off x="927984" y="2618231"/>
              <a:ext cx="8839200" cy="4438015"/>
            </a:xfrm>
            <a:custGeom>
              <a:avLst/>
              <a:gdLst/>
              <a:ahLst/>
              <a:cxnLst/>
              <a:rect l="l" t="t" r="r" b="b"/>
              <a:pathLst>
                <a:path w="8839200" h="4438015">
                  <a:moveTo>
                    <a:pt x="8839199" y="4437887"/>
                  </a:moveTo>
                  <a:lnTo>
                    <a:pt x="8839199" y="0"/>
                  </a:lnTo>
                  <a:lnTo>
                    <a:pt x="0" y="0"/>
                  </a:lnTo>
                  <a:lnTo>
                    <a:pt x="0" y="4437887"/>
                  </a:lnTo>
                  <a:lnTo>
                    <a:pt x="8839199" y="4437887"/>
                  </a:lnTo>
                  <a:close/>
                </a:path>
              </a:pathLst>
            </a:custGeom>
            <a:solidFill>
              <a:srgbClr val="FFFFFF"/>
            </a:solidFill>
          </p:spPr>
          <p:txBody>
            <a:bodyPr wrap="square" lIns="0" tIns="0" rIns="0" bIns="0" rtlCol="0"/>
            <a:lstStyle/>
            <a:p>
              <a:endParaRPr/>
            </a:p>
          </p:txBody>
        </p:sp>
        <p:sp>
          <p:nvSpPr>
            <p:cNvPr id="278" name="object 70">
              <a:extLst>
                <a:ext uri="{FF2B5EF4-FFF2-40B4-BE49-F238E27FC236}">
                  <a16:creationId xmlns:a16="http://schemas.microsoft.com/office/drawing/2014/main" id="{B462C6F5-D47C-D09A-6BB4-62E7243F3863}"/>
                </a:ext>
              </a:extLst>
            </p:cNvPr>
            <p:cNvSpPr/>
            <p:nvPr/>
          </p:nvSpPr>
          <p:spPr>
            <a:xfrm>
              <a:off x="927984" y="2618231"/>
              <a:ext cx="8839200" cy="4438015"/>
            </a:xfrm>
            <a:custGeom>
              <a:avLst/>
              <a:gdLst/>
              <a:ahLst/>
              <a:cxnLst/>
              <a:rect l="l" t="t" r="r" b="b"/>
              <a:pathLst>
                <a:path w="8839200" h="4438015">
                  <a:moveTo>
                    <a:pt x="0" y="0"/>
                  </a:moveTo>
                  <a:lnTo>
                    <a:pt x="0" y="4437887"/>
                  </a:lnTo>
                  <a:lnTo>
                    <a:pt x="8839199" y="4437887"/>
                  </a:lnTo>
                  <a:lnTo>
                    <a:pt x="8839199" y="0"/>
                  </a:lnTo>
                  <a:lnTo>
                    <a:pt x="0" y="0"/>
                  </a:lnTo>
                  <a:close/>
                </a:path>
              </a:pathLst>
            </a:custGeom>
            <a:ln w="12191">
              <a:solidFill>
                <a:srgbClr val="7F7F7F"/>
              </a:solidFill>
            </a:ln>
          </p:spPr>
          <p:txBody>
            <a:bodyPr wrap="square" lIns="0" tIns="0" rIns="0" bIns="0" rtlCol="0"/>
            <a:lstStyle/>
            <a:p>
              <a:endParaRPr/>
            </a:p>
          </p:txBody>
        </p:sp>
        <p:sp>
          <p:nvSpPr>
            <p:cNvPr id="279" name="object 71">
              <a:extLst>
                <a:ext uri="{FF2B5EF4-FFF2-40B4-BE49-F238E27FC236}">
                  <a16:creationId xmlns:a16="http://schemas.microsoft.com/office/drawing/2014/main" id="{ED810487-01E7-B748-EBA2-28FA3CEEF731}"/>
                </a:ext>
              </a:extLst>
            </p:cNvPr>
            <p:cNvSpPr/>
            <p:nvPr/>
          </p:nvSpPr>
          <p:spPr>
            <a:xfrm>
              <a:off x="1004184" y="2391155"/>
              <a:ext cx="990600" cy="360045"/>
            </a:xfrm>
            <a:custGeom>
              <a:avLst/>
              <a:gdLst/>
              <a:ahLst/>
              <a:cxnLst/>
              <a:rect l="l" t="t" r="r" b="b"/>
              <a:pathLst>
                <a:path w="990600" h="360044">
                  <a:moveTo>
                    <a:pt x="990593" y="359657"/>
                  </a:moveTo>
                  <a:lnTo>
                    <a:pt x="990593" y="0"/>
                  </a:lnTo>
                  <a:lnTo>
                    <a:pt x="0" y="0"/>
                  </a:lnTo>
                  <a:lnTo>
                    <a:pt x="0" y="359657"/>
                  </a:lnTo>
                  <a:lnTo>
                    <a:pt x="990593" y="359657"/>
                  </a:lnTo>
                  <a:close/>
                </a:path>
              </a:pathLst>
            </a:custGeom>
            <a:solidFill>
              <a:srgbClr val="326599"/>
            </a:solidFill>
          </p:spPr>
          <p:txBody>
            <a:bodyPr wrap="square" lIns="0" tIns="0" rIns="0" bIns="0" rtlCol="0"/>
            <a:lstStyle/>
            <a:p>
              <a:endParaRPr/>
            </a:p>
          </p:txBody>
        </p:sp>
      </p:grpSp>
      <p:sp>
        <p:nvSpPr>
          <p:cNvPr id="280" name="object 72">
            <a:extLst>
              <a:ext uri="{FF2B5EF4-FFF2-40B4-BE49-F238E27FC236}">
                <a16:creationId xmlns:a16="http://schemas.microsoft.com/office/drawing/2014/main" id="{B7BA69A4-34C2-B263-CA78-53A546413086}"/>
              </a:ext>
            </a:extLst>
          </p:cNvPr>
          <p:cNvSpPr txBox="1"/>
          <p:nvPr/>
        </p:nvSpPr>
        <p:spPr>
          <a:xfrm>
            <a:off x="1181985" y="2469894"/>
            <a:ext cx="635635"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GP創英角ｺﾞｼｯｸUB"/>
                <a:cs typeface="HGP創英角ｺﾞｼｯｸUB"/>
              </a:rPr>
              <a:t>企業概要</a:t>
            </a:r>
            <a:endParaRPr sz="1200">
              <a:latin typeface="HGP創英角ｺﾞｼｯｸUB"/>
              <a:cs typeface="HGP創英角ｺﾞｼｯｸUB"/>
            </a:endParaRPr>
          </a:p>
        </p:txBody>
      </p:sp>
      <p:sp>
        <p:nvSpPr>
          <p:cNvPr id="281" name="object 73">
            <a:extLst>
              <a:ext uri="{FF2B5EF4-FFF2-40B4-BE49-F238E27FC236}">
                <a16:creationId xmlns:a16="http://schemas.microsoft.com/office/drawing/2014/main" id="{A0B67422-08EC-E91C-2C2F-ED3A36B975B9}"/>
              </a:ext>
            </a:extLst>
          </p:cNvPr>
          <p:cNvSpPr/>
          <p:nvPr/>
        </p:nvSpPr>
        <p:spPr>
          <a:xfrm>
            <a:off x="975228" y="2865119"/>
            <a:ext cx="1371600" cy="4150360"/>
          </a:xfrm>
          <a:custGeom>
            <a:avLst/>
            <a:gdLst/>
            <a:ahLst/>
            <a:cxnLst/>
            <a:rect l="l" t="t" r="r" b="b"/>
            <a:pathLst>
              <a:path w="1371600" h="4150359">
                <a:moveTo>
                  <a:pt x="0" y="0"/>
                </a:moveTo>
                <a:lnTo>
                  <a:pt x="0" y="4149851"/>
                </a:lnTo>
                <a:lnTo>
                  <a:pt x="1371599" y="4149851"/>
                </a:lnTo>
                <a:lnTo>
                  <a:pt x="1371599" y="0"/>
                </a:lnTo>
                <a:lnTo>
                  <a:pt x="0" y="0"/>
                </a:lnTo>
                <a:close/>
              </a:path>
            </a:pathLst>
          </a:custGeom>
          <a:ln w="41147">
            <a:solidFill>
              <a:srgbClr val="656599"/>
            </a:solidFill>
          </a:ln>
        </p:spPr>
        <p:txBody>
          <a:bodyPr wrap="square" lIns="0" tIns="0" rIns="0" bIns="0" rtlCol="0"/>
          <a:lstStyle/>
          <a:p>
            <a:endParaRPr/>
          </a:p>
        </p:txBody>
      </p:sp>
      <p:sp>
        <p:nvSpPr>
          <p:cNvPr id="282" name="object 74">
            <a:extLst>
              <a:ext uri="{FF2B5EF4-FFF2-40B4-BE49-F238E27FC236}">
                <a16:creationId xmlns:a16="http://schemas.microsoft.com/office/drawing/2014/main" id="{DAD8E9F6-7C33-6708-ADE3-F105272367A0}"/>
              </a:ext>
            </a:extLst>
          </p:cNvPr>
          <p:cNvSpPr txBox="1"/>
          <p:nvPr/>
        </p:nvSpPr>
        <p:spPr>
          <a:xfrm>
            <a:off x="1088005" y="2922522"/>
            <a:ext cx="662305" cy="389890"/>
          </a:xfrm>
          <a:prstGeom prst="rect">
            <a:avLst/>
          </a:prstGeom>
        </p:spPr>
        <p:txBody>
          <a:bodyPr vert="horz" wrap="square" lIns="0" tIns="12700" rIns="0" bIns="0" rtlCol="0">
            <a:spAutoFit/>
          </a:bodyPr>
          <a:lstStyle/>
          <a:p>
            <a:pPr>
              <a:lnSpc>
                <a:spcPts val="1435"/>
              </a:lnSpc>
              <a:spcBef>
                <a:spcPts val="100"/>
              </a:spcBef>
            </a:pPr>
            <a:r>
              <a:rPr sz="1200" spc="-50" dirty="0">
                <a:latin typeface="HGP創英角ｺﾞｼｯｸUB"/>
                <a:cs typeface="HGP創英角ｺﾞｼｯｸUB"/>
              </a:rPr>
              <a:t>設</a:t>
            </a:r>
            <a:endParaRPr sz="1200">
              <a:latin typeface="HGP創英角ｺﾞｼｯｸUB"/>
              <a:cs typeface="HGP創英角ｺﾞｼｯｸUB"/>
            </a:endParaRPr>
          </a:p>
          <a:p>
            <a:pPr>
              <a:lnSpc>
                <a:spcPts val="1435"/>
              </a:lnSpc>
              <a:tabLst>
                <a:tab pos="496570" algn="l"/>
              </a:tabLst>
            </a:pPr>
            <a:r>
              <a:rPr sz="1200" spc="-50" dirty="0">
                <a:latin typeface="HGP創英角ｺﾞｼｯｸUB"/>
                <a:cs typeface="HGP創英角ｺﾞｼｯｸUB"/>
              </a:rPr>
              <a:t>資</a:t>
            </a:r>
            <a:r>
              <a:rPr sz="1200" dirty="0">
                <a:latin typeface="HGP創英角ｺﾞｼｯｸUB"/>
                <a:cs typeface="HGP創英角ｺﾞｼｯｸUB"/>
              </a:rPr>
              <a:t>	</a:t>
            </a:r>
            <a:r>
              <a:rPr sz="1200" spc="-50" dirty="0">
                <a:latin typeface="HGP創英角ｺﾞｼｯｸUB"/>
                <a:cs typeface="HGP創英角ｺﾞｼｯｸUB"/>
              </a:rPr>
              <a:t>本</a:t>
            </a:r>
            <a:endParaRPr sz="1200">
              <a:latin typeface="HGP創英角ｺﾞｼｯｸUB"/>
              <a:cs typeface="HGP創英角ｺﾞｼｯｸUB"/>
            </a:endParaRPr>
          </a:p>
        </p:txBody>
      </p:sp>
      <p:sp>
        <p:nvSpPr>
          <p:cNvPr id="283" name="object 75">
            <a:extLst>
              <a:ext uri="{FF2B5EF4-FFF2-40B4-BE49-F238E27FC236}">
                <a16:creationId xmlns:a16="http://schemas.microsoft.com/office/drawing/2014/main" id="{C801D2D5-9355-07A5-7341-F5893D61A845}"/>
              </a:ext>
            </a:extLst>
          </p:cNvPr>
          <p:cNvSpPr txBox="1"/>
          <p:nvPr/>
        </p:nvSpPr>
        <p:spPr>
          <a:xfrm>
            <a:off x="2081603" y="2922522"/>
            <a:ext cx="165735" cy="389890"/>
          </a:xfrm>
          <a:prstGeom prst="rect">
            <a:avLst/>
          </a:prstGeom>
        </p:spPr>
        <p:txBody>
          <a:bodyPr vert="horz" wrap="square" lIns="0" tIns="19685" rIns="0" bIns="0" rtlCol="0">
            <a:spAutoFit/>
          </a:bodyPr>
          <a:lstStyle/>
          <a:p>
            <a:pPr marR="5080">
              <a:lnSpc>
                <a:spcPts val="1430"/>
              </a:lnSpc>
              <a:spcBef>
                <a:spcPts val="155"/>
              </a:spcBef>
            </a:pPr>
            <a:r>
              <a:rPr sz="1200" spc="-50" dirty="0">
                <a:latin typeface="HGP創英角ｺﾞｼｯｸUB"/>
                <a:cs typeface="HGP創英角ｺﾞｼｯｸUB"/>
              </a:rPr>
              <a:t>立金</a:t>
            </a:r>
            <a:endParaRPr sz="1200">
              <a:latin typeface="HGP創英角ｺﾞｼｯｸUB"/>
              <a:cs typeface="HGP創英角ｺﾞｼｯｸUB"/>
            </a:endParaRPr>
          </a:p>
        </p:txBody>
      </p:sp>
      <p:sp>
        <p:nvSpPr>
          <p:cNvPr id="284" name="object 76">
            <a:extLst>
              <a:ext uri="{FF2B5EF4-FFF2-40B4-BE49-F238E27FC236}">
                <a16:creationId xmlns:a16="http://schemas.microsoft.com/office/drawing/2014/main" id="{0A288654-D6B9-7169-095F-871E455FD24B}"/>
              </a:ext>
            </a:extLst>
          </p:cNvPr>
          <p:cNvSpPr txBox="1"/>
          <p:nvPr/>
        </p:nvSpPr>
        <p:spPr>
          <a:xfrm>
            <a:off x="1088005" y="3286758"/>
            <a:ext cx="1160780" cy="756920"/>
          </a:xfrm>
          <a:prstGeom prst="rect">
            <a:avLst/>
          </a:prstGeom>
        </p:spPr>
        <p:txBody>
          <a:bodyPr vert="horz" wrap="square" lIns="0" tIns="12700" rIns="0" bIns="0" rtlCol="0">
            <a:spAutoFit/>
          </a:bodyPr>
          <a:lstStyle/>
          <a:p>
            <a:pPr>
              <a:lnSpc>
                <a:spcPct val="100000"/>
              </a:lnSpc>
              <a:spcBef>
                <a:spcPts val="100"/>
              </a:spcBef>
            </a:pPr>
            <a:r>
              <a:rPr sz="1200" spc="-40" dirty="0">
                <a:latin typeface="HGP創英角ｺﾞｼｯｸUB"/>
                <a:cs typeface="HGP創英角ｺﾞｼｯｸUB"/>
              </a:rPr>
              <a:t>発 行 済 株 式 数</a:t>
            </a:r>
            <a:endParaRPr sz="1200">
              <a:latin typeface="HGP創英角ｺﾞｼｯｸUB"/>
              <a:cs typeface="HGP創英角ｺﾞｼｯｸUB"/>
            </a:endParaRPr>
          </a:p>
          <a:p>
            <a:pPr marR="5080">
              <a:lnSpc>
                <a:spcPct val="100000"/>
              </a:lnSpc>
              <a:spcBef>
                <a:spcPts val="1440"/>
              </a:spcBef>
              <a:tabLst>
                <a:tab pos="332105" algn="l"/>
                <a:tab pos="664210" algn="l"/>
                <a:tab pos="995044" algn="l"/>
              </a:tabLst>
            </a:pPr>
            <a:r>
              <a:rPr sz="1200" dirty="0">
                <a:latin typeface="HGP創英角ｺﾞｼｯｸUB"/>
                <a:cs typeface="HGP創英角ｺﾞｼｯｸUB"/>
              </a:rPr>
              <a:t>代</a:t>
            </a:r>
            <a:r>
              <a:rPr sz="1200" spc="335" dirty="0">
                <a:latin typeface="HGP創英角ｺﾞｼｯｸUB"/>
                <a:cs typeface="HGP創英角ｺﾞｼｯｸUB"/>
              </a:rPr>
              <a:t> </a:t>
            </a:r>
            <a:r>
              <a:rPr sz="1200" dirty="0">
                <a:latin typeface="HGP創英角ｺﾞｼｯｸUB"/>
                <a:cs typeface="HGP創英角ｺﾞｼｯｸUB"/>
              </a:rPr>
              <a:t>表</a:t>
            </a:r>
            <a:r>
              <a:rPr sz="1200" spc="335" dirty="0">
                <a:latin typeface="HGP創英角ｺﾞｼｯｸUB"/>
                <a:cs typeface="HGP創英角ｺﾞｼｯｸUB"/>
              </a:rPr>
              <a:t> </a:t>
            </a:r>
            <a:r>
              <a:rPr sz="1200" dirty="0">
                <a:latin typeface="HGP創英角ｺﾞｼｯｸUB"/>
                <a:cs typeface="HGP創英角ｺﾞｼｯｸUB"/>
              </a:rPr>
              <a:t>取</a:t>
            </a:r>
            <a:r>
              <a:rPr sz="1200" spc="310" dirty="0">
                <a:latin typeface="HGP創英角ｺﾞｼｯｸUB"/>
                <a:cs typeface="HGP創英角ｺﾞｼｯｸUB"/>
              </a:rPr>
              <a:t> </a:t>
            </a:r>
            <a:r>
              <a:rPr sz="1200" dirty="0">
                <a:latin typeface="HGP創英角ｺﾞｼｯｸUB"/>
                <a:cs typeface="HGP創英角ｺﾞｼｯｸUB"/>
              </a:rPr>
              <a:t>締</a:t>
            </a:r>
            <a:r>
              <a:rPr sz="1200" spc="310" dirty="0">
                <a:latin typeface="HGP創英角ｺﾞｼｯｸUB"/>
                <a:cs typeface="HGP創英角ｺﾞｼｯｸUB"/>
              </a:rPr>
              <a:t> </a:t>
            </a:r>
            <a:r>
              <a:rPr sz="1200" spc="-50" dirty="0">
                <a:latin typeface="HGP創英角ｺﾞｼｯｸUB"/>
                <a:cs typeface="HGP創英角ｺﾞｼｯｸUB"/>
              </a:rPr>
              <a:t>役主</a:t>
            </a:r>
            <a:r>
              <a:rPr sz="1200" dirty="0">
                <a:latin typeface="HGP創英角ｺﾞｼｯｸUB"/>
                <a:cs typeface="HGP創英角ｺﾞｼｯｸUB"/>
              </a:rPr>
              <a:t>	</a:t>
            </a:r>
            <a:r>
              <a:rPr sz="1200" spc="-50" dirty="0">
                <a:latin typeface="HGP創英角ｺﾞｼｯｸUB"/>
                <a:cs typeface="HGP創英角ｺﾞｼｯｸUB"/>
              </a:rPr>
              <a:t>要</a:t>
            </a:r>
            <a:r>
              <a:rPr sz="1200" dirty="0">
                <a:latin typeface="HGP創英角ｺﾞｼｯｸUB"/>
                <a:cs typeface="HGP創英角ｺﾞｼｯｸUB"/>
              </a:rPr>
              <a:t>	</a:t>
            </a:r>
            <a:r>
              <a:rPr sz="1200" spc="-50" dirty="0">
                <a:latin typeface="HGP創英角ｺﾞｼｯｸUB"/>
                <a:cs typeface="HGP創英角ｺﾞｼｯｸUB"/>
              </a:rPr>
              <a:t>株</a:t>
            </a:r>
            <a:r>
              <a:rPr sz="1200" dirty="0">
                <a:latin typeface="HGP創英角ｺﾞｼｯｸUB"/>
                <a:cs typeface="HGP創英角ｺﾞｼｯｸUB"/>
              </a:rPr>
              <a:t>	</a:t>
            </a:r>
            <a:r>
              <a:rPr sz="1200" spc="-50" dirty="0">
                <a:latin typeface="HGP創英角ｺﾞｼｯｸUB"/>
                <a:cs typeface="HGP創英角ｺﾞｼｯｸUB"/>
              </a:rPr>
              <a:t>主</a:t>
            </a:r>
            <a:endParaRPr sz="1200">
              <a:latin typeface="HGP創英角ｺﾞｼｯｸUB"/>
              <a:cs typeface="HGP創英角ｺﾞｼｯｸUB"/>
            </a:endParaRPr>
          </a:p>
        </p:txBody>
      </p:sp>
      <p:sp>
        <p:nvSpPr>
          <p:cNvPr id="285" name="object 77">
            <a:extLst>
              <a:ext uri="{FF2B5EF4-FFF2-40B4-BE49-F238E27FC236}">
                <a16:creationId xmlns:a16="http://schemas.microsoft.com/office/drawing/2014/main" id="{62A617C1-5A4B-7959-EE27-36577A6CE099}"/>
              </a:ext>
            </a:extLst>
          </p:cNvPr>
          <p:cNvSpPr txBox="1"/>
          <p:nvPr/>
        </p:nvSpPr>
        <p:spPr>
          <a:xfrm>
            <a:off x="1088005" y="4565394"/>
            <a:ext cx="1157605" cy="208279"/>
          </a:xfrm>
          <a:prstGeom prst="rect">
            <a:avLst/>
          </a:prstGeom>
        </p:spPr>
        <p:txBody>
          <a:bodyPr vert="horz" wrap="square" lIns="0" tIns="12700" rIns="0" bIns="0" rtlCol="0">
            <a:spAutoFit/>
          </a:bodyPr>
          <a:lstStyle/>
          <a:p>
            <a:pPr>
              <a:lnSpc>
                <a:spcPct val="100000"/>
              </a:lnSpc>
              <a:spcBef>
                <a:spcPts val="100"/>
              </a:spcBef>
            </a:pPr>
            <a:r>
              <a:rPr sz="1200" spc="-35" dirty="0">
                <a:latin typeface="HGP創英角ｺﾞｼｯｸUB"/>
                <a:cs typeface="HGP創英角ｺﾞｼｯｸUB"/>
              </a:rPr>
              <a:t>収 益 セ グメ ン ト</a:t>
            </a:r>
            <a:endParaRPr sz="1200">
              <a:latin typeface="HGP創英角ｺﾞｼｯｸUB"/>
              <a:cs typeface="HGP創英角ｺﾞｼｯｸUB"/>
            </a:endParaRPr>
          </a:p>
        </p:txBody>
      </p:sp>
      <p:sp>
        <p:nvSpPr>
          <p:cNvPr id="286" name="object 78">
            <a:extLst>
              <a:ext uri="{FF2B5EF4-FFF2-40B4-BE49-F238E27FC236}">
                <a16:creationId xmlns:a16="http://schemas.microsoft.com/office/drawing/2014/main" id="{E72A07CB-52BA-09D8-6E05-99E529F3D761}"/>
              </a:ext>
            </a:extLst>
          </p:cNvPr>
          <p:cNvSpPr txBox="1"/>
          <p:nvPr/>
        </p:nvSpPr>
        <p:spPr>
          <a:xfrm>
            <a:off x="1088005" y="5842506"/>
            <a:ext cx="1158875" cy="574040"/>
          </a:xfrm>
          <a:prstGeom prst="rect">
            <a:avLst/>
          </a:prstGeom>
        </p:spPr>
        <p:txBody>
          <a:bodyPr vert="horz" wrap="square" lIns="0" tIns="12700" rIns="0" bIns="0" rtlCol="0">
            <a:spAutoFit/>
          </a:bodyPr>
          <a:lstStyle/>
          <a:p>
            <a:pPr marR="5080">
              <a:lnSpc>
                <a:spcPct val="100000"/>
              </a:lnSpc>
              <a:spcBef>
                <a:spcPts val="100"/>
              </a:spcBef>
              <a:tabLst>
                <a:tab pos="993140" algn="l"/>
              </a:tabLst>
            </a:pPr>
            <a:r>
              <a:rPr sz="1200" dirty="0">
                <a:latin typeface="HGP創英角ｺﾞｼｯｸUB"/>
                <a:cs typeface="HGP創英角ｺﾞｼｯｸUB"/>
              </a:rPr>
              <a:t>連</a:t>
            </a:r>
            <a:r>
              <a:rPr sz="1200" spc="330" dirty="0">
                <a:latin typeface="HGP創英角ｺﾞｼｯｸUB"/>
                <a:cs typeface="HGP創英角ｺﾞｼｯｸUB"/>
              </a:rPr>
              <a:t> </a:t>
            </a:r>
            <a:r>
              <a:rPr sz="1200" dirty="0">
                <a:latin typeface="HGP創英角ｺﾞｼｯｸUB"/>
                <a:cs typeface="HGP創英角ｺﾞｼｯｸUB"/>
              </a:rPr>
              <a:t>結</a:t>
            </a:r>
            <a:r>
              <a:rPr sz="1200" spc="330" dirty="0">
                <a:latin typeface="HGP創英角ｺﾞｼｯｸUB"/>
                <a:cs typeface="HGP創英角ｺﾞｼｯｸUB"/>
              </a:rPr>
              <a:t> </a:t>
            </a:r>
            <a:r>
              <a:rPr sz="1200" dirty="0">
                <a:latin typeface="HGP創英角ｺﾞｼｯｸUB"/>
                <a:cs typeface="HGP創英角ｺﾞｼｯｸUB"/>
              </a:rPr>
              <a:t>子</a:t>
            </a:r>
            <a:r>
              <a:rPr sz="1200" spc="305" dirty="0">
                <a:latin typeface="HGP創英角ｺﾞｼｯｸUB"/>
                <a:cs typeface="HGP創英角ｺﾞｼｯｸUB"/>
              </a:rPr>
              <a:t> </a:t>
            </a:r>
            <a:r>
              <a:rPr sz="1200" dirty="0">
                <a:latin typeface="HGP創英角ｺﾞｼｯｸUB"/>
                <a:cs typeface="HGP創英角ｺﾞｼｯｸUB"/>
              </a:rPr>
              <a:t>会</a:t>
            </a:r>
            <a:r>
              <a:rPr sz="1200" spc="305" dirty="0">
                <a:latin typeface="HGP創英角ｺﾞｼｯｸUB"/>
                <a:cs typeface="HGP創英角ｺﾞｼｯｸUB"/>
              </a:rPr>
              <a:t> </a:t>
            </a:r>
            <a:r>
              <a:rPr sz="1200" spc="-50" dirty="0">
                <a:latin typeface="HGP創英角ｺﾞｼｯｸUB"/>
                <a:cs typeface="HGP創英角ｺﾞｼｯｸUB"/>
              </a:rPr>
              <a:t>社本</a:t>
            </a:r>
            <a:r>
              <a:rPr sz="1200" dirty="0">
                <a:latin typeface="HGP創英角ｺﾞｼｯｸUB"/>
                <a:cs typeface="HGP創英角ｺﾞｼｯｸUB"/>
              </a:rPr>
              <a:t>	</a:t>
            </a:r>
            <a:r>
              <a:rPr sz="1200" spc="-50" dirty="0">
                <a:latin typeface="HGP創英角ｺﾞｼｯｸUB"/>
                <a:cs typeface="HGP創英角ｺﾞｼｯｸUB"/>
              </a:rPr>
              <a:t>社</a:t>
            </a:r>
            <a:endParaRPr sz="1200">
              <a:latin typeface="HGP創英角ｺﾞｼｯｸUB"/>
              <a:cs typeface="HGP創英角ｺﾞｼｯｸUB"/>
            </a:endParaRPr>
          </a:p>
          <a:p>
            <a:pPr>
              <a:lnSpc>
                <a:spcPct val="100000"/>
              </a:lnSpc>
            </a:pPr>
            <a:r>
              <a:rPr sz="1200" spc="145" dirty="0">
                <a:latin typeface="HGP創英角ｺﾞｼｯｸUB"/>
                <a:cs typeface="HGP創英角ｺﾞｼｯｸUB"/>
              </a:rPr>
              <a:t>連 結 従 業 員</a:t>
            </a:r>
            <a:endParaRPr sz="1200">
              <a:latin typeface="HGP創英角ｺﾞｼｯｸUB"/>
              <a:cs typeface="HGP創英角ｺﾞｼｯｸUB"/>
            </a:endParaRPr>
          </a:p>
        </p:txBody>
      </p:sp>
      <p:sp>
        <p:nvSpPr>
          <p:cNvPr id="287" name="object 79">
            <a:extLst>
              <a:ext uri="{FF2B5EF4-FFF2-40B4-BE49-F238E27FC236}">
                <a16:creationId xmlns:a16="http://schemas.microsoft.com/office/drawing/2014/main" id="{082C5C60-72C6-3452-E17C-9B9D66A414BC}"/>
              </a:ext>
            </a:extLst>
          </p:cNvPr>
          <p:cNvSpPr txBox="1"/>
          <p:nvPr/>
        </p:nvSpPr>
        <p:spPr>
          <a:xfrm>
            <a:off x="1088005" y="6755383"/>
            <a:ext cx="1158875" cy="208279"/>
          </a:xfrm>
          <a:prstGeom prst="rect">
            <a:avLst/>
          </a:prstGeom>
        </p:spPr>
        <p:txBody>
          <a:bodyPr vert="horz" wrap="square" lIns="0" tIns="12700" rIns="0" bIns="0" rtlCol="0">
            <a:spAutoFit/>
          </a:bodyPr>
          <a:lstStyle/>
          <a:p>
            <a:pPr>
              <a:lnSpc>
                <a:spcPct val="100000"/>
              </a:lnSpc>
              <a:spcBef>
                <a:spcPts val="100"/>
              </a:spcBef>
            </a:pPr>
            <a:r>
              <a:rPr sz="1200" spc="145" dirty="0">
                <a:latin typeface="HGP創英角ｺﾞｼｯｸUB"/>
                <a:cs typeface="HGP創英角ｺﾞｼｯｸUB"/>
              </a:rPr>
              <a:t>主 要 取 引 先</a:t>
            </a:r>
            <a:endParaRPr sz="1200">
              <a:latin typeface="HGP創英角ｺﾞｼｯｸUB"/>
              <a:cs typeface="HGP創英角ｺﾞｼｯｸUB"/>
            </a:endParaRPr>
          </a:p>
        </p:txBody>
      </p:sp>
      <p:grpSp>
        <p:nvGrpSpPr>
          <p:cNvPr id="290" name="object 90">
            <a:extLst>
              <a:ext uri="{FF2B5EF4-FFF2-40B4-BE49-F238E27FC236}">
                <a16:creationId xmlns:a16="http://schemas.microsoft.com/office/drawing/2014/main" id="{CE6ADFEA-DD2F-C65A-5508-0C3921556258}"/>
              </a:ext>
            </a:extLst>
          </p:cNvPr>
          <p:cNvGrpSpPr/>
          <p:nvPr/>
        </p:nvGrpSpPr>
        <p:grpSpPr>
          <a:xfrm>
            <a:off x="6100434" y="2816351"/>
            <a:ext cx="3485515" cy="1812289"/>
            <a:chOff x="6100434" y="2816351"/>
            <a:chExt cx="3485515" cy="1812289"/>
          </a:xfrm>
        </p:grpSpPr>
        <p:pic>
          <p:nvPicPr>
            <p:cNvPr id="291" name="object 91">
              <a:extLst>
                <a:ext uri="{FF2B5EF4-FFF2-40B4-BE49-F238E27FC236}">
                  <a16:creationId xmlns:a16="http://schemas.microsoft.com/office/drawing/2014/main" id="{31F7EBAC-D3FC-E10E-F982-B42FB55522F9}"/>
                </a:ext>
              </a:extLst>
            </p:cNvPr>
            <p:cNvPicPr/>
            <p:nvPr/>
          </p:nvPicPr>
          <p:blipFill>
            <a:blip r:embed="rId5" cstate="print"/>
            <a:stretch>
              <a:fillRect/>
            </a:stretch>
          </p:blipFill>
          <p:spPr>
            <a:xfrm>
              <a:off x="6118737" y="2860547"/>
              <a:ext cx="3343655" cy="1714500"/>
            </a:xfrm>
            <a:prstGeom prst="rect">
              <a:avLst/>
            </a:prstGeom>
          </p:spPr>
        </p:pic>
        <p:sp>
          <p:nvSpPr>
            <p:cNvPr id="292" name="object 92">
              <a:extLst>
                <a:ext uri="{FF2B5EF4-FFF2-40B4-BE49-F238E27FC236}">
                  <a16:creationId xmlns:a16="http://schemas.microsoft.com/office/drawing/2014/main" id="{72740C35-E2AF-F717-96C3-FC3C9FC99A68}"/>
                </a:ext>
              </a:extLst>
            </p:cNvPr>
            <p:cNvSpPr/>
            <p:nvPr/>
          </p:nvSpPr>
          <p:spPr>
            <a:xfrm>
              <a:off x="6100432" y="2816351"/>
              <a:ext cx="3485515" cy="428625"/>
            </a:xfrm>
            <a:custGeom>
              <a:avLst/>
              <a:gdLst/>
              <a:ahLst/>
              <a:cxnLst/>
              <a:rect l="l" t="t" r="r" b="b"/>
              <a:pathLst>
                <a:path w="3485515" h="428625">
                  <a:moveTo>
                    <a:pt x="3485388" y="426720"/>
                  </a:moveTo>
                  <a:lnTo>
                    <a:pt x="0" y="426720"/>
                  </a:lnTo>
                  <a:lnTo>
                    <a:pt x="0" y="428244"/>
                  </a:lnTo>
                  <a:lnTo>
                    <a:pt x="3485388" y="428244"/>
                  </a:lnTo>
                  <a:lnTo>
                    <a:pt x="3485388" y="426720"/>
                  </a:lnTo>
                  <a:close/>
                </a:path>
                <a:path w="3485515" h="428625">
                  <a:moveTo>
                    <a:pt x="3485388" y="420624"/>
                  </a:moveTo>
                  <a:lnTo>
                    <a:pt x="0" y="420624"/>
                  </a:lnTo>
                  <a:lnTo>
                    <a:pt x="0" y="422148"/>
                  </a:lnTo>
                  <a:lnTo>
                    <a:pt x="3485388" y="422148"/>
                  </a:lnTo>
                  <a:lnTo>
                    <a:pt x="3485388" y="420624"/>
                  </a:lnTo>
                  <a:close/>
                </a:path>
                <a:path w="3485515" h="428625">
                  <a:moveTo>
                    <a:pt x="3485388" y="414528"/>
                  </a:moveTo>
                  <a:lnTo>
                    <a:pt x="0" y="414528"/>
                  </a:lnTo>
                  <a:lnTo>
                    <a:pt x="0" y="416052"/>
                  </a:lnTo>
                  <a:lnTo>
                    <a:pt x="3485388" y="416052"/>
                  </a:lnTo>
                  <a:lnTo>
                    <a:pt x="3485388" y="414528"/>
                  </a:lnTo>
                  <a:close/>
                </a:path>
                <a:path w="3485515" h="428625">
                  <a:moveTo>
                    <a:pt x="3485388" y="408432"/>
                  </a:moveTo>
                  <a:lnTo>
                    <a:pt x="0" y="408432"/>
                  </a:lnTo>
                  <a:lnTo>
                    <a:pt x="0" y="409956"/>
                  </a:lnTo>
                  <a:lnTo>
                    <a:pt x="3485388" y="409956"/>
                  </a:lnTo>
                  <a:lnTo>
                    <a:pt x="3485388" y="408432"/>
                  </a:lnTo>
                  <a:close/>
                </a:path>
                <a:path w="3485515" h="428625">
                  <a:moveTo>
                    <a:pt x="3485388" y="402336"/>
                  </a:moveTo>
                  <a:lnTo>
                    <a:pt x="0" y="402336"/>
                  </a:lnTo>
                  <a:lnTo>
                    <a:pt x="0" y="403860"/>
                  </a:lnTo>
                  <a:lnTo>
                    <a:pt x="3485388" y="403860"/>
                  </a:lnTo>
                  <a:lnTo>
                    <a:pt x="3485388" y="402336"/>
                  </a:lnTo>
                  <a:close/>
                </a:path>
                <a:path w="3485515" h="428625">
                  <a:moveTo>
                    <a:pt x="3485388" y="396240"/>
                  </a:moveTo>
                  <a:lnTo>
                    <a:pt x="0" y="396240"/>
                  </a:lnTo>
                  <a:lnTo>
                    <a:pt x="0" y="397764"/>
                  </a:lnTo>
                  <a:lnTo>
                    <a:pt x="3485388" y="397764"/>
                  </a:lnTo>
                  <a:lnTo>
                    <a:pt x="3485388" y="396240"/>
                  </a:lnTo>
                  <a:close/>
                </a:path>
                <a:path w="3485515" h="428625">
                  <a:moveTo>
                    <a:pt x="3485388" y="390144"/>
                  </a:moveTo>
                  <a:lnTo>
                    <a:pt x="0" y="390144"/>
                  </a:lnTo>
                  <a:lnTo>
                    <a:pt x="0" y="391668"/>
                  </a:lnTo>
                  <a:lnTo>
                    <a:pt x="3485388" y="391668"/>
                  </a:lnTo>
                  <a:lnTo>
                    <a:pt x="3485388" y="390144"/>
                  </a:lnTo>
                  <a:close/>
                </a:path>
                <a:path w="3485515" h="428625">
                  <a:moveTo>
                    <a:pt x="3485388" y="384048"/>
                  </a:moveTo>
                  <a:lnTo>
                    <a:pt x="0" y="384048"/>
                  </a:lnTo>
                  <a:lnTo>
                    <a:pt x="0" y="385572"/>
                  </a:lnTo>
                  <a:lnTo>
                    <a:pt x="3485388" y="385572"/>
                  </a:lnTo>
                  <a:lnTo>
                    <a:pt x="3485388" y="384048"/>
                  </a:lnTo>
                  <a:close/>
                </a:path>
                <a:path w="3485515" h="428625">
                  <a:moveTo>
                    <a:pt x="3485388" y="377952"/>
                  </a:moveTo>
                  <a:lnTo>
                    <a:pt x="0" y="377952"/>
                  </a:lnTo>
                  <a:lnTo>
                    <a:pt x="0" y="379476"/>
                  </a:lnTo>
                  <a:lnTo>
                    <a:pt x="3485388" y="379476"/>
                  </a:lnTo>
                  <a:lnTo>
                    <a:pt x="3485388" y="377952"/>
                  </a:lnTo>
                  <a:close/>
                </a:path>
                <a:path w="3485515" h="428625">
                  <a:moveTo>
                    <a:pt x="3485388" y="371856"/>
                  </a:moveTo>
                  <a:lnTo>
                    <a:pt x="0" y="371856"/>
                  </a:lnTo>
                  <a:lnTo>
                    <a:pt x="0" y="373380"/>
                  </a:lnTo>
                  <a:lnTo>
                    <a:pt x="3485388" y="373380"/>
                  </a:lnTo>
                  <a:lnTo>
                    <a:pt x="3485388" y="371856"/>
                  </a:lnTo>
                  <a:close/>
                </a:path>
                <a:path w="3485515" h="428625">
                  <a:moveTo>
                    <a:pt x="3485388" y="365760"/>
                  </a:moveTo>
                  <a:lnTo>
                    <a:pt x="0" y="365760"/>
                  </a:lnTo>
                  <a:lnTo>
                    <a:pt x="0" y="367284"/>
                  </a:lnTo>
                  <a:lnTo>
                    <a:pt x="3485388" y="367284"/>
                  </a:lnTo>
                  <a:lnTo>
                    <a:pt x="3485388" y="365760"/>
                  </a:lnTo>
                  <a:close/>
                </a:path>
                <a:path w="3485515" h="428625">
                  <a:moveTo>
                    <a:pt x="3485388" y="359664"/>
                  </a:moveTo>
                  <a:lnTo>
                    <a:pt x="0" y="359664"/>
                  </a:lnTo>
                  <a:lnTo>
                    <a:pt x="0" y="361188"/>
                  </a:lnTo>
                  <a:lnTo>
                    <a:pt x="3485388" y="361188"/>
                  </a:lnTo>
                  <a:lnTo>
                    <a:pt x="3485388" y="359664"/>
                  </a:lnTo>
                  <a:close/>
                </a:path>
                <a:path w="3485515" h="428625">
                  <a:moveTo>
                    <a:pt x="3485388" y="353568"/>
                  </a:moveTo>
                  <a:lnTo>
                    <a:pt x="0" y="353568"/>
                  </a:lnTo>
                  <a:lnTo>
                    <a:pt x="0" y="355092"/>
                  </a:lnTo>
                  <a:lnTo>
                    <a:pt x="3485388" y="355092"/>
                  </a:lnTo>
                  <a:lnTo>
                    <a:pt x="3485388" y="353568"/>
                  </a:lnTo>
                  <a:close/>
                </a:path>
                <a:path w="3485515" h="428625">
                  <a:moveTo>
                    <a:pt x="3485388" y="347472"/>
                  </a:moveTo>
                  <a:lnTo>
                    <a:pt x="0" y="347472"/>
                  </a:lnTo>
                  <a:lnTo>
                    <a:pt x="0" y="348996"/>
                  </a:lnTo>
                  <a:lnTo>
                    <a:pt x="3485388" y="348996"/>
                  </a:lnTo>
                  <a:lnTo>
                    <a:pt x="3485388" y="347472"/>
                  </a:lnTo>
                  <a:close/>
                </a:path>
                <a:path w="3485515" h="428625">
                  <a:moveTo>
                    <a:pt x="3485388" y="341376"/>
                  </a:moveTo>
                  <a:lnTo>
                    <a:pt x="0" y="341376"/>
                  </a:lnTo>
                  <a:lnTo>
                    <a:pt x="0" y="342900"/>
                  </a:lnTo>
                  <a:lnTo>
                    <a:pt x="3485388" y="342900"/>
                  </a:lnTo>
                  <a:lnTo>
                    <a:pt x="3485388" y="341376"/>
                  </a:lnTo>
                  <a:close/>
                </a:path>
                <a:path w="3485515" h="428625">
                  <a:moveTo>
                    <a:pt x="3485388" y="335280"/>
                  </a:moveTo>
                  <a:lnTo>
                    <a:pt x="0" y="335280"/>
                  </a:lnTo>
                  <a:lnTo>
                    <a:pt x="0" y="336804"/>
                  </a:lnTo>
                  <a:lnTo>
                    <a:pt x="3485388" y="336804"/>
                  </a:lnTo>
                  <a:lnTo>
                    <a:pt x="3485388" y="335280"/>
                  </a:lnTo>
                  <a:close/>
                </a:path>
                <a:path w="3485515" h="428625">
                  <a:moveTo>
                    <a:pt x="3485388" y="329184"/>
                  </a:moveTo>
                  <a:lnTo>
                    <a:pt x="0" y="329184"/>
                  </a:lnTo>
                  <a:lnTo>
                    <a:pt x="0" y="330708"/>
                  </a:lnTo>
                  <a:lnTo>
                    <a:pt x="3485388" y="330708"/>
                  </a:lnTo>
                  <a:lnTo>
                    <a:pt x="3485388" y="329184"/>
                  </a:lnTo>
                  <a:close/>
                </a:path>
                <a:path w="3485515" h="428625">
                  <a:moveTo>
                    <a:pt x="3485388" y="323088"/>
                  </a:moveTo>
                  <a:lnTo>
                    <a:pt x="0" y="323088"/>
                  </a:lnTo>
                  <a:lnTo>
                    <a:pt x="0" y="324612"/>
                  </a:lnTo>
                  <a:lnTo>
                    <a:pt x="3485388" y="324612"/>
                  </a:lnTo>
                  <a:lnTo>
                    <a:pt x="3485388" y="323088"/>
                  </a:lnTo>
                  <a:close/>
                </a:path>
                <a:path w="3485515" h="428625">
                  <a:moveTo>
                    <a:pt x="3485388" y="316992"/>
                  </a:moveTo>
                  <a:lnTo>
                    <a:pt x="0" y="316992"/>
                  </a:lnTo>
                  <a:lnTo>
                    <a:pt x="0" y="318516"/>
                  </a:lnTo>
                  <a:lnTo>
                    <a:pt x="3485388" y="318516"/>
                  </a:lnTo>
                  <a:lnTo>
                    <a:pt x="3485388" y="316992"/>
                  </a:lnTo>
                  <a:close/>
                </a:path>
                <a:path w="3485515" h="428625">
                  <a:moveTo>
                    <a:pt x="3485388" y="310896"/>
                  </a:moveTo>
                  <a:lnTo>
                    <a:pt x="0" y="310896"/>
                  </a:lnTo>
                  <a:lnTo>
                    <a:pt x="0" y="312420"/>
                  </a:lnTo>
                  <a:lnTo>
                    <a:pt x="3485388" y="312420"/>
                  </a:lnTo>
                  <a:lnTo>
                    <a:pt x="3485388" y="310896"/>
                  </a:lnTo>
                  <a:close/>
                </a:path>
                <a:path w="3485515" h="428625">
                  <a:moveTo>
                    <a:pt x="3485388" y="304800"/>
                  </a:moveTo>
                  <a:lnTo>
                    <a:pt x="0" y="304800"/>
                  </a:lnTo>
                  <a:lnTo>
                    <a:pt x="0" y="306324"/>
                  </a:lnTo>
                  <a:lnTo>
                    <a:pt x="3485388" y="306324"/>
                  </a:lnTo>
                  <a:lnTo>
                    <a:pt x="3485388" y="304800"/>
                  </a:lnTo>
                  <a:close/>
                </a:path>
                <a:path w="3485515" h="428625">
                  <a:moveTo>
                    <a:pt x="3485388" y="298704"/>
                  </a:moveTo>
                  <a:lnTo>
                    <a:pt x="0" y="298704"/>
                  </a:lnTo>
                  <a:lnTo>
                    <a:pt x="0" y="300228"/>
                  </a:lnTo>
                  <a:lnTo>
                    <a:pt x="3485388" y="300228"/>
                  </a:lnTo>
                  <a:lnTo>
                    <a:pt x="3485388" y="298704"/>
                  </a:lnTo>
                  <a:close/>
                </a:path>
                <a:path w="3485515" h="428625">
                  <a:moveTo>
                    <a:pt x="3485388" y="292608"/>
                  </a:moveTo>
                  <a:lnTo>
                    <a:pt x="0" y="292608"/>
                  </a:lnTo>
                  <a:lnTo>
                    <a:pt x="0" y="294132"/>
                  </a:lnTo>
                  <a:lnTo>
                    <a:pt x="3485388" y="294132"/>
                  </a:lnTo>
                  <a:lnTo>
                    <a:pt x="3485388" y="292608"/>
                  </a:lnTo>
                  <a:close/>
                </a:path>
                <a:path w="3485515" h="428625">
                  <a:moveTo>
                    <a:pt x="3485388" y="286512"/>
                  </a:moveTo>
                  <a:lnTo>
                    <a:pt x="0" y="286512"/>
                  </a:lnTo>
                  <a:lnTo>
                    <a:pt x="0" y="288036"/>
                  </a:lnTo>
                  <a:lnTo>
                    <a:pt x="3485388" y="288036"/>
                  </a:lnTo>
                  <a:lnTo>
                    <a:pt x="3485388" y="286512"/>
                  </a:lnTo>
                  <a:close/>
                </a:path>
                <a:path w="3485515" h="428625">
                  <a:moveTo>
                    <a:pt x="3485388" y="280416"/>
                  </a:moveTo>
                  <a:lnTo>
                    <a:pt x="0" y="280416"/>
                  </a:lnTo>
                  <a:lnTo>
                    <a:pt x="0" y="281940"/>
                  </a:lnTo>
                  <a:lnTo>
                    <a:pt x="3485388" y="281940"/>
                  </a:lnTo>
                  <a:lnTo>
                    <a:pt x="3485388" y="280416"/>
                  </a:lnTo>
                  <a:close/>
                </a:path>
                <a:path w="3485515" h="428625">
                  <a:moveTo>
                    <a:pt x="3485388" y="274320"/>
                  </a:moveTo>
                  <a:lnTo>
                    <a:pt x="0" y="274320"/>
                  </a:lnTo>
                  <a:lnTo>
                    <a:pt x="0" y="275844"/>
                  </a:lnTo>
                  <a:lnTo>
                    <a:pt x="3485388" y="275844"/>
                  </a:lnTo>
                  <a:lnTo>
                    <a:pt x="3485388" y="274320"/>
                  </a:lnTo>
                  <a:close/>
                </a:path>
                <a:path w="3485515" h="428625">
                  <a:moveTo>
                    <a:pt x="3485388" y="268224"/>
                  </a:moveTo>
                  <a:lnTo>
                    <a:pt x="0" y="268224"/>
                  </a:lnTo>
                  <a:lnTo>
                    <a:pt x="0" y="269748"/>
                  </a:lnTo>
                  <a:lnTo>
                    <a:pt x="3485388" y="269748"/>
                  </a:lnTo>
                  <a:lnTo>
                    <a:pt x="3485388" y="268224"/>
                  </a:lnTo>
                  <a:close/>
                </a:path>
                <a:path w="3485515" h="428625">
                  <a:moveTo>
                    <a:pt x="3485388" y="262128"/>
                  </a:moveTo>
                  <a:lnTo>
                    <a:pt x="0" y="262128"/>
                  </a:lnTo>
                  <a:lnTo>
                    <a:pt x="0" y="263652"/>
                  </a:lnTo>
                  <a:lnTo>
                    <a:pt x="3485388" y="263652"/>
                  </a:lnTo>
                  <a:lnTo>
                    <a:pt x="3485388" y="262128"/>
                  </a:lnTo>
                  <a:close/>
                </a:path>
                <a:path w="3485515" h="428625">
                  <a:moveTo>
                    <a:pt x="3485388" y="256032"/>
                  </a:moveTo>
                  <a:lnTo>
                    <a:pt x="0" y="256032"/>
                  </a:lnTo>
                  <a:lnTo>
                    <a:pt x="0" y="257556"/>
                  </a:lnTo>
                  <a:lnTo>
                    <a:pt x="3485388" y="257556"/>
                  </a:lnTo>
                  <a:lnTo>
                    <a:pt x="3485388" y="256032"/>
                  </a:lnTo>
                  <a:close/>
                </a:path>
                <a:path w="3485515" h="428625">
                  <a:moveTo>
                    <a:pt x="3485388" y="249936"/>
                  </a:moveTo>
                  <a:lnTo>
                    <a:pt x="0" y="249936"/>
                  </a:lnTo>
                  <a:lnTo>
                    <a:pt x="0" y="251460"/>
                  </a:lnTo>
                  <a:lnTo>
                    <a:pt x="3485388" y="251460"/>
                  </a:lnTo>
                  <a:lnTo>
                    <a:pt x="3485388" y="249936"/>
                  </a:lnTo>
                  <a:close/>
                </a:path>
                <a:path w="3485515" h="428625">
                  <a:moveTo>
                    <a:pt x="3485388" y="243840"/>
                  </a:moveTo>
                  <a:lnTo>
                    <a:pt x="0" y="243840"/>
                  </a:lnTo>
                  <a:lnTo>
                    <a:pt x="0" y="245364"/>
                  </a:lnTo>
                  <a:lnTo>
                    <a:pt x="3485388" y="245364"/>
                  </a:lnTo>
                  <a:lnTo>
                    <a:pt x="3485388" y="243840"/>
                  </a:lnTo>
                  <a:close/>
                </a:path>
                <a:path w="3485515" h="428625">
                  <a:moveTo>
                    <a:pt x="3485388" y="237744"/>
                  </a:moveTo>
                  <a:lnTo>
                    <a:pt x="0" y="237744"/>
                  </a:lnTo>
                  <a:lnTo>
                    <a:pt x="0" y="239268"/>
                  </a:lnTo>
                  <a:lnTo>
                    <a:pt x="3485388" y="239268"/>
                  </a:lnTo>
                  <a:lnTo>
                    <a:pt x="3485388" y="237744"/>
                  </a:lnTo>
                  <a:close/>
                </a:path>
                <a:path w="3485515" h="428625">
                  <a:moveTo>
                    <a:pt x="3485388" y="231648"/>
                  </a:moveTo>
                  <a:lnTo>
                    <a:pt x="0" y="231648"/>
                  </a:lnTo>
                  <a:lnTo>
                    <a:pt x="0" y="233172"/>
                  </a:lnTo>
                  <a:lnTo>
                    <a:pt x="3485388" y="233172"/>
                  </a:lnTo>
                  <a:lnTo>
                    <a:pt x="3485388" y="231648"/>
                  </a:lnTo>
                  <a:close/>
                </a:path>
                <a:path w="3485515" h="428625">
                  <a:moveTo>
                    <a:pt x="3485388" y="225552"/>
                  </a:moveTo>
                  <a:lnTo>
                    <a:pt x="0" y="225552"/>
                  </a:lnTo>
                  <a:lnTo>
                    <a:pt x="0" y="227076"/>
                  </a:lnTo>
                  <a:lnTo>
                    <a:pt x="3485388" y="227076"/>
                  </a:lnTo>
                  <a:lnTo>
                    <a:pt x="3485388" y="225552"/>
                  </a:lnTo>
                  <a:close/>
                </a:path>
                <a:path w="3485515" h="428625">
                  <a:moveTo>
                    <a:pt x="3485388" y="219456"/>
                  </a:moveTo>
                  <a:lnTo>
                    <a:pt x="0" y="219456"/>
                  </a:lnTo>
                  <a:lnTo>
                    <a:pt x="0" y="220980"/>
                  </a:lnTo>
                  <a:lnTo>
                    <a:pt x="3485388" y="220980"/>
                  </a:lnTo>
                  <a:lnTo>
                    <a:pt x="3485388" y="219456"/>
                  </a:lnTo>
                  <a:close/>
                </a:path>
                <a:path w="3485515" h="428625">
                  <a:moveTo>
                    <a:pt x="3485388" y="213360"/>
                  </a:moveTo>
                  <a:lnTo>
                    <a:pt x="0" y="213360"/>
                  </a:lnTo>
                  <a:lnTo>
                    <a:pt x="0" y="214884"/>
                  </a:lnTo>
                  <a:lnTo>
                    <a:pt x="3485388" y="214884"/>
                  </a:lnTo>
                  <a:lnTo>
                    <a:pt x="3485388" y="213360"/>
                  </a:lnTo>
                  <a:close/>
                </a:path>
                <a:path w="3485515" h="428625">
                  <a:moveTo>
                    <a:pt x="3485388" y="207264"/>
                  </a:moveTo>
                  <a:lnTo>
                    <a:pt x="0" y="207264"/>
                  </a:lnTo>
                  <a:lnTo>
                    <a:pt x="0" y="208788"/>
                  </a:lnTo>
                  <a:lnTo>
                    <a:pt x="3485388" y="208788"/>
                  </a:lnTo>
                  <a:lnTo>
                    <a:pt x="3485388" y="207264"/>
                  </a:lnTo>
                  <a:close/>
                </a:path>
                <a:path w="3485515" h="428625">
                  <a:moveTo>
                    <a:pt x="3485388" y="201168"/>
                  </a:moveTo>
                  <a:lnTo>
                    <a:pt x="0" y="201168"/>
                  </a:lnTo>
                  <a:lnTo>
                    <a:pt x="0" y="202692"/>
                  </a:lnTo>
                  <a:lnTo>
                    <a:pt x="3485388" y="202692"/>
                  </a:lnTo>
                  <a:lnTo>
                    <a:pt x="3485388" y="201168"/>
                  </a:lnTo>
                  <a:close/>
                </a:path>
                <a:path w="3485515" h="428625">
                  <a:moveTo>
                    <a:pt x="3485388" y="195072"/>
                  </a:moveTo>
                  <a:lnTo>
                    <a:pt x="0" y="195072"/>
                  </a:lnTo>
                  <a:lnTo>
                    <a:pt x="0" y="196596"/>
                  </a:lnTo>
                  <a:lnTo>
                    <a:pt x="3485388" y="196596"/>
                  </a:lnTo>
                  <a:lnTo>
                    <a:pt x="3485388" y="195072"/>
                  </a:lnTo>
                  <a:close/>
                </a:path>
                <a:path w="3485515" h="428625">
                  <a:moveTo>
                    <a:pt x="3485388" y="188976"/>
                  </a:moveTo>
                  <a:lnTo>
                    <a:pt x="0" y="188976"/>
                  </a:lnTo>
                  <a:lnTo>
                    <a:pt x="0" y="190500"/>
                  </a:lnTo>
                  <a:lnTo>
                    <a:pt x="3485388" y="190500"/>
                  </a:lnTo>
                  <a:lnTo>
                    <a:pt x="3485388" y="188976"/>
                  </a:lnTo>
                  <a:close/>
                </a:path>
                <a:path w="3485515" h="428625">
                  <a:moveTo>
                    <a:pt x="3485388" y="182880"/>
                  </a:moveTo>
                  <a:lnTo>
                    <a:pt x="0" y="182880"/>
                  </a:lnTo>
                  <a:lnTo>
                    <a:pt x="0" y="184404"/>
                  </a:lnTo>
                  <a:lnTo>
                    <a:pt x="3485388" y="184404"/>
                  </a:lnTo>
                  <a:lnTo>
                    <a:pt x="3485388" y="182880"/>
                  </a:lnTo>
                  <a:close/>
                </a:path>
                <a:path w="3485515" h="428625">
                  <a:moveTo>
                    <a:pt x="3485388" y="176784"/>
                  </a:moveTo>
                  <a:lnTo>
                    <a:pt x="0" y="176784"/>
                  </a:lnTo>
                  <a:lnTo>
                    <a:pt x="0" y="178308"/>
                  </a:lnTo>
                  <a:lnTo>
                    <a:pt x="3485388" y="178308"/>
                  </a:lnTo>
                  <a:lnTo>
                    <a:pt x="3485388" y="176784"/>
                  </a:lnTo>
                  <a:close/>
                </a:path>
                <a:path w="3485515" h="428625">
                  <a:moveTo>
                    <a:pt x="3485388" y="170688"/>
                  </a:moveTo>
                  <a:lnTo>
                    <a:pt x="0" y="170688"/>
                  </a:lnTo>
                  <a:lnTo>
                    <a:pt x="0" y="172212"/>
                  </a:lnTo>
                  <a:lnTo>
                    <a:pt x="3485388" y="172212"/>
                  </a:lnTo>
                  <a:lnTo>
                    <a:pt x="3485388" y="170688"/>
                  </a:lnTo>
                  <a:close/>
                </a:path>
                <a:path w="3485515" h="428625">
                  <a:moveTo>
                    <a:pt x="3485388" y="164592"/>
                  </a:moveTo>
                  <a:lnTo>
                    <a:pt x="0" y="164592"/>
                  </a:lnTo>
                  <a:lnTo>
                    <a:pt x="0" y="166116"/>
                  </a:lnTo>
                  <a:lnTo>
                    <a:pt x="3485388" y="166116"/>
                  </a:lnTo>
                  <a:lnTo>
                    <a:pt x="3485388" y="164592"/>
                  </a:lnTo>
                  <a:close/>
                </a:path>
                <a:path w="3485515" h="428625">
                  <a:moveTo>
                    <a:pt x="3485388" y="158496"/>
                  </a:moveTo>
                  <a:lnTo>
                    <a:pt x="0" y="158496"/>
                  </a:lnTo>
                  <a:lnTo>
                    <a:pt x="0" y="160020"/>
                  </a:lnTo>
                  <a:lnTo>
                    <a:pt x="3485388" y="160020"/>
                  </a:lnTo>
                  <a:lnTo>
                    <a:pt x="3485388" y="158496"/>
                  </a:lnTo>
                  <a:close/>
                </a:path>
                <a:path w="3485515" h="428625">
                  <a:moveTo>
                    <a:pt x="3485388" y="152400"/>
                  </a:moveTo>
                  <a:lnTo>
                    <a:pt x="0" y="152400"/>
                  </a:lnTo>
                  <a:lnTo>
                    <a:pt x="0" y="153924"/>
                  </a:lnTo>
                  <a:lnTo>
                    <a:pt x="3485388" y="153924"/>
                  </a:lnTo>
                  <a:lnTo>
                    <a:pt x="3485388" y="152400"/>
                  </a:lnTo>
                  <a:close/>
                </a:path>
                <a:path w="3485515" h="428625">
                  <a:moveTo>
                    <a:pt x="3485388" y="146304"/>
                  </a:moveTo>
                  <a:lnTo>
                    <a:pt x="0" y="146304"/>
                  </a:lnTo>
                  <a:lnTo>
                    <a:pt x="0" y="147828"/>
                  </a:lnTo>
                  <a:lnTo>
                    <a:pt x="3485388" y="147828"/>
                  </a:lnTo>
                  <a:lnTo>
                    <a:pt x="3485388" y="146304"/>
                  </a:lnTo>
                  <a:close/>
                </a:path>
                <a:path w="3485515" h="428625">
                  <a:moveTo>
                    <a:pt x="3485388" y="140208"/>
                  </a:moveTo>
                  <a:lnTo>
                    <a:pt x="0" y="140208"/>
                  </a:lnTo>
                  <a:lnTo>
                    <a:pt x="0" y="141732"/>
                  </a:lnTo>
                  <a:lnTo>
                    <a:pt x="3485388" y="141732"/>
                  </a:lnTo>
                  <a:lnTo>
                    <a:pt x="3485388" y="140208"/>
                  </a:lnTo>
                  <a:close/>
                </a:path>
                <a:path w="3485515" h="428625">
                  <a:moveTo>
                    <a:pt x="3485388" y="134112"/>
                  </a:moveTo>
                  <a:lnTo>
                    <a:pt x="0" y="134112"/>
                  </a:lnTo>
                  <a:lnTo>
                    <a:pt x="0" y="135636"/>
                  </a:lnTo>
                  <a:lnTo>
                    <a:pt x="3485388" y="135636"/>
                  </a:lnTo>
                  <a:lnTo>
                    <a:pt x="3485388" y="134112"/>
                  </a:lnTo>
                  <a:close/>
                </a:path>
                <a:path w="3485515" h="428625">
                  <a:moveTo>
                    <a:pt x="3485388" y="128016"/>
                  </a:moveTo>
                  <a:lnTo>
                    <a:pt x="0" y="128016"/>
                  </a:lnTo>
                  <a:lnTo>
                    <a:pt x="0" y="129540"/>
                  </a:lnTo>
                  <a:lnTo>
                    <a:pt x="3485388" y="129540"/>
                  </a:lnTo>
                  <a:lnTo>
                    <a:pt x="3485388" y="128016"/>
                  </a:lnTo>
                  <a:close/>
                </a:path>
                <a:path w="3485515" h="428625">
                  <a:moveTo>
                    <a:pt x="3485388" y="121920"/>
                  </a:moveTo>
                  <a:lnTo>
                    <a:pt x="0" y="121920"/>
                  </a:lnTo>
                  <a:lnTo>
                    <a:pt x="0" y="123444"/>
                  </a:lnTo>
                  <a:lnTo>
                    <a:pt x="3485388" y="123444"/>
                  </a:lnTo>
                  <a:lnTo>
                    <a:pt x="3485388" y="121920"/>
                  </a:lnTo>
                  <a:close/>
                </a:path>
                <a:path w="3485515" h="428625">
                  <a:moveTo>
                    <a:pt x="3485388" y="115824"/>
                  </a:moveTo>
                  <a:lnTo>
                    <a:pt x="0" y="115824"/>
                  </a:lnTo>
                  <a:lnTo>
                    <a:pt x="0" y="117348"/>
                  </a:lnTo>
                  <a:lnTo>
                    <a:pt x="3485388" y="117348"/>
                  </a:lnTo>
                  <a:lnTo>
                    <a:pt x="3485388" y="115824"/>
                  </a:lnTo>
                  <a:close/>
                </a:path>
                <a:path w="3485515" h="428625">
                  <a:moveTo>
                    <a:pt x="3485388" y="109728"/>
                  </a:moveTo>
                  <a:lnTo>
                    <a:pt x="0" y="109728"/>
                  </a:lnTo>
                  <a:lnTo>
                    <a:pt x="0" y="111252"/>
                  </a:lnTo>
                  <a:lnTo>
                    <a:pt x="3485388" y="111252"/>
                  </a:lnTo>
                  <a:lnTo>
                    <a:pt x="3485388" y="109728"/>
                  </a:lnTo>
                  <a:close/>
                </a:path>
                <a:path w="3485515" h="428625">
                  <a:moveTo>
                    <a:pt x="3485388" y="103632"/>
                  </a:moveTo>
                  <a:lnTo>
                    <a:pt x="0" y="103632"/>
                  </a:lnTo>
                  <a:lnTo>
                    <a:pt x="0" y="105156"/>
                  </a:lnTo>
                  <a:lnTo>
                    <a:pt x="3485388" y="105156"/>
                  </a:lnTo>
                  <a:lnTo>
                    <a:pt x="3485388" y="103632"/>
                  </a:lnTo>
                  <a:close/>
                </a:path>
                <a:path w="3485515" h="428625">
                  <a:moveTo>
                    <a:pt x="3485388" y="97536"/>
                  </a:moveTo>
                  <a:lnTo>
                    <a:pt x="0" y="97536"/>
                  </a:lnTo>
                  <a:lnTo>
                    <a:pt x="0" y="99060"/>
                  </a:lnTo>
                  <a:lnTo>
                    <a:pt x="3485388" y="99060"/>
                  </a:lnTo>
                  <a:lnTo>
                    <a:pt x="3485388" y="97536"/>
                  </a:lnTo>
                  <a:close/>
                </a:path>
                <a:path w="3485515" h="428625">
                  <a:moveTo>
                    <a:pt x="3485388" y="91440"/>
                  </a:moveTo>
                  <a:lnTo>
                    <a:pt x="0" y="91440"/>
                  </a:lnTo>
                  <a:lnTo>
                    <a:pt x="0" y="92964"/>
                  </a:lnTo>
                  <a:lnTo>
                    <a:pt x="3485388" y="92964"/>
                  </a:lnTo>
                  <a:lnTo>
                    <a:pt x="3485388" y="91440"/>
                  </a:lnTo>
                  <a:close/>
                </a:path>
                <a:path w="3485515" h="428625">
                  <a:moveTo>
                    <a:pt x="3485388" y="85344"/>
                  </a:moveTo>
                  <a:lnTo>
                    <a:pt x="0" y="85344"/>
                  </a:lnTo>
                  <a:lnTo>
                    <a:pt x="0" y="86868"/>
                  </a:lnTo>
                  <a:lnTo>
                    <a:pt x="3485388" y="86868"/>
                  </a:lnTo>
                  <a:lnTo>
                    <a:pt x="3485388" y="85344"/>
                  </a:lnTo>
                  <a:close/>
                </a:path>
                <a:path w="3485515" h="428625">
                  <a:moveTo>
                    <a:pt x="3485388" y="79248"/>
                  </a:moveTo>
                  <a:lnTo>
                    <a:pt x="0" y="79248"/>
                  </a:lnTo>
                  <a:lnTo>
                    <a:pt x="0" y="80772"/>
                  </a:lnTo>
                  <a:lnTo>
                    <a:pt x="3485388" y="80772"/>
                  </a:lnTo>
                  <a:lnTo>
                    <a:pt x="3485388" y="79248"/>
                  </a:lnTo>
                  <a:close/>
                </a:path>
                <a:path w="3485515" h="428625">
                  <a:moveTo>
                    <a:pt x="3485388" y="73152"/>
                  </a:moveTo>
                  <a:lnTo>
                    <a:pt x="0" y="73152"/>
                  </a:lnTo>
                  <a:lnTo>
                    <a:pt x="0" y="74676"/>
                  </a:lnTo>
                  <a:lnTo>
                    <a:pt x="3485388" y="74676"/>
                  </a:lnTo>
                  <a:lnTo>
                    <a:pt x="3485388" y="73152"/>
                  </a:lnTo>
                  <a:close/>
                </a:path>
                <a:path w="3485515" h="428625">
                  <a:moveTo>
                    <a:pt x="3485388" y="67056"/>
                  </a:moveTo>
                  <a:lnTo>
                    <a:pt x="0" y="67056"/>
                  </a:lnTo>
                  <a:lnTo>
                    <a:pt x="0" y="68580"/>
                  </a:lnTo>
                  <a:lnTo>
                    <a:pt x="3485388" y="68580"/>
                  </a:lnTo>
                  <a:lnTo>
                    <a:pt x="3485388" y="67056"/>
                  </a:lnTo>
                  <a:close/>
                </a:path>
                <a:path w="3485515" h="428625">
                  <a:moveTo>
                    <a:pt x="3485388" y="60960"/>
                  </a:moveTo>
                  <a:lnTo>
                    <a:pt x="0" y="60960"/>
                  </a:lnTo>
                  <a:lnTo>
                    <a:pt x="0" y="62484"/>
                  </a:lnTo>
                  <a:lnTo>
                    <a:pt x="3485388" y="62484"/>
                  </a:lnTo>
                  <a:lnTo>
                    <a:pt x="3485388" y="60960"/>
                  </a:lnTo>
                  <a:close/>
                </a:path>
                <a:path w="3485515" h="428625">
                  <a:moveTo>
                    <a:pt x="3485388" y="54864"/>
                  </a:moveTo>
                  <a:lnTo>
                    <a:pt x="0" y="54864"/>
                  </a:lnTo>
                  <a:lnTo>
                    <a:pt x="0" y="56388"/>
                  </a:lnTo>
                  <a:lnTo>
                    <a:pt x="3485388" y="56388"/>
                  </a:lnTo>
                  <a:lnTo>
                    <a:pt x="3485388" y="54864"/>
                  </a:lnTo>
                  <a:close/>
                </a:path>
                <a:path w="3485515" h="428625">
                  <a:moveTo>
                    <a:pt x="3485388" y="48768"/>
                  </a:moveTo>
                  <a:lnTo>
                    <a:pt x="0" y="48768"/>
                  </a:lnTo>
                  <a:lnTo>
                    <a:pt x="0" y="50292"/>
                  </a:lnTo>
                  <a:lnTo>
                    <a:pt x="3485388" y="50292"/>
                  </a:lnTo>
                  <a:lnTo>
                    <a:pt x="3485388" y="48768"/>
                  </a:lnTo>
                  <a:close/>
                </a:path>
                <a:path w="3485515" h="428625">
                  <a:moveTo>
                    <a:pt x="3485388" y="42672"/>
                  </a:moveTo>
                  <a:lnTo>
                    <a:pt x="0" y="42672"/>
                  </a:lnTo>
                  <a:lnTo>
                    <a:pt x="0" y="44196"/>
                  </a:lnTo>
                  <a:lnTo>
                    <a:pt x="3485388" y="44196"/>
                  </a:lnTo>
                  <a:lnTo>
                    <a:pt x="3485388" y="42672"/>
                  </a:lnTo>
                  <a:close/>
                </a:path>
                <a:path w="3485515" h="428625">
                  <a:moveTo>
                    <a:pt x="3485388" y="36576"/>
                  </a:moveTo>
                  <a:lnTo>
                    <a:pt x="0" y="36576"/>
                  </a:lnTo>
                  <a:lnTo>
                    <a:pt x="0" y="38100"/>
                  </a:lnTo>
                  <a:lnTo>
                    <a:pt x="3485388" y="38100"/>
                  </a:lnTo>
                  <a:lnTo>
                    <a:pt x="3485388" y="36576"/>
                  </a:lnTo>
                  <a:close/>
                </a:path>
                <a:path w="3485515" h="428625">
                  <a:moveTo>
                    <a:pt x="3485388" y="30480"/>
                  </a:moveTo>
                  <a:lnTo>
                    <a:pt x="0" y="30480"/>
                  </a:lnTo>
                  <a:lnTo>
                    <a:pt x="0" y="32004"/>
                  </a:lnTo>
                  <a:lnTo>
                    <a:pt x="3485388" y="32004"/>
                  </a:lnTo>
                  <a:lnTo>
                    <a:pt x="3485388" y="30480"/>
                  </a:lnTo>
                  <a:close/>
                </a:path>
                <a:path w="3485515" h="428625">
                  <a:moveTo>
                    <a:pt x="3485388" y="24384"/>
                  </a:moveTo>
                  <a:lnTo>
                    <a:pt x="0" y="24384"/>
                  </a:lnTo>
                  <a:lnTo>
                    <a:pt x="0" y="25908"/>
                  </a:lnTo>
                  <a:lnTo>
                    <a:pt x="3485388" y="25908"/>
                  </a:lnTo>
                  <a:lnTo>
                    <a:pt x="3485388" y="24384"/>
                  </a:lnTo>
                  <a:close/>
                </a:path>
                <a:path w="3485515" h="428625">
                  <a:moveTo>
                    <a:pt x="3485388" y="18288"/>
                  </a:moveTo>
                  <a:lnTo>
                    <a:pt x="0" y="18288"/>
                  </a:lnTo>
                  <a:lnTo>
                    <a:pt x="0" y="19812"/>
                  </a:lnTo>
                  <a:lnTo>
                    <a:pt x="3485388" y="19812"/>
                  </a:lnTo>
                  <a:lnTo>
                    <a:pt x="3485388" y="18288"/>
                  </a:lnTo>
                  <a:close/>
                </a:path>
                <a:path w="3485515" h="428625">
                  <a:moveTo>
                    <a:pt x="3485388" y="12192"/>
                  </a:moveTo>
                  <a:lnTo>
                    <a:pt x="0" y="12192"/>
                  </a:lnTo>
                  <a:lnTo>
                    <a:pt x="0" y="13716"/>
                  </a:lnTo>
                  <a:lnTo>
                    <a:pt x="3485388" y="13716"/>
                  </a:lnTo>
                  <a:lnTo>
                    <a:pt x="3485388" y="12192"/>
                  </a:lnTo>
                  <a:close/>
                </a:path>
                <a:path w="3485515" h="428625">
                  <a:moveTo>
                    <a:pt x="3485388" y="6096"/>
                  </a:moveTo>
                  <a:lnTo>
                    <a:pt x="0" y="6096"/>
                  </a:lnTo>
                  <a:lnTo>
                    <a:pt x="0" y="7620"/>
                  </a:lnTo>
                  <a:lnTo>
                    <a:pt x="3485388" y="7620"/>
                  </a:lnTo>
                  <a:lnTo>
                    <a:pt x="3485388" y="6096"/>
                  </a:lnTo>
                  <a:close/>
                </a:path>
                <a:path w="3485515" h="428625">
                  <a:moveTo>
                    <a:pt x="3485388" y="0"/>
                  </a:moveTo>
                  <a:lnTo>
                    <a:pt x="0" y="0"/>
                  </a:lnTo>
                  <a:lnTo>
                    <a:pt x="0" y="1524"/>
                  </a:lnTo>
                  <a:lnTo>
                    <a:pt x="3485388" y="1524"/>
                  </a:lnTo>
                  <a:lnTo>
                    <a:pt x="3485388" y="0"/>
                  </a:lnTo>
                  <a:close/>
                </a:path>
              </a:pathLst>
            </a:custGeom>
            <a:solidFill>
              <a:srgbClr val="FFFFFF"/>
            </a:solidFill>
          </p:spPr>
          <p:txBody>
            <a:bodyPr wrap="square" lIns="0" tIns="0" rIns="0" bIns="0" rtlCol="0"/>
            <a:lstStyle/>
            <a:p>
              <a:endParaRPr sz="1200">
                <a:latin typeface="HGP創英角ｺﾞｼｯｸUB" panose="020B0900000000000000" pitchFamily="50" charset="-128"/>
                <a:ea typeface="HGP創英角ｺﾞｼｯｸUB" panose="020B0900000000000000" pitchFamily="50" charset="-128"/>
              </a:endParaRPr>
            </a:p>
          </p:txBody>
        </p:sp>
        <p:sp>
          <p:nvSpPr>
            <p:cNvPr id="293" name="object 93">
              <a:extLst>
                <a:ext uri="{FF2B5EF4-FFF2-40B4-BE49-F238E27FC236}">
                  <a16:creationId xmlns:a16="http://schemas.microsoft.com/office/drawing/2014/main" id="{4C8FE02F-C40A-2E1C-496F-28009F68D17F}"/>
                </a:ext>
              </a:extLst>
            </p:cNvPr>
            <p:cNvSpPr/>
            <p:nvPr/>
          </p:nvSpPr>
          <p:spPr>
            <a:xfrm>
              <a:off x="6100432" y="3243071"/>
              <a:ext cx="3485515" cy="428625"/>
            </a:xfrm>
            <a:custGeom>
              <a:avLst/>
              <a:gdLst/>
              <a:ahLst/>
              <a:cxnLst/>
              <a:rect l="l" t="t" r="r" b="b"/>
              <a:pathLst>
                <a:path w="3485515" h="428625">
                  <a:moveTo>
                    <a:pt x="3485388" y="426720"/>
                  </a:moveTo>
                  <a:lnTo>
                    <a:pt x="0" y="426720"/>
                  </a:lnTo>
                  <a:lnTo>
                    <a:pt x="0" y="428244"/>
                  </a:lnTo>
                  <a:lnTo>
                    <a:pt x="3485388" y="428244"/>
                  </a:lnTo>
                  <a:lnTo>
                    <a:pt x="3485388" y="426720"/>
                  </a:lnTo>
                  <a:close/>
                </a:path>
                <a:path w="3485515" h="428625">
                  <a:moveTo>
                    <a:pt x="3485388" y="420624"/>
                  </a:moveTo>
                  <a:lnTo>
                    <a:pt x="0" y="420624"/>
                  </a:lnTo>
                  <a:lnTo>
                    <a:pt x="0" y="422148"/>
                  </a:lnTo>
                  <a:lnTo>
                    <a:pt x="3485388" y="422148"/>
                  </a:lnTo>
                  <a:lnTo>
                    <a:pt x="3485388" y="420624"/>
                  </a:lnTo>
                  <a:close/>
                </a:path>
                <a:path w="3485515" h="428625">
                  <a:moveTo>
                    <a:pt x="3485388" y="414528"/>
                  </a:moveTo>
                  <a:lnTo>
                    <a:pt x="0" y="414528"/>
                  </a:lnTo>
                  <a:lnTo>
                    <a:pt x="0" y="416052"/>
                  </a:lnTo>
                  <a:lnTo>
                    <a:pt x="3485388" y="416052"/>
                  </a:lnTo>
                  <a:lnTo>
                    <a:pt x="3485388" y="414528"/>
                  </a:lnTo>
                  <a:close/>
                </a:path>
                <a:path w="3485515" h="428625">
                  <a:moveTo>
                    <a:pt x="3485388" y="408432"/>
                  </a:moveTo>
                  <a:lnTo>
                    <a:pt x="0" y="408432"/>
                  </a:lnTo>
                  <a:lnTo>
                    <a:pt x="0" y="409956"/>
                  </a:lnTo>
                  <a:lnTo>
                    <a:pt x="3485388" y="409956"/>
                  </a:lnTo>
                  <a:lnTo>
                    <a:pt x="3485388" y="408432"/>
                  </a:lnTo>
                  <a:close/>
                </a:path>
                <a:path w="3485515" h="428625">
                  <a:moveTo>
                    <a:pt x="3485388" y="402336"/>
                  </a:moveTo>
                  <a:lnTo>
                    <a:pt x="0" y="402336"/>
                  </a:lnTo>
                  <a:lnTo>
                    <a:pt x="0" y="403860"/>
                  </a:lnTo>
                  <a:lnTo>
                    <a:pt x="3485388" y="403860"/>
                  </a:lnTo>
                  <a:lnTo>
                    <a:pt x="3485388" y="402336"/>
                  </a:lnTo>
                  <a:close/>
                </a:path>
                <a:path w="3485515" h="428625">
                  <a:moveTo>
                    <a:pt x="3485388" y="396240"/>
                  </a:moveTo>
                  <a:lnTo>
                    <a:pt x="0" y="396240"/>
                  </a:lnTo>
                  <a:lnTo>
                    <a:pt x="0" y="397764"/>
                  </a:lnTo>
                  <a:lnTo>
                    <a:pt x="3485388" y="397764"/>
                  </a:lnTo>
                  <a:lnTo>
                    <a:pt x="3485388" y="396240"/>
                  </a:lnTo>
                  <a:close/>
                </a:path>
                <a:path w="3485515" h="428625">
                  <a:moveTo>
                    <a:pt x="3485388" y="390144"/>
                  </a:moveTo>
                  <a:lnTo>
                    <a:pt x="0" y="390144"/>
                  </a:lnTo>
                  <a:lnTo>
                    <a:pt x="0" y="391668"/>
                  </a:lnTo>
                  <a:lnTo>
                    <a:pt x="3485388" y="391668"/>
                  </a:lnTo>
                  <a:lnTo>
                    <a:pt x="3485388" y="390144"/>
                  </a:lnTo>
                  <a:close/>
                </a:path>
                <a:path w="3485515" h="428625">
                  <a:moveTo>
                    <a:pt x="3485388" y="384048"/>
                  </a:moveTo>
                  <a:lnTo>
                    <a:pt x="0" y="384048"/>
                  </a:lnTo>
                  <a:lnTo>
                    <a:pt x="0" y="385572"/>
                  </a:lnTo>
                  <a:lnTo>
                    <a:pt x="3485388" y="385572"/>
                  </a:lnTo>
                  <a:lnTo>
                    <a:pt x="3485388" y="384048"/>
                  </a:lnTo>
                  <a:close/>
                </a:path>
                <a:path w="3485515" h="428625">
                  <a:moveTo>
                    <a:pt x="3485388" y="377952"/>
                  </a:moveTo>
                  <a:lnTo>
                    <a:pt x="0" y="377952"/>
                  </a:lnTo>
                  <a:lnTo>
                    <a:pt x="0" y="379476"/>
                  </a:lnTo>
                  <a:lnTo>
                    <a:pt x="3485388" y="379476"/>
                  </a:lnTo>
                  <a:lnTo>
                    <a:pt x="3485388" y="377952"/>
                  </a:lnTo>
                  <a:close/>
                </a:path>
                <a:path w="3485515" h="428625">
                  <a:moveTo>
                    <a:pt x="3485388" y="371856"/>
                  </a:moveTo>
                  <a:lnTo>
                    <a:pt x="0" y="371856"/>
                  </a:lnTo>
                  <a:lnTo>
                    <a:pt x="0" y="373380"/>
                  </a:lnTo>
                  <a:lnTo>
                    <a:pt x="3485388" y="373380"/>
                  </a:lnTo>
                  <a:lnTo>
                    <a:pt x="3485388" y="371856"/>
                  </a:lnTo>
                  <a:close/>
                </a:path>
                <a:path w="3485515" h="428625">
                  <a:moveTo>
                    <a:pt x="3485388" y="365760"/>
                  </a:moveTo>
                  <a:lnTo>
                    <a:pt x="0" y="365760"/>
                  </a:lnTo>
                  <a:lnTo>
                    <a:pt x="0" y="367284"/>
                  </a:lnTo>
                  <a:lnTo>
                    <a:pt x="3485388" y="367284"/>
                  </a:lnTo>
                  <a:lnTo>
                    <a:pt x="3485388" y="365760"/>
                  </a:lnTo>
                  <a:close/>
                </a:path>
                <a:path w="3485515" h="428625">
                  <a:moveTo>
                    <a:pt x="3485388" y="359664"/>
                  </a:moveTo>
                  <a:lnTo>
                    <a:pt x="0" y="359664"/>
                  </a:lnTo>
                  <a:lnTo>
                    <a:pt x="0" y="361188"/>
                  </a:lnTo>
                  <a:lnTo>
                    <a:pt x="3485388" y="361188"/>
                  </a:lnTo>
                  <a:lnTo>
                    <a:pt x="3485388" y="359664"/>
                  </a:lnTo>
                  <a:close/>
                </a:path>
                <a:path w="3485515" h="428625">
                  <a:moveTo>
                    <a:pt x="3485388" y="353568"/>
                  </a:moveTo>
                  <a:lnTo>
                    <a:pt x="0" y="353568"/>
                  </a:lnTo>
                  <a:lnTo>
                    <a:pt x="0" y="355092"/>
                  </a:lnTo>
                  <a:lnTo>
                    <a:pt x="3485388" y="355092"/>
                  </a:lnTo>
                  <a:lnTo>
                    <a:pt x="3485388" y="353568"/>
                  </a:lnTo>
                  <a:close/>
                </a:path>
                <a:path w="3485515" h="428625">
                  <a:moveTo>
                    <a:pt x="3485388" y="347472"/>
                  </a:moveTo>
                  <a:lnTo>
                    <a:pt x="0" y="347472"/>
                  </a:lnTo>
                  <a:lnTo>
                    <a:pt x="0" y="348996"/>
                  </a:lnTo>
                  <a:lnTo>
                    <a:pt x="3485388" y="348996"/>
                  </a:lnTo>
                  <a:lnTo>
                    <a:pt x="3485388" y="347472"/>
                  </a:lnTo>
                  <a:close/>
                </a:path>
                <a:path w="3485515" h="428625">
                  <a:moveTo>
                    <a:pt x="3485388" y="341376"/>
                  </a:moveTo>
                  <a:lnTo>
                    <a:pt x="0" y="341376"/>
                  </a:lnTo>
                  <a:lnTo>
                    <a:pt x="0" y="342900"/>
                  </a:lnTo>
                  <a:lnTo>
                    <a:pt x="3485388" y="342900"/>
                  </a:lnTo>
                  <a:lnTo>
                    <a:pt x="3485388" y="341376"/>
                  </a:lnTo>
                  <a:close/>
                </a:path>
                <a:path w="3485515" h="428625">
                  <a:moveTo>
                    <a:pt x="3485388" y="335280"/>
                  </a:moveTo>
                  <a:lnTo>
                    <a:pt x="0" y="335280"/>
                  </a:lnTo>
                  <a:lnTo>
                    <a:pt x="0" y="336804"/>
                  </a:lnTo>
                  <a:lnTo>
                    <a:pt x="3485388" y="336804"/>
                  </a:lnTo>
                  <a:lnTo>
                    <a:pt x="3485388" y="335280"/>
                  </a:lnTo>
                  <a:close/>
                </a:path>
                <a:path w="3485515" h="428625">
                  <a:moveTo>
                    <a:pt x="3485388" y="329184"/>
                  </a:moveTo>
                  <a:lnTo>
                    <a:pt x="0" y="329184"/>
                  </a:lnTo>
                  <a:lnTo>
                    <a:pt x="0" y="330708"/>
                  </a:lnTo>
                  <a:lnTo>
                    <a:pt x="3485388" y="330708"/>
                  </a:lnTo>
                  <a:lnTo>
                    <a:pt x="3485388" y="329184"/>
                  </a:lnTo>
                  <a:close/>
                </a:path>
                <a:path w="3485515" h="428625">
                  <a:moveTo>
                    <a:pt x="3485388" y="323088"/>
                  </a:moveTo>
                  <a:lnTo>
                    <a:pt x="0" y="323088"/>
                  </a:lnTo>
                  <a:lnTo>
                    <a:pt x="0" y="324612"/>
                  </a:lnTo>
                  <a:lnTo>
                    <a:pt x="3485388" y="324612"/>
                  </a:lnTo>
                  <a:lnTo>
                    <a:pt x="3485388" y="323088"/>
                  </a:lnTo>
                  <a:close/>
                </a:path>
                <a:path w="3485515" h="428625">
                  <a:moveTo>
                    <a:pt x="3485388" y="316992"/>
                  </a:moveTo>
                  <a:lnTo>
                    <a:pt x="0" y="316992"/>
                  </a:lnTo>
                  <a:lnTo>
                    <a:pt x="0" y="318516"/>
                  </a:lnTo>
                  <a:lnTo>
                    <a:pt x="3485388" y="318516"/>
                  </a:lnTo>
                  <a:lnTo>
                    <a:pt x="3485388" y="316992"/>
                  </a:lnTo>
                  <a:close/>
                </a:path>
                <a:path w="3485515" h="428625">
                  <a:moveTo>
                    <a:pt x="3485388" y="310896"/>
                  </a:moveTo>
                  <a:lnTo>
                    <a:pt x="0" y="310896"/>
                  </a:lnTo>
                  <a:lnTo>
                    <a:pt x="0" y="312420"/>
                  </a:lnTo>
                  <a:lnTo>
                    <a:pt x="3485388" y="312420"/>
                  </a:lnTo>
                  <a:lnTo>
                    <a:pt x="3485388" y="310896"/>
                  </a:lnTo>
                  <a:close/>
                </a:path>
                <a:path w="3485515" h="428625">
                  <a:moveTo>
                    <a:pt x="3485388" y="304800"/>
                  </a:moveTo>
                  <a:lnTo>
                    <a:pt x="0" y="304800"/>
                  </a:lnTo>
                  <a:lnTo>
                    <a:pt x="0" y="306324"/>
                  </a:lnTo>
                  <a:lnTo>
                    <a:pt x="3485388" y="306324"/>
                  </a:lnTo>
                  <a:lnTo>
                    <a:pt x="3485388" y="304800"/>
                  </a:lnTo>
                  <a:close/>
                </a:path>
                <a:path w="3485515" h="428625">
                  <a:moveTo>
                    <a:pt x="3485388" y="298704"/>
                  </a:moveTo>
                  <a:lnTo>
                    <a:pt x="0" y="298704"/>
                  </a:lnTo>
                  <a:lnTo>
                    <a:pt x="0" y="300228"/>
                  </a:lnTo>
                  <a:lnTo>
                    <a:pt x="3485388" y="300228"/>
                  </a:lnTo>
                  <a:lnTo>
                    <a:pt x="3485388" y="298704"/>
                  </a:lnTo>
                  <a:close/>
                </a:path>
                <a:path w="3485515" h="428625">
                  <a:moveTo>
                    <a:pt x="3485388" y="292608"/>
                  </a:moveTo>
                  <a:lnTo>
                    <a:pt x="0" y="292608"/>
                  </a:lnTo>
                  <a:lnTo>
                    <a:pt x="0" y="294132"/>
                  </a:lnTo>
                  <a:lnTo>
                    <a:pt x="3485388" y="294132"/>
                  </a:lnTo>
                  <a:lnTo>
                    <a:pt x="3485388" y="292608"/>
                  </a:lnTo>
                  <a:close/>
                </a:path>
                <a:path w="3485515" h="428625">
                  <a:moveTo>
                    <a:pt x="3485388" y="286512"/>
                  </a:moveTo>
                  <a:lnTo>
                    <a:pt x="0" y="286512"/>
                  </a:lnTo>
                  <a:lnTo>
                    <a:pt x="0" y="288036"/>
                  </a:lnTo>
                  <a:lnTo>
                    <a:pt x="3485388" y="288036"/>
                  </a:lnTo>
                  <a:lnTo>
                    <a:pt x="3485388" y="286512"/>
                  </a:lnTo>
                  <a:close/>
                </a:path>
                <a:path w="3485515" h="428625">
                  <a:moveTo>
                    <a:pt x="3485388" y="280416"/>
                  </a:moveTo>
                  <a:lnTo>
                    <a:pt x="0" y="280416"/>
                  </a:lnTo>
                  <a:lnTo>
                    <a:pt x="0" y="281940"/>
                  </a:lnTo>
                  <a:lnTo>
                    <a:pt x="3485388" y="281940"/>
                  </a:lnTo>
                  <a:lnTo>
                    <a:pt x="3485388" y="280416"/>
                  </a:lnTo>
                  <a:close/>
                </a:path>
                <a:path w="3485515" h="428625">
                  <a:moveTo>
                    <a:pt x="3485388" y="274320"/>
                  </a:moveTo>
                  <a:lnTo>
                    <a:pt x="0" y="274320"/>
                  </a:lnTo>
                  <a:lnTo>
                    <a:pt x="0" y="275844"/>
                  </a:lnTo>
                  <a:lnTo>
                    <a:pt x="3485388" y="275844"/>
                  </a:lnTo>
                  <a:lnTo>
                    <a:pt x="3485388" y="274320"/>
                  </a:lnTo>
                  <a:close/>
                </a:path>
                <a:path w="3485515" h="428625">
                  <a:moveTo>
                    <a:pt x="3485388" y="268224"/>
                  </a:moveTo>
                  <a:lnTo>
                    <a:pt x="0" y="268224"/>
                  </a:lnTo>
                  <a:lnTo>
                    <a:pt x="0" y="269748"/>
                  </a:lnTo>
                  <a:lnTo>
                    <a:pt x="3485388" y="269748"/>
                  </a:lnTo>
                  <a:lnTo>
                    <a:pt x="3485388" y="268224"/>
                  </a:lnTo>
                  <a:close/>
                </a:path>
                <a:path w="3485515" h="428625">
                  <a:moveTo>
                    <a:pt x="3485388" y="262128"/>
                  </a:moveTo>
                  <a:lnTo>
                    <a:pt x="0" y="262128"/>
                  </a:lnTo>
                  <a:lnTo>
                    <a:pt x="0" y="263652"/>
                  </a:lnTo>
                  <a:lnTo>
                    <a:pt x="3485388" y="263652"/>
                  </a:lnTo>
                  <a:lnTo>
                    <a:pt x="3485388" y="262128"/>
                  </a:lnTo>
                  <a:close/>
                </a:path>
                <a:path w="3485515" h="428625">
                  <a:moveTo>
                    <a:pt x="3485388" y="256032"/>
                  </a:moveTo>
                  <a:lnTo>
                    <a:pt x="0" y="256032"/>
                  </a:lnTo>
                  <a:lnTo>
                    <a:pt x="0" y="257556"/>
                  </a:lnTo>
                  <a:lnTo>
                    <a:pt x="3485388" y="257556"/>
                  </a:lnTo>
                  <a:lnTo>
                    <a:pt x="3485388" y="256032"/>
                  </a:lnTo>
                  <a:close/>
                </a:path>
                <a:path w="3485515" h="428625">
                  <a:moveTo>
                    <a:pt x="3485388" y="249936"/>
                  </a:moveTo>
                  <a:lnTo>
                    <a:pt x="0" y="249936"/>
                  </a:lnTo>
                  <a:lnTo>
                    <a:pt x="0" y="251460"/>
                  </a:lnTo>
                  <a:lnTo>
                    <a:pt x="3485388" y="251460"/>
                  </a:lnTo>
                  <a:lnTo>
                    <a:pt x="3485388" y="249936"/>
                  </a:lnTo>
                  <a:close/>
                </a:path>
                <a:path w="3485515" h="428625">
                  <a:moveTo>
                    <a:pt x="3485388" y="243840"/>
                  </a:moveTo>
                  <a:lnTo>
                    <a:pt x="0" y="243840"/>
                  </a:lnTo>
                  <a:lnTo>
                    <a:pt x="0" y="245364"/>
                  </a:lnTo>
                  <a:lnTo>
                    <a:pt x="3485388" y="245364"/>
                  </a:lnTo>
                  <a:lnTo>
                    <a:pt x="3485388" y="243840"/>
                  </a:lnTo>
                  <a:close/>
                </a:path>
                <a:path w="3485515" h="428625">
                  <a:moveTo>
                    <a:pt x="3485388" y="237744"/>
                  </a:moveTo>
                  <a:lnTo>
                    <a:pt x="0" y="237744"/>
                  </a:lnTo>
                  <a:lnTo>
                    <a:pt x="0" y="239268"/>
                  </a:lnTo>
                  <a:lnTo>
                    <a:pt x="3485388" y="239268"/>
                  </a:lnTo>
                  <a:lnTo>
                    <a:pt x="3485388" y="237744"/>
                  </a:lnTo>
                  <a:close/>
                </a:path>
                <a:path w="3485515" h="428625">
                  <a:moveTo>
                    <a:pt x="3485388" y="231648"/>
                  </a:moveTo>
                  <a:lnTo>
                    <a:pt x="0" y="231648"/>
                  </a:lnTo>
                  <a:lnTo>
                    <a:pt x="0" y="233172"/>
                  </a:lnTo>
                  <a:lnTo>
                    <a:pt x="3485388" y="233172"/>
                  </a:lnTo>
                  <a:lnTo>
                    <a:pt x="3485388" y="231648"/>
                  </a:lnTo>
                  <a:close/>
                </a:path>
                <a:path w="3485515" h="428625">
                  <a:moveTo>
                    <a:pt x="3485388" y="225552"/>
                  </a:moveTo>
                  <a:lnTo>
                    <a:pt x="0" y="225552"/>
                  </a:lnTo>
                  <a:lnTo>
                    <a:pt x="0" y="227076"/>
                  </a:lnTo>
                  <a:lnTo>
                    <a:pt x="3485388" y="227076"/>
                  </a:lnTo>
                  <a:lnTo>
                    <a:pt x="3485388" y="225552"/>
                  </a:lnTo>
                  <a:close/>
                </a:path>
                <a:path w="3485515" h="428625">
                  <a:moveTo>
                    <a:pt x="3485388" y="219456"/>
                  </a:moveTo>
                  <a:lnTo>
                    <a:pt x="0" y="219456"/>
                  </a:lnTo>
                  <a:lnTo>
                    <a:pt x="0" y="220980"/>
                  </a:lnTo>
                  <a:lnTo>
                    <a:pt x="3485388" y="220980"/>
                  </a:lnTo>
                  <a:lnTo>
                    <a:pt x="3485388" y="219456"/>
                  </a:lnTo>
                  <a:close/>
                </a:path>
                <a:path w="3485515" h="428625">
                  <a:moveTo>
                    <a:pt x="3485388" y="213360"/>
                  </a:moveTo>
                  <a:lnTo>
                    <a:pt x="0" y="213360"/>
                  </a:lnTo>
                  <a:lnTo>
                    <a:pt x="0" y="214884"/>
                  </a:lnTo>
                  <a:lnTo>
                    <a:pt x="3485388" y="214884"/>
                  </a:lnTo>
                  <a:lnTo>
                    <a:pt x="3485388" y="213360"/>
                  </a:lnTo>
                  <a:close/>
                </a:path>
                <a:path w="3485515" h="428625">
                  <a:moveTo>
                    <a:pt x="3485388" y="207264"/>
                  </a:moveTo>
                  <a:lnTo>
                    <a:pt x="0" y="207264"/>
                  </a:lnTo>
                  <a:lnTo>
                    <a:pt x="0" y="208788"/>
                  </a:lnTo>
                  <a:lnTo>
                    <a:pt x="3485388" y="208788"/>
                  </a:lnTo>
                  <a:lnTo>
                    <a:pt x="3485388" y="207264"/>
                  </a:lnTo>
                  <a:close/>
                </a:path>
                <a:path w="3485515" h="428625">
                  <a:moveTo>
                    <a:pt x="3485388" y="201168"/>
                  </a:moveTo>
                  <a:lnTo>
                    <a:pt x="0" y="201168"/>
                  </a:lnTo>
                  <a:lnTo>
                    <a:pt x="0" y="202692"/>
                  </a:lnTo>
                  <a:lnTo>
                    <a:pt x="3485388" y="202692"/>
                  </a:lnTo>
                  <a:lnTo>
                    <a:pt x="3485388" y="201168"/>
                  </a:lnTo>
                  <a:close/>
                </a:path>
                <a:path w="3485515" h="428625">
                  <a:moveTo>
                    <a:pt x="3485388" y="195072"/>
                  </a:moveTo>
                  <a:lnTo>
                    <a:pt x="0" y="195072"/>
                  </a:lnTo>
                  <a:lnTo>
                    <a:pt x="0" y="196596"/>
                  </a:lnTo>
                  <a:lnTo>
                    <a:pt x="3485388" y="196596"/>
                  </a:lnTo>
                  <a:lnTo>
                    <a:pt x="3485388" y="195072"/>
                  </a:lnTo>
                  <a:close/>
                </a:path>
                <a:path w="3485515" h="428625">
                  <a:moveTo>
                    <a:pt x="3485388" y="188976"/>
                  </a:moveTo>
                  <a:lnTo>
                    <a:pt x="0" y="188976"/>
                  </a:lnTo>
                  <a:lnTo>
                    <a:pt x="0" y="190500"/>
                  </a:lnTo>
                  <a:lnTo>
                    <a:pt x="3485388" y="190500"/>
                  </a:lnTo>
                  <a:lnTo>
                    <a:pt x="3485388" y="188976"/>
                  </a:lnTo>
                  <a:close/>
                </a:path>
                <a:path w="3485515" h="428625">
                  <a:moveTo>
                    <a:pt x="3485388" y="182880"/>
                  </a:moveTo>
                  <a:lnTo>
                    <a:pt x="0" y="182880"/>
                  </a:lnTo>
                  <a:lnTo>
                    <a:pt x="0" y="184404"/>
                  </a:lnTo>
                  <a:lnTo>
                    <a:pt x="3485388" y="184404"/>
                  </a:lnTo>
                  <a:lnTo>
                    <a:pt x="3485388" y="182880"/>
                  </a:lnTo>
                  <a:close/>
                </a:path>
                <a:path w="3485515" h="428625">
                  <a:moveTo>
                    <a:pt x="3485388" y="176784"/>
                  </a:moveTo>
                  <a:lnTo>
                    <a:pt x="0" y="176784"/>
                  </a:lnTo>
                  <a:lnTo>
                    <a:pt x="0" y="178308"/>
                  </a:lnTo>
                  <a:lnTo>
                    <a:pt x="3485388" y="178308"/>
                  </a:lnTo>
                  <a:lnTo>
                    <a:pt x="3485388" y="176784"/>
                  </a:lnTo>
                  <a:close/>
                </a:path>
                <a:path w="3485515" h="428625">
                  <a:moveTo>
                    <a:pt x="3485388" y="170688"/>
                  </a:moveTo>
                  <a:lnTo>
                    <a:pt x="0" y="170688"/>
                  </a:lnTo>
                  <a:lnTo>
                    <a:pt x="0" y="172212"/>
                  </a:lnTo>
                  <a:lnTo>
                    <a:pt x="3485388" y="172212"/>
                  </a:lnTo>
                  <a:lnTo>
                    <a:pt x="3485388" y="170688"/>
                  </a:lnTo>
                  <a:close/>
                </a:path>
                <a:path w="3485515" h="428625">
                  <a:moveTo>
                    <a:pt x="3485388" y="164592"/>
                  </a:moveTo>
                  <a:lnTo>
                    <a:pt x="0" y="164592"/>
                  </a:lnTo>
                  <a:lnTo>
                    <a:pt x="0" y="166116"/>
                  </a:lnTo>
                  <a:lnTo>
                    <a:pt x="3485388" y="166116"/>
                  </a:lnTo>
                  <a:lnTo>
                    <a:pt x="3485388" y="164592"/>
                  </a:lnTo>
                  <a:close/>
                </a:path>
                <a:path w="3485515" h="428625">
                  <a:moveTo>
                    <a:pt x="3485388" y="158496"/>
                  </a:moveTo>
                  <a:lnTo>
                    <a:pt x="0" y="158496"/>
                  </a:lnTo>
                  <a:lnTo>
                    <a:pt x="0" y="160020"/>
                  </a:lnTo>
                  <a:lnTo>
                    <a:pt x="3485388" y="160020"/>
                  </a:lnTo>
                  <a:lnTo>
                    <a:pt x="3485388" y="158496"/>
                  </a:lnTo>
                  <a:close/>
                </a:path>
                <a:path w="3485515" h="428625">
                  <a:moveTo>
                    <a:pt x="3485388" y="152400"/>
                  </a:moveTo>
                  <a:lnTo>
                    <a:pt x="0" y="152400"/>
                  </a:lnTo>
                  <a:lnTo>
                    <a:pt x="0" y="153924"/>
                  </a:lnTo>
                  <a:lnTo>
                    <a:pt x="3485388" y="153924"/>
                  </a:lnTo>
                  <a:lnTo>
                    <a:pt x="3485388" y="152400"/>
                  </a:lnTo>
                  <a:close/>
                </a:path>
                <a:path w="3485515" h="428625">
                  <a:moveTo>
                    <a:pt x="3485388" y="146304"/>
                  </a:moveTo>
                  <a:lnTo>
                    <a:pt x="0" y="146304"/>
                  </a:lnTo>
                  <a:lnTo>
                    <a:pt x="0" y="147828"/>
                  </a:lnTo>
                  <a:lnTo>
                    <a:pt x="3485388" y="147828"/>
                  </a:lnTo>
                  <a:lnTo>
                    <a:pt x="3485388" y="146304"/>
                  </a:lnTo>
                  <a:close/>
                </a:path>
                <a:path w="3485515" h="428625">
                  <a:moveTo>
                    <a:pt x="3485388" y="140208"/>
                  </a:moveTo>
                  <a:lnTo>
                    <a:pt x="0" y="140208"/>
                  </a:lnTo>
                  <a:lnTo>
                    <a:pt x="0" y="141732"/>
                  </a:lnTo>
                  <a:lnTo>
                    <a:pt x="3485388" y="141732"/>
                  </a:lnTo>
                  <a:lnTo>
                    <a:pt x="3485388" y="140208"/>
                  </a:lnTo>
                  <a:close/>
                </a:path>
                <a:path w="3485515" h="428625">
                  <a:moveTo>
                    <a:pt x="3485388" y="134112"/>
                  </a:moveTo>
                  <a:lnTo>
                    <a:pt x="0" y="134112"/>
                  </a:lnTo>
                  <a:lnTo>
                    <a:pt x="0" y="135636"/>
                  </a:lnTo>
                  <a:lnTo>
                    <a:pt x="3485388" y="135636"/>
                  </a:lnTo>
                  <a:lnTo>
                    <a:pt x="3485388" y="134112"/>
                  </a:lnTo>
                  <a:close/>
                </a:path>
                <a:path w="3485515" h="428625">
                  <a:moveTo>
                    <a:pt x="3485388" y="128016"/>
                  </a:moveTo>
                  <a:lnTo>
                    <a:pt x="0" y="128016"/>
                  </a:lnTo>
                  <a:lnTo>
                    <a:pt x="0" y="129540"/>
                  </a:lnTo>
                  <a:lnTo>
                    <a:pt x="3485388" y="129540"/>
                  </a:lnTo>
                  <a:lnTo>
                    <a:pt x="3485388" y="128016"/>
                  </a:lnTo>
                  <a:close/>
                </a:path>
                <a:path w="3485515" h="428625">
                  <a:moveTo>
                    <a:pt x="3485388" y="121920"/>
                  </a:moveTo>
                  <a:lnTo>
                    <a:pt x="0" y="121920"/>
                  </a:lnTo>
                  <a:lnTo>
                    <a:pt x="0" y="123444"/>
                  </a:lnTo>
                  <a:lnTo>
                    <a:pt x="3485388" y="123444"/>
                  </a:lnTo>
                  <a:lnTo>
                    <a:pt x="3485388" y="121920"/>
                  </a:lnTo>
                  <a:close/>
                </a:path>
                <a:path w="3485515" h="428625">
                  <a:moveTo>
                    <a:pt x="3485388" y="115824"/>
                  </a:moveTo>
                  <a:lnTo>
                    <a:pt x="0" y="115824"/>
                  </a:lnTo>
                  <a:lnTo>
                    <a:pt x="0" y="117348"/>
                  </a:lnTo>
                  <a:lnTo>
                    <a:pt x="3485388" y="117348"/>
                  </a:lnTo>
                  <a:lnTo>
                    <a:pt x="3485388" y="115824"/>
                  </a:lnTo>
                  <a:close/>
                </a:path>
                <a:path w="3485515" h="428625">
                  <a:moveTo>
                    <a:pt x="3485388" y="109728"/>
                  </a:moveTo>
                  <a:lnTo>
                    <a:pt x="0" y="109728"/>
                  </a:lnTo>
                  <a:lnTo>
                    <a:pt x="0" y="111252"/>
                  </a:lnTo>
                  <a:lnTo>
                    <a:pt x="3485388" y="111252"/>
                  </a:lnTo>
                  <a:lnTo>
                    <a:pt x="3485388" y="109728"/>
                  </a:lnTo>
                  <a:close/>
                </a:path>
                <a:path w="3485515" h="428625">
                  <a:moveTo>
                    <a:pt x="3485388" y="103632"/>
                  </a:moveTo>
                  <a:lnTo>
                    <a:pt x="0" y="103632"/>
                  </a:lnTo>
                  <a:lnTo>
                    <a:pt x="0" y="105156"/>
                  </a:lnTo>
                  <a:lnTo>
                    <a:pt x="3485388" y="105156"/>
                  </a:lnTo>
                  <a:lnTo>
                    <a:pt x="3485388" y="103632"/>
                  </a:lnTo>
                  <a:close/>
                </a:path>
                <a:path w="3485515" h="428625">
                  <a:moveTo>
                    <a:pt x="3485388" y="97536"/>
                  </a:moveTo>
                  <a:lnTo>
                    <a:pt x="0" y="97536"/>
                  </a:lnTo>
                  <a:lnTo>
                    <a:pt x="0" y="99060"/>
                  </a:lnTo>
                  <a:lnTo>
                    <a:pt x="3485388" y="99060"/>
                  </a:lnTo>
                  <a:lnTo>
                    <a:pt x="3485388" y="97536"/>
                  </a:lnTo>
                  <a:close/>
                </a:path>
                <a:path w="3485515" h="428625">
                  <a:moveTo>
                    <a:pt x="3485388" y="91440"/>
                  </a:moveTo>
                  <a:lnTo>
                    <a:pt x="0" y="91440"/>
                  </a:lnTo>
                  <a:lnTo>
                    <a:pt x="0" y="92964"/>
                  </a:lnTo>
                  <a:lnTo>
                    <a:pt x="3485388" y="92964"/>
                  </a:lnTo>
                  <a:lnTo>
                    <a:pt x="3485388" y="91440"/>
                  </a:lnTo>
                  <a:close/>
                </a:path>
                <a:path w="3485515" h="428625">
                  <a:moveTo>
                    <a:pt x="3485388" y="85344"/>
                  </a:moveTo>
                  <a:lnTo>
                    <a:pt x="0" y="85344"/>
                  </a:lnTo>
                  <a:lnTo>
                    <a:pt x="0" y="86868"/>
                  </a:lnTo>
                  <a:lnTo>
                    <a:pt x="3485388" y="86868"/>
                  </a:lnTo>
                  <a:lnTo>
                    <a:pt x="3485388" y="85344"/>
                  </a:lnTo>
                  <a:close/>
                </a:path>
                <a:path w="3485515" h="428625">
                  <a:moveTo>
                    <a:pt x="3485388" y="79248"/>
                  </a:moveTo>
                  <a:lnTo>
                    <a:pt x="0" y="79248"/>
                  </a:lnTo>
                  <a:lnTo>
                    <a:pt x="0" y="80772"/>
                  </a:lnTo>
                  <a:lnTo>
                    <a:pt x="3485388" y="80772"/>
                  </a:lnTo>
                  <a:lnTo>
                    <a:pt x="3485388" y="79248"/>
                  </a:lnTo>
                  <a:close/>
                </a:path>
                <a:path w="3485515" h="428625">
                  <a:moveTo>
                    <a:pt x="3485388" y="73152"/>
                  </a:moveTo>
                  <a:lnTo>
                    <a:pt x="0" y="73152"/>
                  </a:lnTo>
                  <a:lnTo>
                    <a:pt x="0" y="74676"/>
                  </a:lnTo>
                  <a:lnTo>
                    <a:pt x="3485388" y="74676"/>
                  </a:lnTo>
                  <a:lnTo>
                    <a:pt x="3485388" y="73152"/>
                  </a:lnTo>
                  <a:close/>
                </a:path>
                <a:path w="3485515" h="428625">
                  <a:moveTo>
                    <a:pt x="3485388" y="67056"/>
                  </a:moveTo>
                  <a:lnTo>
                    <a:pt x="0" y="67056"/>
                  </a:lnTo>
                  <a:lnTo>
                    <a:pt x="0" y="68580"/>
                  </a:lnTo>
                  <a:lnTo>
                    <a:pt x="3485388" y="68580"/>
                  </a:lnTo>
                  <a:lnTo>
                    <a:pt x="3485388" y="67056"/>
                  </a:lnTo>
                  <a:close/>
                </a:path>
                <a:path w="3485515" h="428625">
                  <a:moveTo>
                    <a:pt x="3485388" y="60960"/>
                  </a:moveTo>
                  <a:lnTo>
                    <a:pt x="0" y="60960"/>
                  </a:lnTo>
                  <a:lnTo>
                    <a:pt x="0" y="62484"/>
                  </a:lnTo>
                  <a:lnTo>
                    <a:pt x="3485388" y="62484"/>
                  </a:lnTo>
                  <a:lnTo>
                    <a:pt x="3485388" y="60960"/>
                  </a:lnTo>
                  <a:close/>
                </a:path>
                <a:path w="3485515" h="428625">
                  <a:moveTo>
                    <a:pt x="3485388" y="54864"/>
                  </a:moveTo>
                  <a:lnTo>
                    <a:pt x="0" y="54864"/>
                  </a:lnTo>
                  <a:lnTo>
                    <a:pt x="0" y="56388"/>
                  </a:lnTo>
                  <a:lnTo>
                    <a:pt x="3485388" y="56388"/>
                  </a:lnTo>
                  <a:lnTo>
                    <a:pt x="3485388" y="54864"/>
                  </a:lnTo>
                  <a:close/>
                </a:path>
                <a:path w="3485515" h="428625">
                  <a:moveTo>
                    <a:pt x="3485388" y="48768"/>
                  </a:moveTo>
                  <a:lnTo>
                    <a:pt x="0" y="48768"/>
                  </a:lnTo>
                  <a:lnTo>
                    <a:pt x="0" y="50292"/>
                  </a:lnTo>
                  <a:lnTo>
                    <a:pt x="3485388" y="50292"/>
                  </a:lnTo>
                  <a:lnTo>
                    <a:pt x="3485388" y="48768"/>
                  </a:lnTo>
                  <a:close/>
                </a:path>
                <a:path w="3485515" h="428625">
                  <a:moveTo>
                    <a:pt x="3485388" y="42672"/>
                  </a:moveTo>
                  <a:lnTo>
                    <a:pt x="0" y="42672"/>
                  </a:lnTo>
                  <a:lnTo>
                    <a:pt x="0" y="44196"/>
                  </a:lnTo>
                  <a:lnTo>
                    <a:pt x="3485388" y="44196"/>
                  </a:lnTo>
                  <a:lnTo>
                    <a:pt x="3485388" y="42672"/>
                  </a:lnTo>
                  <a:close/>
                </a:path>
                <a:path w="3485515" h="428625">
                  <a:moveTo>
                    <a:pt x="3485388" y="36576"/>
                  </a:moveTo>
                  <a:lnTo>
                    <a:pt x="0" y="36576"/>
                  </a:lnTo>
                  <a:lnTo>
                    <a:pt x="0" y="38100"/>
                  </a:lnTo>
                  <a:lnTo>
                    <a:pt x="3485388" y="38100"/>
                  </a:lnTo>
                  <a:lnTo>
                    <a:pt x="3485388" y="36576"/>
                  </a:lnTo>
                  <a:close/>
                </a:path>
                <a:path w="3485515" h="428625">
                  <a:moveTo>
                    <a:pt x="3485388" y="30480"/>
                  </a:moveTo>
                  <a:lnTo>
                    <a:pt x="0" y="30480"/>
                  </a:lnTo>
                  <a:lnTo>
                    <a:pt x="0" y="32004"/>
                  </a:lnTo>
                  <a:lnTo>
                    <a:pt x="3485388" y="32004"/>
                  </a:lnTo>
                  <a:lnTo>
                    <a:pt x="3485388" y="30480"/>
                  </a:lnTo>
                  <a:close/>
                </a:path>
                <a:path w="3485515" h="428625">
                  <a:moveTo>
                    <a:pt x="3485388" y="24384"/>
                  </a:moveTo>
                  <a:lnTo>
                    <a:pt x="0" y="24384"/>
                  </a:lnTo>
                  <a:lnTo>
                    <a:pt x="0" y="25908"/>
                  </a:lnTo>
                  <a:lnTo>
                    <a:pt x="3485388" y="25908"/>
                  </a:lnTo>
                  <a:lnTo>
                    <a:pt x="3485388" y="24384"/>
                  </a:lnTo>
                  <a:close/>
                </a:path>
                <a:path w="3485515" h="428625">
                  <a:moveTo>
                    <a:pt x="3485388" y="18288"/>
                  </a:moveTo>
                  <a:lnTo>
                    <a:pt x="0" y="18288"/>
                  </a:lnTo>
                  <a:lnTo>
                    <a:pt x="0" y="19812"/>
                  </a:lnTo>
                  <a:lnTo>
                    <a:pt x="3485388" y="19812"/>
                  </a:lnTo>
                  <a:lnTo>
                    <a:pt x="3485388" y="18288"/>
                  </a:lnTo>
                  <a:close/>
                </a:path>
                <a:path w="3485515" h="428625">
                  <a:moveTo>
                    <a:pt x="3485388" y="12192"/>
                  </a:moveTo>
                  <a:lnTo>
                    <a:pt x="0" y="12192"/>
                  </a:lnTo>
                  <a:lnTo>
                    <a:pt x="0" y="13716"/>
                  </a:lnTo>
                  <a:lnTo>
                    <a:pt x="3485388" y="13716"/>
                  </a:lnTo>
                  <a:lnTo>
                    <a:pt x="3485388" y="12192"/>
                  </a:lnTo>
                  <a:close/>
                </a:path>
                <a:path w="3485515" h="428625">
                  <a:moveTo>
                    <a:pt x="3485388" y="6096"/>
                  </a:moveTo>
                  <a:lnTo>
                    <a:pt x="0" y="6096"/>
                  </a:lnTo>
                  <a:lnTo>
                    <a:pt x="0" y="7620"/>
                  </a:lnTo>
                  <a:lnTo>
                    <a:pt x="3485388" y="7620"/>
                  </a:lnTo>
                  <a:lnTo>
                    <a:pt x="3485388" y="6096"/>
                  </a:lnTo>
                  <a:close/>
                </a:path>
                <a:path w="3485515" h="428625">
                  <a:moveTo>
                    <a:pt x="3485388" y="0"/>
                  </a:moveTo>
                  <a:lnTo>
                    <a:pt x="0" y="0"/>
                  </a:lnTo>
                  <a:lnTo>
                    <a:pt x="0" y="1524"/>
                  </a:lnTo>
                  <a:lnTo>
                    <a:pt x="3485388" y="1524"/>
                  </a:lnTo>
                  <a:lnTo>
                    <a:pt x="3485388" y="0"/>
                  </a:lnTo>
                  <a:close/>
                </a:path>
              </a:pathLst>
            </a:custGeom>
            <a:solidFill>
              <a:srgbClr val="FFFFFF"/>
            </a:solidFill>
          </p:spPr>
          <p:txBody>
            <a:bodyPr wrap="square" lIns="0" tIns="0" rIns="0" bIns="0" rtlCol="0"/>
            <a:lstStyle/>
            <a:p>
              <a:endParaRPr sz="1200">
                <a:latin typeface="HGP創英角ｺﾞｼｯｸUB" panose="020B0900000000000000" pitchFamily="50" charset="-128"/>
                <a:ea typeface="HGP創英角ｺﾞｼｯｸUB" panose="020B0900000000000000" pitchFamily="50" charset="-128"/>
              </a:endParaRPr>
            </a:p>
          </p:txBody>
        </p:sp>
        <p:sp>
          <p:nvSpPr>
            <p:cNvPr id="294" name="object 94">
              <a:extLst>
                <a:ext uri="{FF2B5EF4-FFF2-40B4-BE49-F238E27FC236}">
                  <a16:creationId xmlns:a16="http://schemas.microsoft.com/office/drawing/2014/main" id="{AB3B7E6A-6044-2E61-04F1-67E7999EDA91}"/>
                </a:ext>
              </a:extLst>
            </p:cNvPr>
            <p:cNvSpPr/>
            <p:nvPr/>
          </p:nvSpPr>
          <p:spPr>
            <a:xfrm>
              <a:off x="6100432" y="3669791"/>
              <a:ext cx="3485515" cy="428625"/>
            </a:xfrm>
            <a:custGeom>
              <a:avLst/>
              <a:gdLst/>
              <a:ahLst/>
              <a:cxnLst/>
              <a:rect l="l" t="t" r="r" b="b"/>
              <a:pathLst>
                <a:path w="3485515" h="428625">
                  <a:moveTo>
                    <a:pt x="3485388" y="426720"/>
                  </a:moveTo>
                  <a:lnTo>
                    <a:pt x="0" y="426720"/>
                  </a:lnTo>
                  <a:lnTo>
                    <a:pt x="0" y="428244"/>
                  </a:lnTo>
                  <a:lnTo>
                    <a:pt x="3485388" y="428244"/>
                  </a:lnTo>
                  <a:lnTo>
                    <a:pt x="3485388" y="426720"/>
                  </a:lnTo>
                  <a:close/>
                </a:path>
                <a:path w="3485515" h="428625">
                  <a:moveTo>
                    <a:pt x="3485388" y="420624"/>
                  </a:moveTo>
                  <a:lnTo>
                    <a:pt x="0" y="420624"/>
                  </a:lnTo>
                  <a:lnTo>
                    <a:pt x="0" y="422148"/>
                  </a:lnTo>
                  <a:lnTo>
                    <a:pt x="3485388" y="422148"/>
                  </a:lnTo>
                  <a:lnTo>
                    <a:pt x="3485388" y="420624"/>
                  </a:lnTo>
                  <a:close/>
                </a:path>
                <a:path w="3485515" h="428625">
                  <a:moveTo>
                    <a:pt x="3485388" y="414528"/>
                  </a:moveTo>
                  <a:lnTo>
                    <a:pt x="0" y="414528"/>
                  </a:lnTo>
                  <a:lnTo>
                    <a:pt x="0" y="416052"/>
                  </a:lnTo>
                  <a:lnTo>
                    <a:pt x="3485388" y="416052"/>
                  </a:lnTo>
                  <a:lnTo>
                    <a:pt x="3485388" y="414528"/>
                  </a:lnTo>
                  <a:close/>
                </a:path>
                <a:path w="3485515" h="428625">
                  <a:moveTo>
                    <a:pt x="3485388" y="408432"/>
                  </a:moveTo>
                  <a:lnTo>
                    <a:pt x="0" y="408432"/>
                  </a:lnTo>
                  <a:lnTo>
                    <a:pt x="0" y="409956"/>
                  </a:lnTo>
                  <a:lnTo>
                    <a:pt x="3485388" y="409956"/>
                  </a:lnTo>
                  <a:lnTo>
                    <a:pt x="3485388" y="408432"/>
                  </a:lnTo>
                  <a:close/>
                </a:path>
                <a:path w="3485515" h="428625">
                  <a:moveTo>
                    <a:pt x="3485388" y="402336"/>
                  </a:moveTo>
                  <a:lnTo>
                    <a:pt x="0" y="402336"/>
                  </a:lnTo>
                  <a:lnTo>
                    <a:pt x="0" y="403860"/>
                  </a:lnTo>
                  <a:lnTo>
                    <a:pt x="3485388" y="403860"/>
                  </a:lnTo>
                  <a:lnTo>
                    <a:pt x="3485388" y="402336"/>
                  </a:lnTo>
                  <a:close/>
                </a:path>
                <a:path w="3485515" h="428625">
                  <a:moveTo>
                    <a:pt x="3485388" y="396240"/>
                  </a:moveTo>
                  <a:lnTo>
                    <a:pt x="0" y="396240"/>
                  </a:lnTo>
                  <a:lnTo>
                    <a:pt x="0" y="397764"/>
                  </a:lnTo>
                  <a:lnTo>
                    <a:pt x="3485388" y="397764"/>
                  </a:lnTo>
                  <a:lnTo>
                    <a:pt x="3485388" y="396240"/>
                  </a:lnTo>
                  <a:close/>
                </a:path>
                <a:path w="3485515" h="428625">
                  <a:moveTo>
                    <a:pt x="3485388" y="390144"/>
                  </a:moveTo>
                  <a:lnTo>
                    <a:pt x="0" y="390144"/>
                  </a:lnTo>
                  <a:lnTo>
                    <a:pt x="0" y="391668"/>
                  </a:lnTo>
                  <a:lnTo>
                    <a:pt x="3485388" y="391668"/>
                  </a:lnTo>
                  <a:lnTo>
                    <a:pt x="3485388" y="390144"/>
                  </a:lnTo>
                  <a:close/>
                </a:path>
                <a:path w="3485515" h="428625">
                  <a:moveTo>
                    <a:pt x="3485388" y="384048"/>
                  </a:moveTo>
                  <a:lnTo>
                    <a:pt x="0" y="384048"/>
                  </a:lnTo>
                  <a:lnTo>
                    <a:pt x="0" y="385572"/>
                  </a:lnTo>
                  <a:lnTo>
                    <a:pt x="3485388" y="385572"/>
                  </a:lnTo>
                  <a:lnTo>
                    <a:pt x="3485388" y="384048"/>
                  </a:lnTo>
                  <a:close/>
                </a:path>
                <a:path w="3485515" h="428625">
                  <a:moveTo>
                    <a:pt x="3485388" y="377952"/>
                  </a:moveTo>
                  <a:lnTo>
                    <a:pt x="0" y="377952"/>
                  </a:lnTo>
                  <a:lnTo>
                    <a:pt x="0" y="379476"/>
                  </a:lnTo>
                  <a:lnTo>
                    <a:pt x="3485388" y="379476"/>
                  </a:lnTo>
                  <a:lnTo>
                    <a:pt x="3485388" y="377952"/>
                  </a:lnTo>
                  <a:close/>
                </a:path>
                <a:path w="3485515" h="428625">
                  <a:moveTo>
                    <a:pt x="3485388" y="371856"/>
                  </a:moveTo>
                  <a:lnTo>
                    <a:pt x="0" y="371856"/>
                  </a:lnTo>
                  <a:lnTo>
                    <a:pt x="0" y="373380"/>
                  </a:lnTo>
                  <a:lnTo>
                    <a:pt x="3485388" y="373380"/>
                  </a:lnTo>
                  <a:lnTo>
                    <a:pt x="3485388" y="371856"/>
                  </a:lnTo>
                  <a:close/>
                </a:path>
                <a:path w="3485515" h="428625">
                  <a:moveTo>
                    <a:pt x="3485388" y="365760"/>
                  </a:moveTo>
                  <a:lnTo>
                    <a:pt x="0" y="365760"/>
                  </a:lnTo>
                  <a:lnTo>
                    <a:pt x="0" y="367284"/>
                  </a:lnTo>
                  <a:lnTo>
                    <a:pt x="3485388" y="367284"/>
                  </a:lnTo>
                  <a:lnTo>
                    <a:pt x="3485388" y="365760"/>
                  </a:lnTo>
                  <a:close/>
                </a:path>
                <a:path w="3485515" h="428625">
                  <a:moveTo>
                    <a:pt x="3485388" y="359664"/>
                  </a:moveTo>
                  <a:lnTo>
                    <a:pt x="0" y="359664"/>
                  </a:lnTo>
                  <a:lnTo>
                    <a:pt x="0" y="361188"/>
                  </a:lnTo>
                  <a:lnTo>
                    <a:pt x="3485388" y="361188"/>
                  </a:lnTo>
                  <a:lnTo>
                    <a:pt x="3485388" y="359664"/>
                  </a:lnTo>
                  <a:close/>
                </a:path>
                <a:path w="3485515" h="428625">
                  <a:moveTo>
                    <a:pt x="3485388" y="353568"/>
                  </a:moveTo>
                  <a:lnTo>
                    <a:pt x="0" y="353568"/>
                  </a:lnTo>
                  <a:lnTo>
                    <a:pt x="0" y="355092"/>
                  </a:lnTo>
                  <a:lnTo>
                    <a:pt x="3485388" y="355092"/>
                  </a:lnTo>
                  <a:lnTo>
                    <a:pt x="3485388" y="353568"/>
                  </a:lnTo>
                  <a:close/>
                </a:path>
                <a:path w="3485515" h="428625">
                  <a:moveTo>
                    <a:pt x="3485388" y="347472"/>
                  </a:moveTo>
                  <a:lnTo>
                    <a:pt x="0" y="347472"/>
                  </a:lnTo>
                  <a:lnTo>
                    <a:pt x="0" y="348996"/>
                  </a:lnTo>
                  <a:lnTo>
                    <a:pt x="3485388" y="348996"/>
                  </a:lnTo>
                  <a:lnTo>
                    <a:pt x="3485388" y="347472"/>
                  </a:lnTo>
                  <a:close/>
                </a:path>
                <a:path w="3485515" h="428625">
                  <a:moveTo>
                    <a:pt x="3485388" y="341376"/>
                  </a:moveTo>
                  <a:lnTo>
                    <a:pt x="0" y="341376"/>
                  </a:lnTo>
                  <a:lnTo>
                    <a:pt x="0" y="342900"/>
                  </a:lnTo>
                  <a:lnTo>
                    <a:pt x="3485388" y="342900"/>
                  </a:lnTo>
                  <a:lnTo>
                    <a:pt x="3485388" y="341376"/>
                  </a:lnTo>
                  <a:close/>
                </a:path>
                <a:path w="3485515" h="428625">
                  <a:moveTo>
                    <a:pt x="3485388" y="335280"/>
                  </a:moveTo>
                  <a:lnTo>
                    <a:pt x="0" y="335280"/>
                  </a:lnTo>
                  <a:lnTo>
                    <a:pt x="0" y="336804"/>
                  </a:lnTo>
                  <a:lnTo>
                    <a:pt x="3485388" y="336804"/>
                  </a:lnTo>
                  <a:lnTo>
                    <a:pt x="3485388" y="335280"/>
                  </a:lnTo>
                  <a:close/>
                </a:path>
                <a:path w="3485515" h="428625">
                  <a:moveTo>
                    <a:pt x="3485388" y="329184"/>
                  </a:moveTo>
                  <a:lnTo>
                    <a:pt x="0" y="329184"/>
                  </a:lnTo>
                  <a:lnTo>
                    <a:pt x="0" y="330708"/>
                  </a:lnTo>
                  <a:lnTo>
                    <a:pt x="3485388" y="330708"/>
                  </a:lnTo>
                  <a:lnTo>
                    <a:pt x="3485388" y="329184"/>
                  </a:lnTo>
                  <a:close/>
                </a:path>
                <a:path w="3485515" h="428625">
                  <a:moveTo>
                    <a:pt x="3485388" y="323088"/>
                  </a:moveTo>
                  <a:lnTo>
                    <a:pt x="0" y="323088"/>
                  </a:lnTo>
                  <a:lnTo>
                    <a:pt x="0" y="324612"/>
                  </a:lnTo>
                  <a:lnTo>
                    <a:pt x="3485388" y="324612"/>
                  </a:lnTo>
                  <a:lnTo>
                    <a:pt x="3485388" y="323088"/>
                  </a:lnTo>
                  <a:close/>
                </a:path>
                <a:path w="3485515" h="428625">
                  <a:moveTo>
                    <a:pt x="3485388" y="316992"/>
                  </a:moveTo>
                  <a:lnTo>
                    <a:pt x="0" y="316992"/>
                  </a:lnTo>
                  <a:lnTo>
                    <a:pt x="0" y="318516"/>
                  </a:lnTo>
                  <a:lnTo>
                    <a:pt x="3485388" y="318516"/>
                  </a:lnTo>
                  <a:lnTo>
                    <a:pt x="3485388" y="316992"/>
                  </a:lnTo>
                  <a:close/>
                </a:path>
                <a:path w="3485515" h="428625">
                  <a:moveTo>
                    <a:pt x="3485388" y="310896"/>
                  </a:moveTo>
                  <a:lnTo>
                    <a:pt x="0" y="310896"/>
                  </a:lnTo>
                  <a:lnTo>
                    <a:pt x="0" y="312420"/>
                  </a:lnTo>
                  <a:lnTo>
                    <a:pt x="3485388" y="312420"/>
                  </a:lnTo>
                  <a:lnTo>
                    <a:pt x="3485388" y="310896"/>
                  </a:lnTo>
                  <a:close/>
                </a:path>
                <a:path w="3485515" h="428625">
                  <a:moveTo>
                    <a:pt x="3485388" y="304800"/>
                  </a:moveTo>
                  <a:lnTo>
                    <a:pt x="0" y="304800"/>
                  </a:lnTo>
                  <a:lnTo>
                    <a:pt x="0" y="306324"/>
                  </a:lnTo>
                  <a:lnTo>
                    <a:pt x="3485388" y="306324"/>
                  </a:lnTo>
                  <a:lnTo>
                    <a:pt x="3485388" y="304800"/>
                  </a:lnTo>
                  <a:close/>
                </a:path>
                <a:path w="3485515" h="428625">
                  <a:moveTo>
                    <a:pt x="3485388" y="298704"/>
                  </a:moveTo>
                  <a:lnTo>
                    <a:pt x="0" y="298704"/>
                  </a:lnTo>
                  <a:lnTo>
                    <a:pt x="0" y="300228"/>
                  </a:lnTo>
                  <a:lnTo>
                    <a:pt x="3485388" y="300228"/>
                  </a:lnTo>
                  <a:lnTo>
                    <a:pt x="3485388" y="298704"/>
                  </a:lnTo>
                  <a:close/>
                </a:path>
                <a:path w="3485515" h="428625">
                  <a:moveTo>
                    <a:pt x="3485388" y="292608"/>
                  </a:moveTo>
                  <a:lnTo>
                    <a:pt x="0" y="292608"/>
                  </a:lnTo>
                  <a:lnTo>
                    <a:pt x="0" y="294132"/>
                  </a:lnTo>
                  <a:lnTo>
                    <a:pt x="3485388" y="294132"/>
                  </a:lnTo>
                  <a:lnTo>
                    <a:pt x="3485388" y="292608"/>
                  </a:lnTo>
                  <a:close/>
                </a:path>
                <a:path w="3485515" h="428625">
                  <a:moveTo>
                    <a:pt x="3485388" y="286512"/>
                  </a:moveTo>
                  <a:lnTo>
                    <a:pt x="0" y="286512"/>
                  </a:lnTo>
                  <a:lnTo>
                    <a:pt x="0" y="288036"/>
                  </a:lnTo>
                  <a:lnTo>
                    <a:pt x="3485388" y="288036"/>
                  </a:lnTo>
                  <a:lnTo>
                    <a:pt x="3485388" y="286512"/>
                  </a:lnTo>
                  <a:close/>
                </a:path>
                <a:path w="3485515" h="428625">
                  <a:moveTo>
                    <a:pt x="3485388" y="280416"/>
                  </a:moveTo>
                  <a:lnTo>
                    <a:pt x="0" y="280416"/>
                  </a:lnTo>
                  <a:lnTo>
                    <a:pt x="0" y="281940"/>
                  </a:lnTo>
                  <a:lnTo>
                    <a:pt x="3485388" y="281940"/>
                  </a:lnTo>
                  <a:lnTo>
                    <a:pt x="3485388" y="280416"/>
                  </a:lnTo>
                  <a:close/>
                </a:path>
                <a:path w="3485515" h="428625">
                  <a:moveTo>
                    <a:pt x="3485388" y="274320"/>
                  </a:moveTo>
                  <a:lnTo>
                    <a:pt x="0" y="274320"/>
                  </a:lnTo>
                  <a:lnTo>
                    <a:pt x="0" y="275844"/>
                  </a:lnTo>
                  <a:lnTo>
                    <a:pt x="3485388" y="275844"/>
                  </a:lnTo>
                  <a:lnTo>
                    <a:pt x="3485388" y="274320"/>
                  </a:lnTo>
                  <a:close/>
                </a:path>
                <a:path w="3485515" h="428625">
                  <a:moveTo>
                    <a:pt x="3485388" y="268224"/>
                  </a:moveTo>
                  <a:lnTo>
                    <a:pt x="0" y="268224"/>
                  </a:lnTo>
                  <a:lnTo>
                    <a:pt x="0" y="269748"/>
                  </a:lnTo>
                  <a:lnTo>
                    <a:pt x="3485388" y="269748"/>
                  </a:lnTo>
                  <a:lnTo>
                    <a:pt x="3485388" y="268224"/>
                  </a:lnTo>
                  <a:close/>
                </a:path>
                <a:path w="3485515" h="428625">
                  <a:moveTo>
                    <a:pt x="3485388" y="262128"/>
                  </a:moveTo>
                  <a:lnTo>
                    <a:pt x="0" y="262128"/>
                  </a:lnTo>
                  <a:lnTo>
                    <a:pt x="0" y="263652"/>
                  </a:lnTo>
                  <a:lnTo>
                    <a:pt x="3485388" y="263652"/>
                  </a:lnTo>
                  <a:lnTo>
                    <a:pt x="3485388" y="262128"/>
                  </a:lnTo>
                  <a:close/>
                </a:path>
                <a:path w="3485515" h="428625">
                  <a:moveTo>
                    <a:pt x="3485388" y="256032"/>
                  </a:moveTo>
                  <a:lnTo>
                    <a:pt x="0" y="256032"/>
                  </a:lnTo>
                  <a:lnTo>
                    <a:pt x="0" y="257556"/>
                  </a:lnTo>
                  <a:lnTo>
                    <a:pt x="3485388" y="257556"/>
                  </a:lnTo>
                  <a:lnTo>
                    <a:pt x="3485388" y="256032"/>
                  </a:lnTo>
                  <a:close/>
                </a:path>
                <a:path w="3485515" h="428625">
                  <a:moveTo>
                    <a:pt x="3485388" y="249936"/>
                  </a:moveTo>
                  <a:lnTo>
                    <a:pt x="0" y="249936"/>
                  </a:lnTo>
                  <a:lnTo>
                    <a:pt x="0" y="251460"/>
                  </a:lnTo>
                  <a:lnTo>
                    <a:pt x="3485388" y="251460"/>
                  </a:lnTo>
                  <a:lnTo>
                    <a:pt x="3485388" y="249936"/>
                  </a:lnTo>
                  <a:close/>
                </a:path>
                <a:path w="3485515" h="428625">
                  <a:moveTo>
                    <a:pt x="3485388" y="243840"/>
                  </a:moveTo>
                  <a:lnTo>
                    <a:pt x="0" y="243840"/>
                  </a:lnTo>
                  <a:lnTo>
                    <a:pt x="0" y="245364"/>
                  </a:lnTo>
                  <a:lnTo>
                    <a:pt x="3485388" y="245364"/>
                  </a:lnTo>
                  <a:lnTo>
                    <a:pt x="3485388" y="243840"/>
                  </a:lnTo>
                  <a:close/>
                </a:path>
                <a:path w="3485515" h="428625">
                  <a:moveTo>
                    <a:pt x="3485388" y="237744"/>
                  </a:moveTo>
                  <a:lnTo>
                    <a:pt x="0" y="237744"/>
                  </a:lnTo>
                  <a:lnTo>
                    <a:pt x="0" y="239268"/>
                  </a:lnTo>
                  <a:lnTo>
                    <a:pt x="3485388" y="239268"/>
                  </a:lnTo>
                  <a:lnTo>
                    <a:pt x="3485388" y="237744"/>
                  </a:lnTo>
                  <a:close/>
                </a:path>
                <a:path w="3485515" h="428625">
                  <a:moveTo>
                    <a:pt x="3485388" y="231648"/>
                  </a:moveTo>
                  <a:lnTo>
                    <a:pt x="0" y="231648"/>
                  </a:lnTo>
                  <a:lnTo>
                    <a:pt x="0" y="233172"/>
                  </a:lnTo>
                  <a:lnTo>
                    <a:pt x="3485388" y="233172"/>
                  </a:lnTo>
                  <a:lnTo>
                    <a:pt x="3485388" y="231648"/>
                  </a:lnTo>
                  <a:close/>
                </a:path>
                <a:path w="3485515" h="428625">
                  <a:moveTo>
                    <a:pt x="3485388" y="225552"/>
                  </a:moveTo>
                  <a:lnTo>
                    <a:pt x="0" y="225552"/>
                  </a:lnTo>
                  <a:lnTo>
                    <a:pt x="0" y="227076"/>
                  </a:lnTo>
                  <a:lnTo>
                    <a:pt x="3485388" y="227076"/>
                  </a:lnTo>
                  <a:lnTo>
                    <a:pt x="3485388" y="225552"/>
                  </a:lnTo>
                  <a:close/>
                </a:path>
                <a:path w="3485515" h="428625">
                  <a:moveTo>
                    <a:pt x="3485388" y="219456"/>
                  </a:moveTo>
                  <a:lnTo>
                    <a:pt x="0" y="219456"/>
                  </a:lnTo>
                  <a:lnTo>
                    <a:pt x="0" y="220980"/>
                  </a:lnTo>
                  <a:lnTo>
                    <a:pt x="3485388" y="220980"/>
                  </a:lnTo>
                  <a:lnTo>
                    <a:pt x="3485388" y="219456"/>
                  </a:lnTo>
                  <a:close/>
                </a:path>
                <a:path w="3485515" h="428625">
                  <a:moveTo>
                    <a:pt x="3485388" y="213360"/>
                  </a:moveTo>
                  <a:lnTo>
                    <a:pt x="0" y="213360"/>
                  </a:lnTo>
                  <a:lnTo>
                    <a:pt x="0" y="214884"/>
                  </a:lnTo>
                  <a:lnTo>
                    <a:pt x="3485388" y="214884"/>
                  </a:lnTo>
                  <a:lnTo>
                    <a:pt x="3485388" y="213360"/>
                  </a:lnTo>
                  <a:close/>
                </a:path>
                <a:path w="3485515" h="428625">
                  <a:moveTo>
                    <a:pt x="3485388" y="207264"/>
                  </a:moveTo>
                  <a:lnTo>
                    <a:pt x="0" y="207264"/>
                  </a:lnTo>
                  <a:lnTo>
                    <a:pt x="0" y="208788"/>
                  </a:lnTo>
                  <a:lnTo>
                    <a:pt x="3485388" y="208788"/>
                  </a:lnTo>
                  <a:lnTo>
                    <a:pt x="3485388" y="207264"/>
                  </a:lnTo>
                  <a:close/>
                </a:path>
                <a:path w="3485515" h="428625">
                  <a:moveTo>
                    <a:pt x="3485388" y="201168"/>
                  </a:moveTo>
                  <a:lnTo>
                    <a:pt x="0" y="201168"/>
                  </a:lnTo>
                  <a:lnTo>
                    <a:pt x="0" y="202692"/>
                  </a:lnTo>
                  <a:lnTo>
                    <a:pt x="3485388" y="202692"/>
                  </a:lnTo>
                  <a:lnTo>
                    <a:pt x="3485388" y="201168"/>
                  </a:lnTo>
                  <a:close/>
                </a:path>
                <a:path w="3485515" h="428625">
                  <a:moveTo>
                    <a:pt x="3485388" y="195072"/>
                  </a:moveTo>
                  <a:lnTo>
                    <a:pt x="0" y="195072"/>
                  </a:lnTo>
                  <a:lnTo>
                    <a:pt x="0" y="196596"/>
                  </a:lnTo>
                  <a:lnTo>
                    <a:pt x="3485388" y="196596"/>
                  </a:lnTo>
                  <a:lnTo>
                    <a:pt x="3485388" y="195072"/>
                  </a:lnTo>
                  <a:close/>
                </a:path>
                <a:path w="3485515" h="428625">
                  <a:moveTo>
                    <a:pt x="3485388" y="188976"/>
                  </a:moveTo>
                  <a:lnTo>
                    <a:pt x="0" y="188976"/>
                  </a:lnTo>
                  <a:lnTo>
                    <a:pt x="0" y="190500"/>
                  </a:lnTo>
                  <a:lnTo>
                    <a:pt x="3485388" y="190500"/>
                  </a:lnTo>
                  <a:lnTo>
                    <a:pt x="3485388" y="188976"/>
                  </a:lnTo>
                  <a:close/>
                </a:path>
                <a:path w="3485515" h="428625">
                  <a:moveTo>
                    <a:pt x="3485388" y="182880"/>
                  </a:moveTo>
                  <a:lnTo>
                    <a:pt x="0" y="182880"/>
                  </a:lnTo>
                  <a:lnTo>
                    <a:pt x="0" y="184404"/>
                  </a:lnTo>
                  <a:lnTo>
                    <a:pt x="3485388" y="184404"/>
                  </a:lnTo>
                  <a:lnTo>
                    <a:pt x="3485388" y="182880"/>
                  </a:lnTo>
                  <a:close/>
                </a:path>
                <a:path w="3485515" h="428625">
                  <a:moveTo>
                    <a:pt x="3485388" y="176784"/>
                  </a:moveTo>
                  <a:lnTo>
                    <a:pt x="0" y="176784"/>
                  </a:lnTo>
                  <a:lnTo>
                    <a:pt x="0" y="178308"/>
                  </a:lnTo>
                  <a:lnTo>
                    <a:pt x="3485388" y="178308"/>
                  </a:lnTo>
                  <a:lnTo>
                    <a:pt x="3485388" y="176784"/>
                  </a:lnTo>
                  <a:close/>
                </a:path>
                <a:path w="3485515" h="428625">
                  <a:moveTo>
                    <a:pt x="3485388" y="170688"/>
                  </a:moveTo>
                  <a:lnTo>
                    <a:pt x="0" y="170688"/>
                  </a:lnTo>
                  <a:lnTo>
                    <a:pt x="0" y="172212"/>
                  </a:lnTo>
                  <a:lnTo>
                    <a:pt x="3485388" y="172212"/>
                  </a:lnTo>
                  <a:lnTo>
                    <a:pt x="3485388" y="170688"/>
                  </a:lnTo>
                  <a:close/>
                </a:path>
                <a:path w="3485515" h="428625">
                  <a:moveTo>
                    <a:pt x="3485388" y="164592"/>
                  </a:moveTo>
                  <a:lnTo>
                    <a:pt x="0" y="164592"/>
                  </a:lnTo>
                  <a:lnTo>
                    <a:pt x="0" y="166116"/>
                  </a:lnTo>
                  <a:lnTo>
                    <a:pt x="3485388" y="166116"/>
                  </a:lnTo>
                  <a:lnTo>
                    <a:pt x="3485388" y="164592"/>
                  </a:lnTo>
                  <a:close/>
                </a:path>
                <a:path w="3485515" h="428625">
                  <a:moveTo>
                    <a:pt x="3485388" y="158496"/>
                  </a:moveTo>
                  <a:lnTo>
                    <a:pt x="0" y="158496"/>
                  </a:lnTo>
                  <a:lnTo>
                    <a:pt x="0" y="160020"/>
                  </a:lnTo>
                  <a:lnTo>
                    <a:pt x="3485388" y="160020"/>
                  </a:lnTo>
                  <a:lnTo>
                    <a:pt x="3485388" y="158496"/>
                  </a:lnTo>
                  <a:close/>
                </a:path>
                <a:path w="3485515" h="428625">
                  <a:moveTo>
                    <a:pt x="3485388" y="152400"/>
                  </a:moveTo>
                  <a:lnTo>
                    <a:pt x="0" y="152400"/>
                  </a:lnTo>
                  <a:lnTo>
                    <a:pt x="0" y="153924"/>
                  </a:lnTo>
                  <a:lnTo>
                    <a:pt x="3485388" y="153924"/>
                  </a:lnTo>
                  <a:lnTo>
                    <a:pt x="3485388" y="152400"/>
                  </a:lnTo>
                  <a:close/>
                </a:path>
                <a:path w="3485515" h="428625">
                  <a:moveTo>
                    <a:pt x="3485388" y="146304"/>
                  </a:moveTo>
                  <a:lnTo>
                    <a:pt x="0" y="146304"/>
                  </a:lnTo>
                  <a:lnTo>
                    <a:pt x="0" y="147828"/>
                  </a:lnTo>
                  <a:lnTo>
                    <a:pt x="3485388" y="147828"/>
                  </a:lnTo>
                  <a:lnTo>
                    <a:pt x="3485388" y="146304"/>
                  </a:lnTo>
                  <a:close/>
                </a:path>
                <a:path w="3485515" h="428625">
                  <a:moveTo>
                    <a:pt x="3485388" y="140208"/>
                  </a:moveTo>
                  <a:lnTo>
                    <a:pt x="0" y="140208"/>
                  </a:lnTo>
                  <a:lnTo>
                    <a:pt x="0" y="141732"/>
                  </a:lnTo>
                  <a:lnTo>
                    <a:pt x="3485388" y="141732"/>
                  </a:lnTo>
                  <a:lnTo>
                    <a:pt x="3485388" y="140208"/>
                  </a:lnTo>
                  <a:close/>
                </a:path>
                <a:path w="3485515" h="428625">
                  <a:moveTo>
                    <a:pt x="3485388" y="134112"/>
                  </a:moveTo>
                  <a:lnTo>
                    <a:pt x="0" y="134112"/>
                  </a:lnTo>
                  <a:lnTo>
                    <a:pt x="0" y="135636"/>
                  </a:lnTo>
                  <a:lnTo>
                    <a:pt x="3485388" y="135636"/>
                  </a:lnTo>
                  <a:lnTo>
                    <a:pt x="3485388" y="134112"/>
                  </a:lnTo>
                  <a:close/>
                </a:path>
                <a:path w="3485515" h="428625">
                  <a:moveTo>
                    <a:pt x="3485388" y="128016"/>
                  </a:moveTo>
                  <a:lnTo>
                    <a:pt x="0" y="128016"/>
                  </a:lnTo>
                  <a:lnTo>
                    <a:pt x="0" y="129540"/>
                  </a:lnTo>
                  <a:lnTo>
                    <a:pt x="3485388" y="129540"/>
                  </a:lnTo>
                  <a:lnTo>
                    <a:pt x="3485388" y="128016"/>
                  </a:lnTo>
                  <a:close/>
                </a:path>
                <a:path w="3485515" h="428625">
                  <a:moveTo>
                    <a:pt x="3485388" y="121920"/>
                  </a:moveTo>
                  <a:lnTo>
                    <a:pt x="0" y="121920"/>
                  </a:lnTo>
                  <a:lnTo>
                    <a:pt x="0" y="123444"/>
                  </a:lnTo>
                  <a:lnTo>
                    <a:pt x="3485388" y="123444"/>
                  </a:lnTo>
                  <a:lnTo>
                    <a:pt x="3485388" y="121920"/>
                  </a:lnTo>
                  <a:close/>
                </a:path>
                <a:path w="3485515" h="428625">
                  <a:moveTo>
                    <a:pt x="3485388" y="115824"/>
                  </a:moveTo>
                  <a:lnTo>
                    <a:pt x="0" y="115824"/>
                  </a:lnTo>
                  <a:lnTo>
                    <a:pt x="0" y="117348"/>
                  </a:lnTo>
                  <a:lnTo>
                    <a:pt x="3485388" y="117348"/>
                  </a:lnTo>
                  <a:lnTo>
                    <a:pt x="3485388" y="115824"/>
                  </a:lnTo>
                  <a:close/>
                </a:path>
                <a:path w="3485515" h="428625">
                  <a:moveTo>
                    <a:pt x="3485388" y="109728"/>
                  </a:moveTo>
                  <a:lnTo>
                    <a:pt x="0" y="109728"/>
                  </a:lnTo>
                  <a:lnTo>
                    <a:pt x="0" y="111252"/>
                  </a:lnTo>
                  <a:lnTo>
                    <a:pt x="3485388" y="111252"/>
                  </a:lnTo>
                  <a:lnTo>
                    <a:pt x="3485388" y="109728"/>
                  </a:lnTo>
                  <a:close/>
                </a:path>
                <a:path w="3485515" h="428625">
                  <a:moveTo>
                    <a:pt x="3485388" y="103632"/>
                  </a:moveTo>
                  <a:lnTo>
                    <a:pt x="0" y="103632"/>
                  </a:lnTo>
                  <a:lnTo>
                    <a:pt x="0" y="105156"/>
                  </a:lnTo>
                  <a:lnTo>
                    <a:pt x="3485388" y="105156"/>
                  </a:lnTo>
                  <a:lnTo>
                    <a:pt x="3485388" y="103632"/>
                  </a:lnTo>
                  <a:close/>
                </a:path>
                <a:path w="3485515" h="428625">
                  <a:moveTo>
                    <a:pt x="3485388" y="97536"/>
                  </a:moveTo>
                  <a:lnTo>
                    <a:pt x="0" y="97536"/>
                  </a:lnTo>
                  <a:lnTo>
                    <a:pt x="0" y="99060"/>
                  </a:lnTo>
                  <a:lnTo>
                    <a:pt x="3485388" y="99060"/>
                  </a:lnTo>
                  <a:lnTo>
                    <a:pt x="3485388" y="97536"/>
                  </a:lnTo>
                  <a:close/>
                </a:path>
                <a:path w="3485515" h="428625">
                  <a:moveTo>
                    <a:pt x="3485388" y="91440"/>
                  </a:moveTo>
                  <a:lnTo>
                    <a:pt x="0" y="91440"/>
                  </a:lnTo>
                  <a:lnTo>
                    <a:pt x="0" y="92964"/>
                  </a:lnTo>
                  <a:lnTo>
                    <a:pt x="3485388" y="92964"/>
                  </a:lnTo>
                  <a:lnTo>
                    <a:pt x="3485388" y="91440"/>
                  </a:lnTo>
                  <a:close/>
                </a:path>
                <a:path w="3485515" h="428625">
                  <a:moveTo>
                    <a:pt x="3485388" y="85344"/>
                  </a:moveTo>
                  <a:lnTo>
                    <a:pt x="0" y="85344"/>
                  </a:lnTo>
                  <a:lnTo>
                    <a:pt x="0" y="86868"/>
                  </a:lnTo>
                  <a:lnTo>
                    <a:pt x="3485388" y="86868"/>
                  </a:lnTo>
                  <a:lnTo>
                    <a:pt x="3485388" y="85344"/>
                  </a:lnTo>
                  <a:close/>
                </a:path>
                <a:path w="3485515" h="428625">
                  <a:moveTo>
                    <a:pt x="3485388" y="79248"/>
                  </a:moveTo>
                  <a:lnTo>
                    <a:pt x="0" y="79248"/>
                  </a:lnTo>
                  <a:lnTo>
                    <a:pt x="0" y="80772"/>
                  </a:lnTo>
                  <a:lnTo>
                    <a:pt x="3485388" y="80772"/>
                  </a:lnTo>
                  <a:lnTo>
                    <a:pt x="3485388" y="79248"/>
                  </a:lnTo>
                  <a:close/>
                </a:path>
                <a:path w="3485515" h="428625">
                  <a:moveTo>
                    <a:pt x="3485388" y="73152"/>
                  </a:moveTo>
                  <a:lnTo>
                    <a:pt x="0" y="73152"/>
                  </a:lnTo>
                  <a:lnTo>
                    <a:pt x="0" y="74676"/>
                  </a:lnTo>
                  <a:lnTo>
                    <a:pt x="3485388" y="74676"/>
                  </a:lnTo>
                  <a:lnTo>
                    <a:pt x="3485388" y="73152"/>
                  </a:lnTo>
                  <a:close/>
                </a:path>
                <a:path w="3485515" h="428625">
                  <a:moveTo>
                    <a:pt x="3485388" y="67056"/>
                  </a:moveTo>
                  <a:lnTo>
                    <a:pt x="0" y="67056"/>
                  </a:lnTo>
                  <a:lnTo>
                    <a:pt x="0" y="68580"/>
                  </a:lnTo>
                  <a:lnTo>
                    <a:pt x="3485388" y="68580"/>
                  </a:lnTo>
                  <a:lnTo>
                    <a:pt x="3485388" y="67056"/>
                  </a:lnTo>
                  <a:close/>
                </a:path>
                <a:path w="3485515" h="428625">
                  <a:moveTo>
                    <a:pt x="3485388" y="60960"/>
                  </a:moveTo>
                  <a:lnTo>
                    <a:pt x="0" y="60960"/>
                  </a:lnTo>
                  <a:lnTo>
                    <a:pt x="0" y="62484"/>
                  </a:lnTo>
                  <a:lnTo>
                    <a:pt x="3485388" y="62484"/>
                  </a:lnTo>
                  <a:lnTo>
                    <a:pt x="3485388" y="60960"/>
                  </a:lnTo>
                  <a:close/>
                </a:path>
                <a:path w="3485515" h="428625">
                  <a:moveTo>
                    <a:pt x="3485388" y="54864"/>
                  </a:moveTo>
                  <a:lnTo>
                    <a:pt x="0" y="54864"/>
                  </a:lnTo>
                  <a:lnTo>
                    <a:pt x="0" y="56388"/>
                  </a:lnTo>
                  <a:lnTo>
                    <a:pt x="3485388" y="56388"/>
                  </a:lnTo>
                  <a:lnTo>
                    <a:pt x="3485388" y="54864"/>
                  </a:lnTo>
                  <a:close/>
                </a:path>
                <a:path w="3485515" h="428625">
                  <a:moveTo>
                    <a:pt x="3485388" y="48768"/>
                  </a:moveTo>
                  <a:lnTo>
                    <a:pt x="0" y="48768"/>
                  </a:lnTo>
                  <a:lnTo>
                    <a:pt x="0" y="50292"/>
                  </a:lnTo>
                  <a:lnTo>
                    <a:pt x="3485388" y="50292"/>
                  </a:lnTo>
                  <a:lnTo>
                    <a:pt x="3485388" y="48768"/>
                  </a:lnTo>
                  <a:close/>
                </a:path>
                <a:path w="3485515" h="428625">
                  <a:moveTo>
                    <a:pt x="3485388" y="42672"/>
                  </a:moveTo>
                  <a:lnTo>
                    <a:pt x="0" y="42672"/>
                  </a:lnTo>
                  <a:lnTo>
                    <a:pt x="0" y="44196"/>
                  </a:lnTo>
                  <a:lnTo>
                    <a:pt x="3485388" y="44196"/>
                  </a:lnTo>
                  <a:lnTo>
                    <a:pt x="3485388" y="42672"/>
                  </a:lnTo>
                  <a:close/>
                </a:path>
                <a:path w="3485515" h="428625">
                  <a:moveTo>
                    <a:pt x="3485388" y="36576"/>
                  </a:moveTo>
                  <a:lnTo>
                    <a:pt x="0" y="36576"/>
                  </a:lnTo>
                  <a:lnTo>
                    <a:pt x="0" y="38100"/>
                  </a:lnTo>
                  <a:lnTo>
                    <a:pt x="3485388" y="38100"/>
                  </a:lnTo>
                  <a:lnTo>
                    <a:pt x="3485388" y="36576"/>
                  </a:lnTo>
                  <a:close/>
                </a:path>
                <a:path w="3485515" h="428625">
                  <a:moveTo>
                    <a:pt x="3485388" y="30480"/>
                  </a:moveTo>
                  <a:lnTo>
                    <a:pt x="0" y="30480"/>
                  </a:lnTo>
                  <a:lnTo>
                    <a:pt x="0" y="32004"/>
                  </a:lnTo>
                  <a:lnTo>
                    <a:pt x="3485388" y="32004"/>
                  </a:lnTo>
                  <a:lnTo>
                    <a:pt x="3485388" y="30480"/>
                  </a:lnTo>
                  <a:close/>
                </a:path>
                <a:path w="3485515" h="428625">
                  <a:moveTo>
                    <a:pt x="3485388" y="24384"/>
                  </a:moveTo>
                  <a:lnTo>
                    <a:pt x="0" y="24384"/>
                  </a:lnTo>
                  <a:lnTo>
                    <a:pt x="0" y="25908"/>
                  </a:lnTo>
                  <a:lnTo>
                    <a:pt x="3485388" y="25908"/>
                  </a:lnTo>
                  <a:lnTo>
                    <a:pt x="3485388" y="24384"/>
                  </a:lnTo>
                  <a:close/>
                </a:path>
                <a:path w="3485515" h="428625">
                  <a:moveTo>
                    <a:pt x="3485388" y="18288"/>
                  </a:moveTo>
                  <a:lnTo>
                    <a:pt x="0" y="18288"/>
                  </a:lnTo>
                  <a:lnTo>
                    <a:pt x="0" y="19812"/>
                  </a:lnTo>
                  <a:lnTo>
                    <a:pt x="3485388" y="19812"/>
                  </a:lnTo>
                  <a:lnTo>
                    <a:pt x="3485388" y="18288"/>
                  </a:lnTo>
                  <a:close/>
                </a:path>
                <a:path w="3485515" h="428625">
                  <a:moveTo>
                    <a:pt x="3485388" y="12192"/>
                  </a:moveTo>
                  <a:lnTo>
                    <a:pt x="0" y="12192"/>
                  </a:lnTo>
                  <a:lnTo>
                    <a:pt x="0" y="13716"/>
                  </a:lnTo>
                  <a:lnTo>
                    <a:pt x="3485388" y="13716"/>
                  </a:lnTo>
                  <a:lnTo>
                    <a:pt x="3485388" y="12192"/>
                  </a:lnTo>
                  <a:close/>
                </a:path>
                <a:path w="3485515" h="428625">
                  <a:moveTo>
                    <a:pt x="3485388" y="6096"/>
                  </a:moveTo>
                  <a:lnTo>
                    <a:pt x="0" y="6096"/>
                  </a:lnTo>
                  <a:lnTo>
                    <a:pt x="0" y="7620"/>
                  </a:lnTo>
                  <a:lnTo>
                    <a:pt x="3485388" y="7620"/>
                  </a:lnTo>
                  <a:lnTo>
                    <a:pt x="3485388" y="6096"/>
                  </a:lnTo>
                  <a:close/>
                </a:path>
                <a:path w="3485515" h="428625">
                  <a:moveTo>
                    <a:pt x="3485388" y="0"/>
                  </a:moveTo>
                  <a:lnTo>
                    <a:pt x="0" y="0"/>
                  </a:lnTo>
                  <a:lnTo>
                    <a:pt x="0" y="1524"/>
                  </a:lnTo>
                  <a:lnTo>
                    <a:pt x="3485388" y="1524"/>
                  </a:lnTo>
                  <a:lnTo>
                    <a:pt x="3485388" y="0"/>
                  </a:lnTo>
                  <a:close/>
                </a:path>
              </a:pathLst>
            </a:custGeom>
            <a:solidFill>
              <a:srgbClr val="FFFFFF"/>
            </a:solidFill>
          </p:spPr>
          <p:txBody>
            <a:bodyPr wrap="square" lIns="0" tIns="0" rIns="0" bIns="0" rtlCol="0"/>
            <a:lstStyle/>
            <a:p>
              <a:endParaRPr sz="1200">
                <a:latin typeface="HGP創英角ｺﾞｼｯｸUB" panose="020B0900000000000000" pitchFamily="50" charset="-128"/>
                <a:ea typeface="HGP創英角ｺﾞｼｯｸUB" panose="020B0900000000000000" pitchFamily="50" charset="-128"/>
              </a:endParaRPr>
            </a:p>
          </p:txBody>
        </p:sp>
        <p:sp>
          <p:nvSpPr>
            <p:cNvPr id="295" name="object 95">
              <a:extLst>
                <a:ext uri="{FF2B5EF4-FFF2-40B4-BE49-F238E27FC236}">
                  <a16:creationId xmlns:a16="http://schemas.microsoft.com/office/drawing/2014/main" id="{A6097A08-125E-54E2-AC26-B17869359490}"/>
                </a:ext>
              </a:extLst>
            </p:cNvPr>
            <p:cNvSpPr/>
            <p:nvPr/>
          </p:nvSpPr>
          <p:spPr>
            <a:xfrm>
              <a:off x="6100432" y="4096511"/>
              <a:ext cx="3485515" cy="428625"/>
            </a:xfrm>
            <a:custGeom>
              <a:avLst/>
              <a:gdLst/>
              <a:ahLst/>
              <a:cxnLst/>
              <a:rect l="l" t="t" r="r" b="b"/>
              <a:pathLst>
                <a:path w="3485515" h="428625">
                  <a:moveTo>
                    <a:pt x="3485388" y="426720"/>
                  </a:moveTo>
                  <a:lnTo>
                    <a:pt x="0" y="426720"/>
                  </a:lnTo>
                  <a:lnTo>
                    <a:pt x="0" y="428244"/>
                  </a:lnTo>
                  <a:lnTo>
                    <a:pt x="3485388" y="428244"/>
                  </a:lnTo>
                  <a:lnTo>
                    <a:pt x="3485388" y="426720"/>
                  </a:lnTo>
                  <a:close/>
                </a:path>
                <a:path w="3485515" h="428625">
                  <a:moveTo>
                    <a:pt x="3485388" y="420624"/>
                  </a:moveTo>
                  <a:lnTo>
                    <a:pt x="0" y="420624"/>
                  </a:lnTo>
                  <a:lnTo>
                    <a:pt x="0" y="422148"/>
                  </a:lnTo>
                  <a:lnTo>
                    <a:pt x="3485388" y="422148"/>
                  </a:lnTo>
                  <a:lnTo>
                    <a:pt x="3485388" y="420624"/>
                  </a:lnTo>
                  <a:close/>
                </a:path>
                <a:path w="3485515" h="428625">
                  <a:moveTo>
                    <a:pt x="3485388" y="414528"/>
                  </a:moveTo>
                  <a:lnTo>
                    <a:pt x="0" y="414528"/>
                  </a:lnTo>
                  <a:lnTo>
                    <a:pt x="0" y="416052"/>
                  </a:lnTo>
                  <a:lnTo>
                    <a:pt x="3485388" y="416052"/>
                  </a:lnTo>
                  <a:lnTo>
                    <a:pt x="3485388" y="414528"/>
                  </a:lnTo>
                  <a:close/>
                </a:path>
                <a:path w="3485515" h="428625">
                  <a:moveTo>
                    <a:pt x="3485388" y="408432"/>
                  </a:moveTo>
                  <a:lnTo>
                    <a:pt x="0" y="408432"/>
                  </a:lnTo>
                  <a:lnTo>
                    <a:pt x="0" y="409956"/>
                  </a:lnTo>
                  <a:lnTo>
                    <a:pt x="3485388" y="409956"/>
                  </a:lnTo>
                  <a:lnTo>
                    <a:pt x="3485388" y="408432"/>
                  </a:lnTo>
                  <a:close/>
                </a:path>
                <a:path w="3485515" h="428625">
                  <a:moveTo>
                    <a:pt x="3485388" y="402336"/>
                  </a:moveTo>
                  <a:lnTo>
                    <a:pt x="0" y="402336"/>
                  </a:lnTo>
                  <a:lnTo>
                    <a:pt x="0" y="403860"/>
                  </a:lnTo>
                  <a:lnTo>
                    <a:pt x="3485388" y="403860"/>
                  </a:lnTo>
                  <a:lnTo>
                    <a:pt x="3485388" y="402336"/>
                  </a:lnTo>
                  <a:close/>
                </a:path>
                <a:path w="3485515" h="428625">
                  <a:moveTo>
                    <a:pt x="3485388" y="396240"/>
                  </a:moveTo>
                  <a:lnTo>
                    <a:pt x="0" y="396240"/>
                  </a:lnTo>
                  <a:lnTo>
                    <a:pt x="0" y="397764"/>
                  </a:lnTo>
                  <a:lnTo>
                    <a:pt x="3485388" y="397764"/>
                  </a:lnTo>
                  <a:lnTo>
                    <a:pt x="3485388" y="396240"/>
                  </a:lnTo>
                  <a:close/>
                </a:path>
                <a:path w="3485515" h="428625">
                  <a:moveTo>
                    <a:pt x="3485388" y="390144"/>
                  </a:moveTo>
                  <a:lnTo>
                    <a:pt x="0" y="390144"/>
                  </a:lnTo>
                  <a:lnTo>
                    <a:pt x="0" y="391668"/>
                  </a:lnTo>
                  <a:lnTo>
                    <a:pt x="3485388" y="391668"/>
                  </a:lnTo>
                  <a:lnTo>
                    <a:pt x="3485388" y="390144"/>
                  </a:lnTo>
                  <a:close/>
                </a:path>
                <a:path w="3485515" h="428625">
                  <a:moveTo>
                    <a:pt x="3485388" y="384048"/>
                  </a:moveTo>
                  <a:lnTo>
                    <a:pt x="0" y="384048"/>
                  </a:lnTo>
                  <a:lnTo>
                    <a:pt x="0" y="385572"/>
                  </a:lnTo>
                  <a:lnTo>
                    <a:pt x="3485388" y="385572"/>
                  </a:lnTo>
                  <a:lnTo>
                    <a:pt x="3485388" y="384048"/>
                  </a:lnTo>
                  <a:close/>
                </a:path>
                <a:path w="3485515" h="428625">
                  <a:moveTo>
                    <a:pt x="3485388" y="377952"/>
                  </a:moveTo>
                  <a:lnTo>
                    <a:pt x="0" y="377952"/>
                  </a:lnTo>
                  <a:lnTo>
                    <a:pt x="0" y="379476"/>
                  </a:lnTo>
                  <a:lnTo>
                    <a:pt x="3485388" y="379476"/>
                  </a:lnTo>
                  <a:lnTo>
                    <a:pt x="3485388" y="377952"/>
                  </a:lnTo>
                  <a:close/>
                </a:path>
                <a:path w="3485515" h="428625">
                  <a:moveTo>
                    <a:pt x="3485388" y="371856"/>
                  </a:moveTo>
                  <a:lnTo>
                    <a:pt x="0" y="371856"/>
                  </a:lnTo>
                  <a:lnTo>
                    <a:pt x="0" y="373380"/>
                  </a:lnTo>
                  <a:lnTo>
                    <a:pt x="3485388" y="373380"/>
                  </a:lnTo>
                  <a:lnTo>
                    <a:pt x="3485388" y="371856"/>
                  </a:lnTo>
                  <a:close/>
                </a:path>
                <a:path w="3485515" h="428625">
                  <a:moveTo>
                    <a:pt x="3485388" y="365760"/>
                  </a:moveTo>
                  <a:lnTo>
                    <a:pt x="0" y="365760"/>
                  </a:lnTo>
                  <a:lnTo>
                    <a:pt x="0" y="367284"/>
                  </a:lnTo>
                  <a:lnTo>
                    <a:pt x="3485388" y="367284"/>
                  </a:lnTo>
                  <a:lnTo>
                    <a:pt x="3485388" y="365760"/>
                  </a:lnTo>
                  <a:close/>
                </a:path>
                <a:path w="3485515" h="428625">
                  <a:moveTo>
                    <a:pt x="3485388" y="359664"/>
                  </a:moveTo>
                  <a:lnTo>
                    <a:pt x="0" y="359664"/>
                  </a:lnTo>
                  <a:lnTo>
                    <a:pt x="0" y="361188"/>
                  </a:lnTo>
                  <a:lnTo>
                    <a:pt x="3485388" y="361188"/>
                  </a:lnTo>
                  <a:lnTo>
                    <a:pt x="3485388" y="359664"/>
                  </a:lnTo>
                  <a:close/>
                </a:path>
                <a:path w="3485515" h="428625">
                  <a:moveTo>
                    <a:pt x="3485388" y="353568"/>
                  </a:moveTo>
                  <a:lnTo>
                    <a:pt x="0" y="353568"/>
                  </a:lnTo>
                  <a:lnTo>
                    <a:pt x="0" y="355092"/>
                  </a:lnTo>
                  <a:lnTo>
                    <a:pt x="3485388" y="355092"/>
                  </a:lnTo>
                  <a:lnTo>
                    <a:pt x="3485388" y="353568"/>
                  </a:lnTo>
                  <a:close/>
                </a:path>
                <a:path w="3485515" h="428625">
                  <a:moveTo>
                    <a:pt x="3485388" y="347472"/>
                  </a:moveTo>
                  <a:lnTo>
                    <a:pt x="0" y="347472"/>
                  </a:lnTo>
                  <a:lnTo>
                    <a:pt x="0" y="348996"/>
                  </a:lnTo>
                  <a:lnTo>
                    <a:pt x="3485388" y="348996"/>
                  </a:lnTo>
                  <a:lnTo>
                    <a:pt x="3485388" y="347472"/>
                  </a:lnTo>
                  <a:close/>
                </a:path>
                <a:path w="3485515" h="428625">
                  <a:moveTo>
                    <a:pt x="3485388" y="341376"/>
                  </a:moveTo>
                  <a:lnTo>
                    <a:pt x="0" y="341376"/>
                  </a:lnTo>
                  <a:lnTo>
                    <a:pt x="0" y="342900"/>
                  </a:lnTo>
                  <a:lnTo>
                    <a:pt x="3485388" y="342900"/>
                  </a:lnTo>
                  <a:lnTo>
                    <a:pt x="3485388" y="341376"/>
                  </a:lnTo>
                  <a:close/>
                </a:path>
                <a:path w="3485515" h="428625">
                  <a:moveTo>
                    <a:pt x="3485388" y="335280"/>
                  </a:moveTo>
                  <a:lnTo>
                    <a:pt x="0" y="335280"/>
                  </a:lnTo>
                  <a:lnTo>
                    <a:pt x="0" y="336804"/>
                  </a:lnTo>
                  <a:lnTo>
                    <a:pt x="3485388" y="336804"/>
                  </a:lnTo>
                  <a:lnTo>
                    <a:pt x="3485388" y="335280"/>
                  </a:lnTo>
                  <a:close/>
                </a:path>
                <a:path w="3485515" h="428625">
                  <a:moveTo>
                    <a:pt x="3485388" y="329184"/>
                  </a:moveTo>
                  <a:lnTo>
                    <a:pt x="0" y="329184"/>
                  </a:lnTo>
                  <a:lnTo>
                    <a:pt x="0" y="330708"/>
                  </a:lnTo>
                  <a:lnTo>
                    <a:pt x="3485388" y="330708"/>
                  </a:lnTo>
                  <a:lnTo>
                    <a:pt x="3485388" y="329184"/>
                  </a:lnTo>
                  <a:close/>
                </a:path>
                <a:path w="3485515" h="428625">
                  <a:moveTo>
                    <a:pt x="3485388" y="323088"/>
                  </a:moveTo>
                  <a:lnTo>
                    <a:pt x="0" y="323088"/>
                  </a:lnTo>
                  <a:lnTo>
                    <a:pt x="0" y="324612"/>
                  </a:lnTo>
                  <a:lnTo>
                    <a:pt x="3485388" y="324612"/>
                  </a:lnTo>
                  <a:lnTo>
                    <a:pt x="3485388" y="323088"/>
                  </a:lnTo>
                  <a:close/>
                </a:path>
                <a:path w="3485515" h="428625">
                  <a:moveTo>
                    <a:pt x="3485388" y="316992"/>
                  </a:moveTo>
                  <a:lnTo>
                    <a:pt x="0" y="316992"/>
                  </a:lnTo>
                  <a:lnTo>
                    <a:pt x="0" y="318516"/>
                  </a:lnTo>
                  <a:lnTo>
                    <a:pt x="3485388" y="318516"/>
                  </a:lnTo>
                  <a:lnTo>
                    <a:pt x="3485388" y="316992"/>
                  </a:lnTo>
                  <a:close/>
                </a:path>
                <a:path w="3485515" h="428625">
                  <a:moveTo>
                    <a:pt x="3485388" y="310896"/>
                  </a:moveTo>
                  <a:lnTo>
                    <a:pt x="0" y="310896"/>
                  </a:lnTo>
                  <a:lnTo>
                    <a:pt x="0" y="312420"/>
                  </a:lnTo>
                  <a:lnTo>
                    <a:pt x="3485388" y="312420"/>
                  </a:lnTo>
                  <a:lnTo>
                    <a:pt x="3485388" y="310896"/>
                  </a:lnTo>
                  <a:close/>
                </a:path>
                <a:path w="3485515" h="428625">
                  <a:moveTo>
                    <a:pt x="3485388" y="304800"/>
                  </a:moveTo>
                  <a:lnTo>
                    <a:pt x="0" y="304800"/>
                  </a:lnTo>
                  <a:lnTo>
                    <a:pt x="0" y="306324"/>
                  </a:lnTo>
                  <a:lnTo>
                    <a:pt x="3485388" y="306324"/>
                  </a:lnTo>
                  <a:lnTo>
                    <a:pt x="3485388" y="304800"/>
                  </a:lnTo>
                  <a:close/>
                </a:path>
                <a:path w="3485515" h="428625">
                  <a:moveTo>
                    <a:pt x="3485388" y="298704"/>
                  </a:moveTo>
                  <a:lnTo>
                    <a:pt x="0" y="298704"/>
                  </a:lnTo>
                  <a:lnTo>
                    <a:pt x="0" y="300228"/>
                  </a:lnTo>
                  <a:lnTo>
                    <a:pt x="3485388" y="300228"/>
                  </a:lnTo>
                  <a:lnTo>
                    <a:pt x="3485388" y="298704"/>
                  </a:lnTo>
                  <a:close/>
                </a:path>
                <a:path w="3485515" h="428625">
                  <a:moveTo>
                    <a:pt x="3485388" y="292608"/>
                  </a:moveTo>
                  <a:lnTo>
                    <a:pt x="0" y="292608"/>
                  </a:lnTo>
                  <a:lnTo>
                    <a:pt x="0" y="294132"/>
                  </a:lnTo>
                  <a:lnTo>
                    <a:pt x="3485388" y="294132"/>
                  </a:lnTo>
                  <a:lnTo>
                    <a:pt x="3485388" y="292608"/>
                  </a:lnTo>
                  <a:close/>
                </a:path>
                <a:path w="3485515" h="428625">
                  <a:moveTo>
                    <a:pt x="3485388" y="286512"/>
                  </a:moveTo>
                  <a:lnTo>
                    <a:pt x="0" y="286512"/>
                  </a:lnTo>
                  <a:lnTo>
                    <a:pt x="0" y="288036"/>
                  </a:lnTo>
                  <a:lnTo>
                    <a:pt x="3485388" y="288036"/>
                  </a:lnTo>
                  <a:lnTo>
                    <a:pt x="3485388" y="286512"/>
                  </a:lnTo>
                  <a:close/>
                </a:path>
                <a:path w="3485515" h="428625">
                  <a:moveTo>
                    <a:pt x="3485388" y="280416"/>
                  </a:moveTo>
                  <a:lnTo>
                    <a:pt x="0" y="280416"/>
                  </a:lnTo>
                  <a:lnTo>
                    <a:pt x="0" y="281940"/>
                  </a:lnTo>
                  <a:lnTo>
                    <a:pt x="3485388" y="281940"/>
                  </a:lnTo>
                  <a:lnTo>
                    <a:pt x="3485388" y="280416"/>
                  </a:lnTo>
                  <a:close/>
                </a:path>
                <a:path w="3485515" h="428625">
                  <a:moveTo>
                    <a:pt x="3485388" y="274320"/>
                  </a:moveTo>
                  <a:lnTo>
                    <a:pt x="0" y="274320"/>
                  </a:lnTo>
                  <a:lnTo>
                    <a:pt x="0" y="275844"/>
                  </a:lnTo>
                  <a:lnTo>
                    <a:pt x="3485388" y="275844"/>
                  </a:lnTo>
                  <a:lnTo>
                    <a:pt x="3485388" y="274320"/>
                  </a:lnTo>
                  <a:close/>
                </a:path>
                <a:path w="3485515" h="428625">
                  <a:moveTo>
                    <a:pt x="3485388" y="268224"/>
                  </a:moveTo>
                  <a:lnTo>
                    <a:pt x="0" y="268224"/>
                  </a:lnTo>
                  <a:lnTo>
                    <a:pt x="0" y="269748"/>
                  </a:lnTo>
                  <a:lnTo>
                    <a:pt x="3485388" y="269748"/>
                  </a:lnTo>
                  <a:lnTo>
                    <a:pt x="3485388" y="268224"/>
                  </a:lnTo>
                  <a:close/>
                </a:path>
                <a:path w="3485515" h="428625">
                  <a:moveTo>
                    <a:pt x="3485388" y="262128"/>
                  </a:moveTo>
                  <a:lnTo>
                    <a:pt x="0" y="262128"/>
                  </a:lnTo>
                  <a:lnTo>
                    <a:pt x="0" y="263652"/>
                  </a:lnTo>
                  <a:lnTo>
                    <a:pt x="3485388" y="263652"/>
                  </a:lnTo>
                  <a:lnTo>
                    <a:pt x="3485388" y="262128"/>
                  </a:lnTo>
                  <a:close/>
                </a:path>
                <a:path w="3485515" h="428625">
                  <a:moveTo>
                    <a:pt x="3485388" y="256032"/>
                  </a:moveTo>
                  <a:lnTo>
                    <a:pt x="0" y="256032"/>
                  </a:lnTo>
                  <a:lnTo>
                    <a:pt x="0" y="257556"/>
                  </a:lnTo>
                  <a:lnTo>
                    <a:pt x="3485388" y="257556"/>
                  </a:lnTo>
                  <a:lnTo>
                    <a:pt x="3485388" y="256032"/>
                  </a:lnTo>
                  <a:close/>
                </a:path>
                <a:path w="3485515" h="428625">
                  <a:moveTo>
                    <a:pt x="3485388" y="249936"/>
                  </a:moveTo>
                  <a:lnTo>
                    <a:pt x="0" y="249936"/>
                  </a:lnTo>
                  <a:lnTo>
                    <a:pt x="0" y="251460"/>
                  </a:lnTo>
                  <a:lnTo>
                    <a:pt x="3485388" y="251460"/>
                  </a:lnTo>
                  <a:lnTo>
                    <a:pt x="3485388" y="249936"/>
                  </a:lnTo>
                  <a:close/>
                </a:path>
                <a:path w="3485515" h="428625">
                  <a:moveTo>
                    <a:pt x="3485388" y="243840"/>
                  </a:moveTo>
                  <a:lnTo>
                    <a:pt x="0" y="243840"/>
                  </a:lnTo>
                  <a:lnTo>
                    <a:pt x="0" y="245364"/>
                  </a:lnTo>
                  <a:lnTo>
                    <a:pt x="3485388" y="245364"/>
                  </a:lnTo>
                  <a:lnTo>
                    <a:pt x="3485388" y="243840"/>
                  </a:lnTo>
                  <a:close/>
                </a:path>
                <a:path w="3485515" h="428625">
                  <a:moveTo>
                    <a:pt x="3485388" y="237744"/>
                  </a:moveTo>
                  <a:lnTo>
                    <a:pt x="0" y="237744"/>
                  </a:lnTo>
                  <a:lnTo>
                    <a:pt x="0" y="239268"/>
                  </a:lnTo>
                  <a:lnTo>
                    <a:pt x="3485388" y="239268"/>
                  </a:lnTo>
                  <a:lnTo>
                    <a:pt x="3485388" y="237744"/>
                  </a:lnTo>
                  <a:close/>
                </a:path>
                <a:path w="3485515" h="428625">
                  <a:moveTo>
                    <a:pt x="3485388" y="231648"/>
                  </a:moveTo>
                  <a:lnTo>
                    <a:pt x="0" y="231648"/>
                  </a:lnTo>
                  <a:lnTo>
                    <a:pt x="0" y="233172"/>
                  </a:lnTo>
                  <a:lnTo>
                    <a:pt x="3485388" y="233172"/>
                  </a:lnTo>
                  <a:lnTo>
                    <a:pt x="3485388" y="231648"/>
                  </a:lnTo>
                  <a:close/>
                </a:path>
                <a:path w="3485515" h="428625">
                  <a:moveTo>
                    <a:pt x="3485388" y="225552"/>
                  </a:moveTo>
                  <a:lnTo>
                    <a:pt x="0" y="225552"/>
                  </a:lnTo>
                  <a:lnTo>
                    <a:pt x="0" y="227076"/>
                  </a:lnTo>
                  <a:lnTo>
                    <a:pt x="3485388" y="227076"/>
                  </a:lnTo>
                  <a:lnTo>
                    <a:pt x="3485388" y="225552"/>
                  </a:lnTo>
                  <a:close/>
                </a:path>
                <a:path w="3485515" h="428625">
                  <a:moveTo>
                    <a:pt x="3485388" y="219456"/>
                  </a:moveTo>
                  <a:lnTo>
                    <a:pt x="0" y="219456"/>
                  </a:lnTo>
                  <a:lnTo>
                    <a:pt x="0" y="220980"/>
                  </a:lnTo>
                  <a:lnTo>
                    <a:pt x="3485388" y="220980"/>
                  </a:lnTo>
                  <a:lnTo>
                    <a:pt x="3485388" y="219456"/>
                  </a:lnTo>
                  <a:close/>
                </a:path>
                <a:path w="3485515" h="428625">
                  <a:moveTo>
                    <a:pt x="3485388" y="213360"/>
                  </a:moveTo>
                  <a:lnTo>
                    <a:pt x="0" y="213360"/>
                  </a:lnTo>
                  <a:lnTo>
                    <a:pt x="0" y="214884"/>
                  </a:lnTo>
                  <a:lnTo>
                    <a:pt x="3485388" y="214884"/>
                  </a:lnTo>
                  <a:lnTo>
                    <a:pt x="3485388" y="213360"/>
                  </a:lnTo>
                  <a:close/>
                </a:path>
                <a:path w="3485515" h="428625">
                  <a:moveTo>
                    <a:pt x="3485388" y="207264"/>
                  </a:moveTo>
                  <a:lnTo>
                    <a:pt x="0" y="207264"/>
                  </a:lnTo>
                  <a:lnTo>
                    <a:pt x="0" y="208788"/>
                  </a:lnTo>
                  <a:lnTo>
                    <a:pt x="3485388" y="208788"/>
                  </a:lnTo>
                  <a:lnTo>
                    <a:pt x="3485388" y="207264"/>
                  </a:lnTo>
                  <a:close/>
                </a:path>
                <a:path w="3485515" h="428625">
                  <a:moveTo>
                    <a:pt x="3485388" y="201168"/>
                  </a:moveTo>
                  <a:lnTo>
                    <a:pt x="0" y="201168"/>
                  </a:lnTo>
                  <a:lnTo>
                    <a:pt x="0" y="202692"/>
                  </a:lnTo>
                  <a:lnTo>
                    <a:pt x="3485388" y="202692"/>
                  </a:lnTo>
                  <a:lnTo>
                    <a:pt x="3485388" y="201168"/>
                  </a:lnTo>
                  <a:close/>
                </a:path>
                <a:path w="3485515" h="428625">
                  <a:moveTo>
                    <a:pt x="3485388" y="195072"/>
                  </a:moveTo>
                  <a:lnTo>
                    <a:pt x="0" y="195072"/>
                  </a:lnTo>
                  <a:lnTo>
                    <a:pt x="0" y="196596"/>
                  </a:lnTo>
                  <a:lnTo>
                    <a:pt x="3485388" y="196596"/>
                  </a:lnTo>
                  <a:lnTo>
                    <a:pt x="3485388" y="195072"/>
                  </a:lnTo>
                  <a:close/>
                </a:path>
                <a:path w="3485515" h="428625">
                  <a:moveTo>
                    <a:pt x="3485388" y="188976"/>
                  </a:moveTo>
                  <a:lnTo>
                    <a:pt x="0" y="188976"/>
                  </a:lnTo>
                  <a:lnTo>
                    <a:pt x="0" y="190500"/>
                  </a:lnTo>
                  <a:lnTo>
                    <a:pt x="3485388" y="190500"/>
                  </a:lnTo>
                  <a:lnTo>
                    <a:pt x="3485388" y="188976"/>
                  </a:lnTo>
                  <a:close/>
                </a:path>
                <a:path w="3485515" h="428625">
                  <a:moveTo>
                    <a:pt x="3485388" y="182880"/>
                  </a:moveTo>
                  <a:lnTo>
                    <a:pt x="0" y="182880"/>
                  </a:lnTo>
                  <a:lnTo>
                    <a:pt x="0" y="184404"/>
                  </a:lnTo>
                  <a:lnTo>
                    <a:pt x="3485388" y="184404"/>
                  </a:lnTo>
                  <a:lnTo>
                    <a:pt x="3485388" y="182880"/>
                  </a:lnTo>
                  <a:close/>
                </a:path>
                <a:path w="3485515" h="428625">
                  <a:moveTo>
                    <a:pt x="3485388" y="176784"/>
                  </a:moveTo>
                  <a:lnTo>
                    <a:pt x="0" y="176784"/>
                  </a:lnTo>
                  <a:lnTo>
                    <a:pt x="0" y="178308"/>
                  </a:lnTo>
                  <a:lnTo>
                    <a:pt x="3485388" y="178308"/>
                  </a:lnTo>
                  <a:lnTo>
                    <a:pt x="3485388" y="176784"/>
                  </a:lnTo>
                  <a:close/>
                </a:path>
                <a:path w="3485515" h="428625">
                  <a:moveTo>
                    <a:pt x="3485388" y="170688"/>
                  </a:moveTo>
                  <a:lnTo>
                    <a:pt x="0" y="170688"/>
                  </a:lnTo>
                  <a:lnTo>
                    <a:pt x="0" y="172212"/>
                  </a:lnTo>
                  <a:lnTo>
                    <a:pt x="3485388" y="172212"/>
                  </a:lnTo>
                  <a:lnTo>
                    <a:pt x="3485388" y="170688"/>
                  </a:lnTo>
                  <a:close/>
                </a:path>
                <a:path w="3485515" h="428625">
                  <a:moveTo>
                    <a:pt x="3485388" y="164592"/>
                  </a:moveTo>
                  <a:lnTo>
                    <a:pt x="0" y="164592"/>
                  </a:lnTo>
                  <a:lnTo>
                    <a:pt x="0" y="166116"/>
                  </a:lnTo>
                  <a:lnTo>
                    <a:pt x="3485388" y="166116"/>
                  </a:lnTo>
                  <a:lnTo>
                    <a:pt x="3485388" y="164592"/>
                  </a:lnTo>
                  <a:close/>
                </a:path>
                <a:path w="3485515" h="428625">
                  <a:moveTo>
                    <a:pt x="3485388" y="158496"/>
                  </a:moveTo>
                  <a:lnTo>
                    <a:pt x="0" y="158496"/>
                  </a:lnTo>
                  <a:lnTo>
                    <a:pt x="0" y="160020"/>
                  </a:lnTo>
                  <a:lnTo>
                    <a:pt x="3485388" y="160020"/>
                  </a:lnTo>
                  <a:lnTo>
                    <a:pt x="3485388" y="158496"/>
                  </a:lnTo>
                  <a:close/>
                </a:path>
                <a:path w="3485515" h="428625">
                  <a:moveTo>
                    <a:pt x="3485388" y="152400"/>
                  </a:moveTo>
                  <a:lnTo>
                    <a:pt x="0" y="152400"/>
                  </a:lnTo>
                  <a:lnTo>
                    <a:pt x="0" y="153924"/>
                  </a:lnTo>
                  <a:lnTo>
                    <a:pt x="3485388" y="153924"/>
                  </a:lnTo>
                  <a:lnTo>
                    <a:pt x="3485388" y="152400"/>
                  </a:lnTo>
                  <a:close/>
                </a:path>
                <a:path w="3485515" h="428625">
                  <a:moveTo>
                    <a:pt x="3485388" y="146304"/>
                  </a:moveTo>
                  <a:lnTo>
                    <a:pt x="0" y="146304"/>
                  </a:lnTo>
                  <a:lnTo>
                    <a:pt x="0" y="147828"/>
                  </a:lnTo>
                  <a:lnTo>
                    <a:pt x="3485388" y="147828"/>
                  </a:lnTo>
                  <a:lnTo>
                    <a:pt x="3485388" y="146304"/>
                  </a:lnTo>
                  <a:close/>
                </a:path>
                <a:path w="3485515" h="428625">
                  <a:moveTo>
                    <a:pt x="3485388" y="140208"/>
                  </a:moveTo>
                  <a:lnTo>
                    <a:pt x="0" y="140208"/>
                  </a:lnTo>
                  <a:lnTo>
                    <a:pt x="0" y="141732"/>
                  </a:lnTo>
                  <a:lnTo>
                    <a:pt x="3485388" y="141732"/>
                  </a:lnTo>
                  <a:lnTo>
                    <a:pt x="3485388" y="140208"/>
                  </a:lnTo>
                  <a:close/>
                </a:path>
                <a:path w="3485515" h="428625">
                  <a:moveTo>
                    <a:pt x="3485388" y="134112"/>
                  </a:moveTo>
                  <a:lnTo>
                    <a:pt x="0" y="134112"/>
                  </a:lnTo>
                  <a:lnTo>
                    <a:pt x="0" y="135636"/>
                  </a:lnTo>
                  <a:lnTo>
                    <a:pt x="3485388" y="135636"/>
                  </a:lnTo>
                  <a:lnTo>
                    <a:pt x="3485388" y="134112"/>
                  </a:lnTo>
                  <a:close/>
                </a:path>
                <a:path w="3485515" h="428625">
                  <a:moveTo>
                    <a:pt x="3485388" y="128016"/>
                  </a:moveTo>
                  <a:lnTo>
                    <a:pt x="0" y="128016"/>
                  </a:lnTo>
                  <a:lnTo>
                    <a:pt x="0" y="129540"/>
                  </a:lnTo>
                  <a:lnTo>
                    <a:pt x="3485388" y="129540"/>
                  </a:lnTo>
                  <a:lnTo>
                    <a:pt x="3485388" y="128016"/>
                  </a:lnTo>
                  <a:close/>
                </a:path>
                <a:path w="3485515" h="428625">
                  <a:moveTo>
                    <a:pt x="3485388" y="121920"/>
                  </a:moveTo>
                  <a:lnTo>
                    <a:pt x="0" y="121920"/>
                  </a:lnTo>
                  <a:lnTo>
                    <a:pt x="0" y="123444"/>
                  </a:lnTo>
                  <a:lnTo>
                    <a:pt x="3485388" y="123444"/>
                  </a:lnTo>
                  <a:lnTo>
                    <a:pt x="3485388" y="121920"/>
                  </a:lnTo>
                  <a:close/>
                </a:path>
                <a:path w="3485515" h="428625">
                  <a:moveTo>
                    <a:pt x="3485388" y="115824"/>
                  </a:moveTo>
                  <a:lnTo>
                    <a:pt x="0" y="115824"/>
                  </a:lnTo>
                  <a:lnTo>
                    <a:pt x="0" y="117348"/>
                  </a:lnTo>
                  <a:lnTo>
                    <a:pt x="3485388" y="117348"/>
                  </a:lnTo>
                  <a:lnTo>
                    <a:pt x="3485388" y="115824"/>
                  </a:lnTo>
                  <a:close/>
                </a:path>
                <a:path w="3485515" h="428625">
                  <a:moveTo>
                    <a:pt x="3485388" y="109728"/>
                  </a:moveTo>
                  <a:lnTo>
                    <a:pt x="0" y="109728"/>
                  </a:lnTo>
                  <a:lnTo>
                    <a:pt x="0" y="111252"/>
                  </a:lnTo>
                  <a:lnTo>
                    <a:pt x="3485388" y="111252"/>
                  </a:lnTo>
                  <a:lnTo>
                    <a:pt x="3485388" y="109728"/>
                  </a:lnTo>
                  <a:close/>
                </a:path>
                <a:path w="3485515" h="428625">
                  <a:moveTo>
                    <a:pt x="3485388" y="103632"/>
                  </a:moveTo>
                  <a:lnTo>
                    <a:pt x="0" y="103632"/>
                  </a:lnTo>
                  <a:lnTo>
                    <a:pt x="0" y="105156"/>
                  </a:lnTo>
                  <a:lnTo>
                    <a:pt x="3485388" y="105156"/>
                  </a:lnTo>
                  <a:lnTo>
                    <a:pt x="3485388" y="103632"/>
                  </a:lnTo>
                  <a:close/>
                </a:path>
                <a:path w="3485515" h="428625">
                  <a:moveTo>
                    <a:pt x="3485388" y="97536"/>
                  </a:moveTo>
                  <a:lnTo>
                    <a:pt x="0" y="97536"/>
                  </a:lnTo>
                  <a:lnTo>
                    <a:pt x="0" y="99060"/>
                  </a:lnTo>
                  <a:lnTo>
                    <a:pt x="3485388" y="99060"/>
                  </a:lnTo>
                  <a:lnTo>
                    <a:pt x="3485388" y="97536"/>
                  </a:lnTo>
                  <a:close/>
                </a:path>
                <a:path w="3485515" h="428625">
                  <a:moveTo>
                    <a:pt x="3485388" y="91440"/>
                  </a:moveTo>
                  <a:lnTo>
                    <a:pt x="0" y="91440"/>
                  </a:lnTo>
                  <a:lnTo>
                    <a:pt x="0" y="92964"/>
                  </a:lnTo>
                  <a:lnTo>
                    <a:pt x="3485388" y="92964"/>
                  </a:lnTo>
                  <a:lnTo>
                    <a:pt x="3485388" y="91440"/>
                  </a:lnTo>
                  <a:close/>
                </a:path>
                <a:path w="3485515" h="428625">
                  <a:moveTo>
                    <a:pt x="3485388" y="85344"/>
                  </a:moveTo>
                  <a:lnTo>
                    <a:pt x="0" y="85344"/>
                  </a:lnTo>
                  <a:lnTo>
                    <a:pt x="0" y="86868"/>
                  </a:lnTo>
                  <a:lnTo>
                    <a:pt x="3485388" y="86868"/>
                  </a:lnTo>
                  <a:lnTo>
                    <a:pt x="3485388" y="85344"/>
                  </a:lnTo>
                  <a:close/>
                </a:path>
                <a:path w="3485515" h="428625">
                  <a:moveTo>
                    <a:pt x="3485388" y="79248"/>
                  </a:moveTo>
                  <a:lnTo>
                    <a:pt x="0" y="79248"/>
                  </a:lnTo>
                  <a:lnTo>
                    <a:pt x="0" y="80772"/>
                  </a:lnTo>
                  <a:lnTo>
                    <a:pt x="3485388" y="80772"/>
                  </a:lnTo>
                  <a:lnTo>
                    <a:pt x="3485388" y="79248"/>
                  </a:lnTo>
                  <a:close/>
                </a:path>
                <a:path w="3485515" h="428625">
                  <a:moveTo>
                    <a:pt x="3485388" y="73152"/>
                  </a:moveTo>
                  <a:lnTo>
                    <a:pt x="0" y="73152"/>
                  </a:lnTo>
                  <a:lnTo>
                    <a:pt x="0" y="74676"/>
                  </a:lnTo>
                  <a:lnTo>
                    <a:pt x="3485388" y="74676"/>
                  </a:lnTo>
                  <a:lnTo>
                    <a:pt x="3485388" y="73152"/>
                  </a:lnTo>
                  <a:close/>
                </a:path>
                <a:path w="3485515" h="428625">
                  <a:moveTo>
                    <a:pt x="3485388" y="67056"/>
                  </a:moveTo>
                  <a:lnTo>
                    <a:pt x="0" y="67056"/>
                  </a:lnTo>
                  <a:lnTo>
                    <a:pt x="0" y="68580"/>
                  </a:lnTo>
                  <a:lnTo>
                    <a:pt x="3485388" y="68580"/>
                  </a:lnTo>
                  <a:lnTo>
                    <a:pt x="3485388" y="67056"/>
                  </a:lnTo>
                  <a:close/>
                </a:path>
                <a:path w="3485515" h="428625">
                  <a:moveTo>
                    <a:pt x="3485388" y="60960"/>
                  </a:moveTo>
                  <a:lnTo>
                    <a:pt x="0" y="60960"/>
                  </a:lnTo>
                  <a:lnTo>
                    <a:pt x="0" y="62484"/>
                  </a:lnTo>
                  <a:lnTo>
                    <a:pt x="3485388" y="62484"/>
                  </a:lnTo>
                  <a:lnTo>
                    <a:pt x="3485388" y="60960"/>
                  </a:lnTo>
                  <a:close/>
                </a:path>
                <a:path w="3485515" h="428625">
                  <a:moveTo>
                    <a:pt x="3485388" y="54864"/>
                  </a:moveTo>
                  <a:lnTo>
                    <a:pt x="0" y="54864"/>
                  </a:lnTo>
                  <a:lnTo>
                    <a:pt x="0" y="56388"/>
                  </a:lnTo>
                  <a:lnTo>
                    <a:pt x="3485388" y="56388"/>
                  </a:lnTo>
                  <a:lnTo>
                    <a:pt x="3485388" y="54864"/>
                  </a:lnTo>
                  <a:close/>
                </a:path>
                <a:path w="3485515" h="428625">
                  <a:moveTo>
                    <a:pt x="3485388" y="48768"/>
                  </a:moveTo>
                  <a:lnTo>
                    <a:pt x="0" y="48768"/>
                  </a:lnTo>
                  <a:lnTo>
                    <a:pt x="0" y="50292"/>
                  </a:lnTo>
                  <a:lnTo>
                    <a:pt x="3485388" y="50292"/>
                  </a:lnTo>
                  <a:lnTo>
                    <a:pt x="3485388" y="48768"/>
                  </a:lnTo>
                  <a:close/>
                </a:path>
                <a:path w="3485515" h="428625">
                  <a:moveTo>
                    <a:pt x="3485388" y="42672"/>
                  </a:moveTo>
                  <a:lnTo>
                    <a:pt x="0" y="42672"/>
                  </a:lnTo>
                  <a:lnTo>
                    <a:pt x="0" y="44196"/>
                  </a:lnTo>
                  <a:lnTo>
                    <a:pt x="3485388" y="44196"/>
                  </a:lnTo>
                  <a:lnTo>
                    <a:pt x="3485388" y="42672"/>
                  </a:lnTo>
                  <a:close/>
                </a:path>
                <a:path w="3485515" h="428625">
                  <a:moveTo>
                    <a:pt x="3485388" y="36576"/>
                  </a:moveTo>
                  <a:lnTo>
                    <a:pt x="0" y="36576"/>
                  </a:lnTo>
                  <a:lnTo>
                    <a:pt x="0" y="38100"/>
                  </a:lnTo>
                  <a:lnTo>
                    <a:pt x="3485388" y="38100"/>
                  </a:lnTo>
                  <a:lnTo>
                    <a:pt x="3485388" y="36576"/>
                  </a:lnTo>
                  <a:close/>
                </a:path>
                <a:path w="3485515" h="428625">
                  <a:moveTo>
                    <a:pt x="3485388" y="30480"/>
                  </a:moveTo>
                  <a:lnTo>
                    <a:pt x="0" y="30480"/>
                  </a:lnTo>
                  <a:lnTo>
                    <a:pt x="0" y="32004"/>
                  </a:lnTo>
                  <a:lnTo>
                    <a:pt x="3485388" y="32004"/>
                  </a:lnTo>
                  <a:lnTo>
                    <a:pt x="3485388" y="30480"/>
                  </a:lnTo>
                  <a:close/>
                </a:path>
                <a:path w="3485515" h="428625">
                  <a:moveTo>
                    <a:pt x="3485388" y="24384"/>
                  </a:moveTo>
                  <a:lnTo>
                    <a:pt x="0" y="24384"/>
                  </a:lnTo>
                  <a:lnTo>
                    <a:pt x="0" y="25908"/>
                  </a:lnTo>
                  <a:lnTo>
                    <a:pt x="3485388" y="25908"/>
                  </a:lnTo>
                  <a:lnTo>
                    <a:pt x="3485388" y="24384"/>
                  </a:lnTo>
                  <a:close/>
                </a:path>
                <a:path w="3485515" h="428625">
                  <a:moveTo>
                    <a:pt x="3485388" y="18288"/>
                  </a:moveTo>
                  <a:lnTo>
                    <a:pt x="0" y="18288"/>
                  </a:lnTo>
                  <a:lnTo>
                    <a:pt x="0" y="19812"/>
                  </a:lnTo>
                  <a:lnTo>
                    <a:pt x="3485388" y="19812"/>
                  </a:lnTo>
                  <a:lnTo>
                    <a:pt x="3485388" y="18288"/>
                  </a:lnTo>
                  <a:close/>
                </a:path>
                <a:path w="3485515" h="428625">
                  <a:moveTo>
                    <a:pt x="3485388" y="12192"/>
                  </a:moveTo>
                  <a:lnTo>
                    <a:pt x="0" y="12192"/>
                  </a:lnTo>
                  <a:lnTo>
                    <a:pt x="0" y="13716"/>
                  </a:lnTo>
                  <a:lnTo>
                    <a:pt x="3485388" y="13716"/>
                  </a:lnTo>
                  <a:lnTo>
                    <a:pt x="3485388" y="12192"/>
                  </a:lnTo>
                  <a:close/>
                </a:path>
                <a:path w="3485515" h="428625">
                  <a:moveTo>
                    <a:pt x="3485388" y="6096"/>
                  </a:moveTo>
                  <a:lnTo>
                    <a:pt x="0" y="6096"/>
                  </a:lnTo>
                  <a:lnTo>
                    <a:pt x="0" y="7620"/>
                  </a:lnTo>
                  <a:lnTo>
                    <a:pt x="3485388" y="7620"/>
                  </a:lnTo>
                  <a:lnTo>
                    <a:pt x="3485388" y="6096"/>
                  </a:lnTo>
                  <a:close/>
                </a:path>
                <a:path w="3485515" h="428625">
                  <a:moveTo>
                    <a:pt x="3485388" y="0"/>
                  </a:moveTo>
                  <a:lnTo>
                    <a:pt x="0" y="0"/>
                  </a:lnTo>
                  <a:lnTo>
                    <a:pt x="0" y="1524"/>
                  </a:lnTo>
                  <a:lnTo>
                    <a:pt x="3485388" y="1524"/>
                  </a:lnTo>
                  <a:lnTo>
                    <a:pt x="3485388" y="0"/>
                  </a:lnTo>
                  <a:close/>
                </a:path>
              </a:pathLst>
            </a:custGeom>
            <a:solidFill>
              <a:srgbClr val="FFFFFF"/>
            </a:solidFill>
          </p:spPr>
          <p:txBody>
            <a:bodyPr wrap="square" lIns="0" tIns="0" rIns="0" bIns="0" rtlCol="0"/>
            <a:lstStyle/>
            <a:p>
              <a:endParaRPr sz="1200">
                <a:latin typeface="HGP創英角ｺﾞｼｯｸUB" panose="020B0900000000000000" pitchFamily="50" charset="-128"/>
                <a:ea typeface="HGP創英角ｺﾞｼｯｸUB" panose="020B0900000000000000" pitchFamily="50" charset="-128"/>
              </a:endParaRPr>
            </a:p>
          </p:txBody>
        </p:sp>
        <p:sp>
          <p:nvSpPr>
            <p:cNvPr id="296" name="object 96">
              <a:extLst>
                <a:ext uri="{FF2B5EF4-FFF2-40B4-BE49-F238E27FC236}">
                  <a16:creationId xmlns:a16="http://schemas.microsoft.com/office/drawing/2014/main" id="{88DB4A68-0EA7-8BB0-F3F0-796063E0F42A}"/>
                </a:ext>
              </a:extLst>
            </p:cNvPr>
            <p:cNvSpPr/>
            <p:nvPr/>
          </p:nvSpPr>
          <p:spPr>
            <a:xfrm>
              <a:off x="6100432" y="4523231"/>
              <a:ext cx="3485515" cy="105410"/>
            </a:xfrm>
            <a:custGeom>
              <a:avLst/>
              <a:gdLst/>
              <a:ahLst/>
              <a:cxnLst/>
              <a:rect l="l" t="t" r="r" b="b"/>
              <a:pathLst>
                <a:path w="3485515" h="105410">
                  <a:moveTo>
                    <a:pt x="3485388" y="103632"/>
                  </a:moveTo>
                  <a:lnTo>
                    <a:pt x="0" y="103632"/>
                  </a:lnTo>
                  <a:lnTo>
                    <a:pt x="0" y="105156"/>
                  </a:lnTo>
                  <a:lnTo>
                    <a:pt x="3485388" y="105156"/>
                  </a:lnTo>
                  <a:lnTo>
                    <a:pt x="3485388" y="103632"/>
                  </a:lnTo>
                  <a:close/>
                </a:path>
                <a:path w="3485515" h="105410">
                  <a:moveTo>
                    <a:pt x="3485388" y="97536"/>
                  </a:moveTo>
                  <a:lnTo>
                    <a:pt x="0" y="97536"/>
                  </a:lnTo>
                  <a:lnTo>
                    <a:pt x="0" y="99060"/>
                  </a:lnTo>
                  <a:lnTo>
                    <a:pt x="3485388" y="99060"/>
                  </a:lnTo>
                  <a:lnTo>
                    <a:pt x="3485388" y="97536"/>
                  </a:lnTo>
                  <a:close/>
                </a:path>
                <a:path w="3485515" h="105410">
                  <a:moveTo>
                    <a:pt x="3485388" y="91440"/>
                  </a:moveTo>
                  <a:lnTo>
                    <a:pt x="0" y="91440"/>
                  </a:lnTo>
                  <a:lnTo>
                    <a:pt x="0" y="92964"/>
                  </a:lnTo>
                  <a:lnTo>
                    <a:pt x="3485388" y="92964"/>
                  </a:lnTo>
                  <a:lnTo>
                    <a:pt x="3485388" y="91440"/>
                  </a:lnTo>
                  <a:close/>
                </a:path>
                <a:path w="3485515" h="105410">
                  <a:moveTo>
                    <a:pt x="3485388" y="85344"/>
                  </a:moveTo>
                  <a:lnTo>
                    <a:pt x="0" y="85344"/>
                  </a:lnTo>
                  <a:lnTo>
                    <a:pt x="0" y="86868"/>
                  </a:lnTo>
                  <a:lnTo>
                    <a:pt x="3485388" y="86868"/>
                  </a:lnTo>
                  <a:lnTo>
                    <a:pt x="3485388" y="85344"/>
                  </a:lnTo>
                  <a:close/>
                </a:path>
                <a:path w="3485515" h="105410">
                  <a:moveTo>
                    <a:pt x="3485388" y="79248"/>
                  </a:moveTo>
                  <a:lnTo>
                    <a:pt x="0" y="79248"/>
                  </a:lnTo>
                  <a:lnTo>
                    <a:pt x="0" y="80772"/>
                  </a:lnTo>
                  <a:lnTo>
                    <a:pt x="3485388" y="80772"/>
                  </a:lnTo>
                  <a:lnTo>
                    <a:pt x="3485388" y="79248"/>
                  </a:lnTo>
                  <a:close/>
                </a:path>
                <a:path w="3485515" h="105410">
                  <a:moveTo>
                    <a:pt x="3485388" y="73152"/>
                  </a:moveTo>
                  <a:lnTo>
                    <a:pt x="0" y="73152"/>
                  </a:lnTo>
                  <a:lnTo>
                    <a:pt x="0" y="74676"/>
                  </a:lnTo>
                  <a:lnTo>
                    <a:pt x="3485388" y="74676"/>
                  </a:lnTo>
                  <a:lnTo>
                    <a:pt x="3485388" y="73152"/>
                  </a:lnTo>
                  <a:close/>
                </a:path>
                <a:path w="3485515" h="105410">
                  <a:moveTo>
                    <a:pt x="3485388" y="67056"/>
                  </a:moveTo>
                  <a:lnTo>
                    <a:pt x="0" y="67056"/>
                  </a:lnTo>
                  <a:lnTo>
                    <a:pt x="0" y="68580"/>
                  </a:lnTo>
                  <a:lnTo>
                    <a:pt x="3485388" y="68580"/>
                  </a:lnTo>
                  <a:lnTo>
                    <a:pt x="3485388" y="67056"/>
                  </a:lnTo>
                  <a:close/>
                </a:path>
                <a:path w="3485515" h="105410">
                  <a:moveTo>
                    <a:pt x="3485388" y="60960"/>
                  </a:moveTo>
                  <a:lnTo>
                    <a:pt x="0" y="60960"/>
                  </a:lnTo>
                  <a:lnTo>
                    <a:pt x="0" y="62484"/>
                  </a:lnTo>
                  <a:lnTo>
                    <a:pt x="3485388" y="62484"/>
                  </a:lnTo>
                  <a:lnTo>
                    <a:pt x="3485388" y="60960"/>
                  </a:lnTo>
                  <a:close/>
                </a:path>
                <a:path w="3485515" h="105410">
                  <a:moveTo>
                    <a:pt x="3485388" y="54864"/>
                  </a:moveTo>
                  <a:lnTo>
                    <a:pt x="0" y="54864"/>
                  </a:lnTo>
                  <a:lnTo>
                    <a:pt x="0" y="56388"/>
                  </a:lnTo>
                  <a:lnTo>
                    <a:pt x="3485388" y="56388"/>
                  </a:lnTo>
                  <a:lnTo>
                    <a:pt x="3485388" y="54864"/>
                  </a:lnTo>
                  <a:close/>
                </a:path>
                <a:path w="3485515" h="105410">
                  <a:moveTo>
                    <a:pt x="3485388" y="48768"/>
                  </a:moveTo>
                  <a:lnTo>
                    <a:pt x="0" y="48768"/>
                  </a:lnTo>
                  <a:lnTo>
                    <a:pt x="0" y="50292"/>
                  </a:lnTo>
                  <a:lnTo>
                    <a:pt x="3485388" y="50292"/>
                  </a:lnTo>
                  <a:lnTo>
                    <a:pt x="3485388" y="48768"/>
                  </a:lnTo>
                  <a:close/>
                </a:path>
                <a:path w="3485515" h="105410">
                  <a:moveTo>
                    <a:pt x="3485388" y="42672"/>
                  </a:moveTo>
                  <a:lnTo>
                    <a:pt x="0" y="42672"/>
                  </a:lnTo>
                  <a:lnTo>
                    <a:pt x="0" y="44196"/>
                  </a:lnTo>
                  <a:lnTo>
                    <a:pt x="3485388" y="44196"/>
                  </a:lnTo>
                  <a:lnTo>
                    <a:pt x="3485388" y="42672"/>
                  </a:lnTo>
                  <a:close/>
                </a:path>
                <a:path w="3485515" h="105410">
                  <a:moveTo>
                    <a:pt x="3485388" y="36576"/>
                  </a:moveTo>
                  <a:lnTo>
                    <a:pt x="0" y="36576"/>
                  </a:lnTo>
                  <a:lnTo>
                    <a:pt x="0" y="38100"/>
                  </a:lnTo>
                  <a:lnTo>
                    <a:pt x="3485388" y="38100"/>
                  </a:lnTo>
                  <a:lnTo>
                    <a:pt x="3485388" y="36576"/>
                  </a:lnTo>
                  <a:close/>
                </a:path>
                <a:path w="3485515" h="105410">
                  <a:moveTo>
                    <a:pt x="3485388" y="30480"/>
                  </a:moveTo>
                  <a:lnTo>
                    <a:pt x="0" y="30480"/>
                  </a:lnTo>
                  <a:lnTo>
                    <a:pt x="0" y="32004"/>
                  </a:lnTo>
                  <a:lnTo>
                    <a:pt x="3485388" y="32004"/>
                  </a:lnTo>
                  <a:lnTo>
                    <a:pt x="3485388" y="30480"/>
                  </a:lnTo>
                  <a:close/>
                </a:path>
                <a:path w="3485515" h="105410">
                  <a:moveTo>
                    <a:pt x="3485388" y="24384"/>
                  </a:moveTo>
                  <a:lnTo>
                    <a:pt x="0" y="24384"/>
                  </a:lnTo>
                  <a:lnTo>
                    <a:pt x="0" y="25908"/>
                  </a:lnTo>
                  <a:lnTo>
                    <a:pt x="3485388" y="25908"/>
                  </a:lnTo>
                  <a:lnTo>
                    <a:pt x="3485388" y="24384"/>
                  </a:lnTo>
                  <a:close/>
                </a:path>
                <a:path w="3485515" h="105410">
                  <a:moveTo>
                    <a:pt x="3485388" y="18288"/>
                  </a:moveTo>
                  <a:lnTo>
                    <a:pt x="0" y="18288"/>
                  </a:lnTo>
                  <a:lnTo>
                    <a:pt x="0" y="19812"/>
                  </a:lnTo>
                  <a:lnTo>
                    <a:pt x="3485388" y="19812"/>
                  </a:lnTo>
                  <a:lnTo>
                    <a:pt x="3485388" y="18288"/>
                  </a:lnTo>
                  <a:close/>
                </a:path>
                <a:path w="3485515" h="105410">
                  <a:moveTo>
                    <a:pt x="3485388" y="12192"/>
                  </a:moveTo>
                  <a:lnTo>
                    <a:pt x="0" y="12192"/>
                  </a:lnTo>
                  <a:lnTo>
                    <a:pt x="0" y="13716"/>
                  </a:lnTo>
                  <a:lnTo>
                    <a:pt x="3485388" y="13716"/>
                  </a:lnTo>
                  <a:lnTo>
                    <a:pt x="3485388" y="12192"/>
                  </a:lnTo>
                  <a:close/>
                </a:path>
                <a:path w="3485515" h="105410">
                  <a:moveTo>
                    <a:pt x="3485388" y="6096"/>
                  </a:moveTo>
                  <a:lnTo>
                    <a:pt x="0" y="6096"/>
                  </a:lnTo>
                  <a:lnTo>
                    <a:pt x="0" y="7620"/>
                  </a:lnTo>
                  <a:lnTo>
                    <a:pt x="3485388" y="7620"/>
                  </a:lnTo>
                  <a:lnTo>
                    <a:pt x="3485388" y="6096"/>
                  </a:lnTo>
                  <a:close/>
                </a:path>
                <a:path w="3485515" h="105410">
                  <a:moveTo>
                    <a:pt x="3485388" y="0"/>
                  </a:moveTo>
                  <a:lnTo>
                    <a:pt x="0" y="0"/>
                  </a:lnTo>
                  <a:lnTo>
                    <a:pt x="0" y="1524"/>
                  </a:lnTo>
                  <a:lnTo>
                    <a:pt x="3485388" y="1524"/>
                  </a:lnTo>
                  <a:lnTo>
                    <a:pt x="3485388" y="0"/>
                  </a:lnTo>
                  <a:close/>
                </a:path>
              </a:pathLst>
            </a:custGeom>
            <a:solidFill>
              <a:srgbClr val="FFFFFF"/>
            </a:solidFill>
          </p:spPr>
          <p:txBody>
            <a:bodyPr wrap="square" lIns="0" tIns="0" rIns="0" bIns="0" rtlCol="0"/>
            <a:lstStyle/>
            <a:p>
              <a:endParaRPr sz="1200">
                <a:latin typeface="HGP創英角ｺﾞｼｯｸUB" panose="020B0900000000000000" pitchFamily="50" charset="-128"/>
                <a:ea typeface="HGP創英角ｺﾞｼｯｸUB" panose="020B0900000000000000" pitchFamily="50" charset="-128"/>
              </a:endParaRPr>
            </a:p>
          </p:txBody>
        </p:sp>
      </p:grpSp>
      <p:sp>
        <p:nvSpPr>
          <p:cNvPr id="303" name="object 103">
            <a:extLst>
              <a:ext uri="{FF2B5EF4-FFF2-40B4-BE49-F238E27FC236}">
                <a16:creationId xmlns:a16="http://schemas.microsoft.com/office/drawing/2014/main" id="{69FDACBB-6E25-3DC5-9FDB-F1D47EBA8069}"/>
              </a:ext>
            </a:extLst>
          </p:cNvPr>
          <p:cNvSpPr txBox="1"/>
          <p:nvPr>
            <p:custDataLst>
              <p:custData r:id="rId1"/>
            </p:custDataLst>
          </p:nvPr>
        </p:nvSpPr>
        <p:spPr>
          <a:xfrm>
            <a:off x="2378315" y="5825742"/>
            <a:ext cx="5481320" cy="748923"/>
          </a:xfrm>
          <a:prstGeom prst="rect">
            <a:avLst/>
          </a:prstGeom>
        </p:spPr>
        <p:txBody>
          <a:bodyPr vert="horz" wrap="square" lIns="0" tIns="12700" rIns="0" bIns="0" rtlCol="0">
            <a:spAutoFit/>
          </a:bodyPr>
          <a:lstStyle/>
          <a:p>
            <a:pPr marL="12700">
              <a:lnSpc>
                <a:spcPct val="100000"/>
              </a:lnSpc>
              <a:spcBef>
                <a:spcPts val="100"/>
              </a:spcBef>
            </a:pPr>
            <a:r>
              <a:rPr lang="en-US" altLang="ja-JP" sz="1200" spc="195" dirty="0">
                <a:latin typeface="HGP創英角ｺﾞｼｯｸUB"/>
                <a:cs typeface="HGP創英角ｺﾞｼｯｸUB"/>
              </a:rPr>
              <a:t>6</a:t>
            </a:r>
            <a:r>
              <a:rPr sz="1200" spc="195" dirty="0">
                <a:latin typeface="HGP創英角ｺﾞｼｯｸUB"/>
                <a:cs typeface="HGP創英角ｺﾞｼｯｸUB"/>
              </a:rPr>
              <a:t>社 </a:t>
            </a:r>
            <a:r>
              <a:rPr sz="1000" spc="-15" dirty="0">
                <a:solidFill>
                  <a:srgbClr val="CC0065"/>
                </a:solidFill>
                <a:latin typeface="SimSun"/>
                <a:cs typeface="SimSun"/>
              </a:rPr>
              <a:t>※</a:t>
            </a:r>
            <a:r>
              <a:rPr sz="1000" spc="-125" dirty="0">
                <a:latin typeface="SimSun"/>
                <a:cs typeface="SimSun"/>
              </a:rPr>
              <a:t>詳細はＰ</a:t>
            </a:r>
            <a:r>
              <a:rPr lang="en-US" altLang="ja-JP" sz="1000" spc="-125" dirty="0">
                <a:latin typeface="SimSun"/>
                <a:cs typeface="SimSun"/>
              </a:rPr>
              <a:t>2</a:t>
            </a:r>
            <a:r>
              <a:rPr sz="1000" spc="-125" dirty="0">
                <a:latin typeface="SimSun"/>
                <a:cs typeface="SimSun"/>
              </a:rPr>
              <a:t>をご参照</a:t>
            </a:r>
            <a:endParaRPr sz="1000" dirty="0">
              <a:latin typeface="SimSun"/>
              <a:cs typeface="SimSun"/>
            </a:endParaRPr>
          </a:p>
          <a:p>
            <a:pPr marL="12700" marR="1802764">
              <a:lnSpc>
                <a:spcPts val="1430"/>
              </a:lnSpc>
              <a:spcBef>
                <a:spcPts val="55"/>
              </a:spcBef>
            </a:pPr>
            <a:r>
              <a:rPr sz="1200" spc="5" dirty="0">
                <a:latin typeface="HGP創英角ｺﾞｼｯｸUB"/>
                <a:cs typeface="HGP創英角ｺﾞｼｯｸUB"/>
              </a:rPr>
              <a:t>【本社】 東京都新宿区西新宿</a:t>
            </a:r>
            <a:r>
              <a:rPr sz="1200" spc="-10" dirty="0">
                <a:latin typeface="HGP創英角ｺﾞｼｯｸUB"/>
                <a:cs typeface="HGP創英角ｺﾞｼｯｸUB"/>
              </a:rPr>
              <a:t>2-4-</a:t>
            </a:r>
            <a:r>
              <a:rPr sz="1200" dirty="0">
                <a:latin typeface="HGP創英角ｺﾞｼｯｸUB"/>
                <a:cs typeface="HGP創英角ｺﾞｼｯｸUB"/>
              </a:rPr>
              <a:t>1</a:t>
            </a:r>
            <a:r>
              <a:rPr sz="1200" spc="55" dirty="0">
                <a:latin typeface="HGP創英角ｺﾞｼｯｸUB"/>
                <a:cs typeface="HGP創英角ｺﾞｼｯｸUB"/>
              </a:rPr>
              <a:t> 新宿ＮＳビル</a:t>
            </a:r>
            <a:r>
              <a:rPr sz="1200" dirty="0">
                <a:latin typeface="HGP創英角ｺﾞｼｯｸUB"/>
                <a:cs typeface="HGP創英角ｺﾞｼｯｸUB"/>
              </a:rPr>
              <a:t>25</a:t>
            </a:r>
            <a:r>
              <a:rPr sz="1200" spc="-50" dirty="0">
                <a:latin typeface="HGP創英角ｺﾞｼｯｸUB"/>
                <a:cs typeface="HGP創英角ｺﾞｼｯｸUB"/>
              </a:rPr>
              <a:t>階 </a:t>
            </a:r>
            <a:r>
              <a:rPr lang="en-US" altLang="ja-JP" sz="1200" spc="-50" dirty="0">
                <a:solidFill>
                  <a:srgbClr val="000000"/>
                </a:solidFill>
                <a:latin typeface="HGP創英角ｺﾞｼｯｸUB"/>
                <a:cs typeface="HGP創英角ｺﾞｼｯｸUB"/>
              </a:rPr>
              <a:t>1,465</a:t>
            </a:r>
            <a:r>
              <a:rPr lang="ja-JP" altLang="en-US" sz="1200" spc="40" dirty="0">
                <a:latin typeface="HGP創英角ｺﾞｼｯｸUB" panose="020B0900000000000000" pitchFamily="50" charset="-128"/>
                <a:ea typeface="HGP創英角ｺﾞｼｯｸUB" panose="020B0900000000000000" pitchFamily="50" charset="-128"/>
                <a:cs typeface="HGP創英角ｺﾞｼｯｸUB"/>
              </a:rPr>
              <a:t>名</a:t>
            </a:r>
            <a:r>
              <a:rPr lang="ja-JP" altLang="en-US" sz="1200" spc="40" dirty="0">
                <a:latin typeface="HGP創英角ｺﾞｼｯｸUB"/>
                <a:cs typeface="HGP創英角ｺﾞｼｯｸUB"/>
              </a:rPr>
              <a:t> </a:t>
            </a:r>
            <a:r>
              <a:rPr lang="en-US" altLang="ja-JP" sz="1200" spc="40" dirty="0">
                <a:latin typeface="HGP創英角ｺﾞｼｯｸUB"/>
                <a:cs typeface="HGP創英角ｺﾞｼｯｸUB"/>
              </a:rPr>
              <a:t>【</a:t>
            </a:r>
            <a:r>
              <a:rPr lang="ja-JP" altLang="en-US" sz="1200" spc="40" dirty="0">
                <a:latin typeface="HGP創英角ｺﾞｼｯｸUB" panose="020B0900000000000000" pitchFamily="50" charset="-128"/>
                <a:ea typeface="HGP創英角ｺﾞｼｯｸUB" panose="020B0900000000000000" pitchFamily="50" charset="-128"/>
                <a:cs typeface="HGP創英角ｺﾞｼｯｸUB"/>
              </a:rPr>
              <a:t>前</a:t>
            </a:r>
            <a:r>
              <a:rPr sz="1200" spc="40" dirty="0" err="1">
                <a:latin typeface="HGP創英角ｺﾞｼｯｸUB"/>
                <a:cs typeface="HGP創英角ｺﾞｼｯｸUB"/>
              </a:rPr>
              <a:t>年同期比</a:t>
            </a:r>
            <a:r>
              <a:rPr sz="1200" spc="40" dirty="0">
                <a:latin typeface="HGP創英角ｺﾞｼｯｸUB"/>
                <a:cs typeface="HGP創英角ｺﾞｼｯｸUB"/>
              </a:rPr>
              <a:t> </a:t>
            </a:r>
            <a:r>
              <a:rPr lang="en-US" sz="1200" spc="-10" dirty="0">
                <a:latin typeface="HGP創英角ｺﾞｼｯｸUB"/>
                <a:cs typeface="HGP創英角ｺﾞｼｯｸUB"/>
              </a:rPr>
              <a:t>72</a:t>
            </a:r>
            <a:r>
              <a:rPr sz="1200" spc="-25" dirty="0">
                <a:latin typeface="HGP創英角ｺﾞｼｯｸUB"/>
                <a:cs typeface="HGP創英角ｺﾞｼｯｸUB"/>
              </a:rPr>
              <a:t>名</a:t>
            </a:r>
            <a:r>
              <a:rPr lang="ja-JP" altLang="en-US" sz="1200" spc="-25" dirty="0">
                <a:latin typeface="HGP創英角ｺﾞｼｯｸUB" panose="020B0900000000000000" pitchFamily="50" charset="-128"/>
                <a:ea typeface="HGP創英角ｺﾞｼｯｸUB" panose="020B0900000000000000" pitchFamily="50" charset="-128"/>
                <a:cs typeface="HGP創英角ｺﾞｼｯｸUB"/>
              </a:rPr>
              <a:t>減</a:t>
            </a:r>
            <a:r>
              <a:rPr sz="1200" spc="-25" dirty="0">
                <a:latin typeface="HGP創英角ｺﾞｼｯｸUB"/>
                <a:cs typeface="HGP創英角ｺﾞｼｯｸUB"/>
              </a:rPr>
              <a:t>】</a:t>
            </a:r>
            <a:endParaRPr sz="1200" dirty="0">
              <a:latin typeface="HGP創英角ｺﾞｼｯｸUB"/>
              <a:cs typeface="HGP創英角ｺﾞｼｯｸUB"/>
            </a:endParaRPr>
          </a:p>
          <a:p>
            <a:pPr marL="12700">
              <a:lnSpc>
                <a:spcPts val="1390"/>
              </a:lnSpc>
            </a:pPr>
            <a:r>
              <a:rPr sz="1200" spc="-10" dirty="0">
                <a:latin typeface="HGP創英角ｺﾞｼｯｸUB"/>
                <a:cs typeface="HGP創英角ｺﾞｼｯｸUB"/>
              </a:rPr>
              <a:t>本社</a:t>
            </a:r>
            <a:r>
              <a:rPr lang="en-US" altLang="ja-JP" sz="1200" spc="-10" dirty="0">
                <a:latin typeface="HGP創英角ｺﾞｼｯｸUB"/>
                <a:cs typeface="HGP創英角ｺﾞｼｯｸUB"/>
              </a:rPr>
              <a:t>17</a:t>
            </a:r>
            <a:r>
              <a:rPr sz="1200" spc="35" dirty="0">
                <a:latin typeface="HGP創英角ｺﾞｼｯｸUB"/>
                <a:cs typeface="HGP創英角ｺﾞｼｯｸUB"/>
              </a:rPr>
              <a:t>名 食肉卸売事業</a:t>
            </a:r>
            <a:r>
              <a:rPr lang="en-US" altLang="ja-JP" sz="1200" spc="35" dirty="0">
                <a:latin typeface="HGP創英角ｺﾞｼｯｸUB"/>
                <a:cs typeface="HGP創英角ｺﾞｼｯｸUB"/>
              </a:rPr>
              <a:t>16</a:t>
            </a:r>
            <a:r>
              <a:rPr sz="1200" spc="55" dirty="0">
                <a:latin typeface="HGP創英角ｺﾞｼｯｸUB"/>
                <a:cs typeface="HGP創英角ｺﾞｼｯｸUB"/>
              </a:rPr>
              <a:t>名 給食事業</a:t>
            </a:r>
            <a:r>
              <a:rPr lang="en-US" altLang="ja-JP" sz="1200" spc="-10" dirty="0">
                <a:latin typeface="HGP創英角ｺﾞｼｯｸUB"/>
                <a:cs typeface="HGP創英角ｺﾞｼｯｸUB"/>
              </a:rPr>
              <a:t>578</a:t>
            </a:r>
            <a:r>
              <a:rPr sz="1200" spc="55" dirty="0">
                <a:latin typeface="HGP創英角ｺﾞｼｯｸUB"/>
                <a:cs typeface="HGP創英角ｺﾞｼｯｸUB"/>
              </a:rPr>
              <a:t>名 介護事業</a:t>
            </a:r>
            <a:r>
              <a:rPr lang="en-US" altLang="ja-JP" sz="1200" spc="55" dirty="0">
                <a:latin typeface="HGP創英角ｺﾞｼｯｸUB"/>
                <a:cs typeface="HGP創英角ｺﾞｼｯｸUB"/>
              </a:rPr>
              <a:t>755</a:t>
            </a:r>
            <a:r>
              <a:rPr sz="1200" spc="55" dirty="0">
                <a:latin typeface="HGP創英角ｺﾞｼｯｸUB"/>
                <a:cs typeface="HGP創英角ｺﾞｼｯｸUB"/>
              </a:rPr>
              <a:t>名 外食事業</a:t>
            </a:r>
            <a:r>
              <a:rPr lang="en-US" sz="1200" spc="-10" dirty="0">
                <a:latin typeface="HGP創英角ｺﾞｼｯｸUB"/>
                <a:cs typeface="HGP創英角ｺﾞｼｯｸUB"/>
              </a:rPr>
              <a:t>99</a:t>
            </a:r>
            <a:r>
              <a:rPr sz="1200" spc="-50" dirty="0">
                <a:latin typeface="HGP創英角ｺﾞｼｯｸUB"/>
                <a:cs typeface="HGP創英角ｺﾞｼｯｸUB"/>
              </a:rPr>
              <a:t>名</a:t>
            </a:r>
            <a:endParaRPr sz="1200" dirty="0">
              <a:latin typeface="HGP創英角ｺﾞｼｯｸUB"/>
              <a:cs typeface="HGP創英角ｺﾞｼｯｸUB"/>
            </a:endParaRPr>
          </a:p>
        </p:txBody>
      </p:sp>
      <p:sp>
        <p:nvSpPr>
          <p:cNvPr id="305" name="object 105">
            <a:extLst>
              <a:ext uri="{FF2B5EF4-FFF2-40B4-BE49-F238E27FC236}">
                <a16:creationId xmlns:a16="http://schemas.microsoft.com/office/drawing/2014/main" id="{8A5C5235-E3B1-2168-04D5-26C01B893ABE}"/>
              </a:ext>
            </a:extLst>
          </p:cNvPr>
          <p:cNvSpPr txBox="1"/>
          <p:nvPr/>
        </p:nvSpPr>
        <p:spPr>
          <a:xfrm>
            <a:off x="2378302" y="6738617"/>
            <a:ext cx="7326630" cy="39498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HGP創英角ｺﾞｼｯｸUB"/>
                <a:cs typeface="HGP創英角ｺﾞｼｯｸUB"/>
              </a:rPr>
              <a:t>㈱</a:t>
            </a:r>
            <a:r>
              <a:rPr sz="1200" spc="-20" dirty="0" err="1">
                <a:latin typeface="HGP創英角ｺﾞｼｯｸUB"/>
                <a:cs typeface="HGP創英角ｺﾞｼｯｸUB"/>
              </a:rPr>
              <a:t>ベストライフグループ、</a:t>
            </a:r>
            <a:r>
              <a:rPr lang="en-US" sz="1200" spc="-20" dirty="0" err="1">
                <a:latin typeface="HGP創英角ｺﾞｼｯｸUB"/>
                <a:cs typeface="HGP創英角ｺﾞｼｯｸUB"/>
              </a:rPr>
              <a:t>CARNES</a:t>
            </a:r>
            <a:r>
              <a:rPr lang="en-US" sz="1200" spc="-20" dirty="0">
                <a:latin typeface="HGP創英角ｺﾞｼｯｸUB"/>
                <a:cs typeface="HGP創英角ｺﾞｼｯｸUB"/>
              </a:rPr>
              <a:t> SELECTAS</a:t>
            </a:r>
            <a:r>
              <a:rPr lang="ja-JP" altLang="en-US" sz="1200" spc="-20" dirty="0">
                <a:latin typeface="HGP創英角ｺﾞｼｯｸUB"/>
                <a:cs typeface="HGP創英角ｺﾞｼｯｸUB"/>
              </a:rPr>
              <a:t>、</a:t>
            </a:r>
            <a:r>
              <a:rPr sz="1200" spc="-25" dirty="0" err="1">
                <a:latin typeface="HGP創英角ｺﾞｼｯｸUB"/>
                <a:cs typeface="HGP創英角ｺﾞｼｯｸUB"/>
              </a:rPr>
              <a:t>丸大フード</a:t>
            </a:r>
            <a:r>
              <a:rPr sz="1200" spc="-25" dirty="0">
                <a:latin typeface="HGP創英角ｺﾞｼｯｸUB"/>
                <a:cs typeface="HGP創英角ｺﾞｼｯｸUB"/>
              </a:rPr>
              <a:t>㈱、</a:t>
            </a:r>
            <a:r>
              <a:rPr lang="ja-JP" altLang="en-US" sz="1200" spc="-25" dirty="0">
                <a:latin typeface="HGP創英角ｺﾞｼｯｸUB" panose="020B0900000000000000" pitchFamily="50" charset="-128"/>
                <a:ea typeface="HGP創英角ｺﾞｼｯｸUB" panose="020B0900000000000000" pitchFamily="50" charset="-128"/>
                <a:cs typeface="HGP創英角ｺﾞｼｯｸUB"/>
              </a:rPr>
              <a:t>㈱上原ミート、</a:t>
            </a:r>
            <a:r>
              <a:rPr sz="1200" spc="-25" dirty="0">
                <a:latin typeface="HGP創英角ｺﾞｼｯｸUB"/>
                <a:cs typeface="HGP創英角ｺﾞｼｯｸUB"/>
              </a:rPr>
              <a:t>㈱</a:t>
            </a:r>
            <a:r>
              <a:rPr sz="1200" spc="-25" dirty="0" err="1">
                <a:latin typeface="HGP創英角ｺﾞｼｯｸUB"/>
                <a:cs typeface="HGP創英角ｺﾞｼｯｸUB"/>
              </a:rPr>
              <a:t>ハーモニック、各種の医療機関</a:t>
            </a:r>
            <a:r>
              <a:rPr sz="1200" spc="-25" dirty="0">
                <a:latin typeface="HGP創英角ｺﾞｼｯｸUB"/>
                <a:cs typeface="HGP創英角ｺﾞｼｯｸUB"/>
              </a:rPr>
              <a:t> /</a:t>
            </a:r>
            <a:endParaRPr lang="en-US" sz="1200" spc="-25" dirty="0">
              <a:latin typeface="HGP創英角ｺﾞｼｯｸUB"/>
              <a:cs typeface="HGP創英角ｺﾞｼｯｸUB"/>
            </a:endParaRPr>
          </a:p>
          <a:p>
            <a:pPr marL="12700">
              <a:lnSpc>
                <a:spcPct val="100000"/>
              </a:lnSpc>
              <a:spcBef>
                <a:spcPts val="100"/>
              </a:spcBef>
            </a:pPr>
            <a:r>
              <a:rPr sz="1200" spc="-25" dirty="0" err="1">
                <a:latin typeface="HGP創英角ｺﾞｼｯｸUB"/>
                <a:cs typeface="HGP創英角ｺﾞｼｯｸUB"/>
              </a:rPr>
              <a:t>社員食堂</a:t>
            </a:r>
            <a:r>
              <a:rPr sz="1200" spc="-25" dirty="0">
                <a:latin typeface="HGP創英角ｺﾞｼｯｸUB"/>
                <a:cs typeface="HGP創英角ｺﾞｼｯｸUB"/>
              </a:rPr>
              <a:t> 等</a:t>
            </a:r>
            <a:endParaRPr sz="1200" dirty="0">
              <a:latin typeface="HGP創英角ｺﾞｼｯｸUB"/>
              <a:cs typeface="HGP創英角ｺﾞｼｯｸUB"/>
            </a:endParaRPr>
          </a:p>
        </p:txBody>
      </p:sp>
      <p:grpSp>
        <p:nvGrpSpPr>
          <p:cNvPr id="306" name="グループ化 305">
            <a:extLst>
              <a:ext uri="{FF2B5EF4-FFF2-40B4-BE49-F238E27FC236}">
                <a16:creationId xmlns:a16="http://schemas.microsoft.com/office/drawing/2014/main" id="{E45A8998-A1F8-5680-1384-9A348DC449E0}"/>
              </a:ext>
            </a:extLst>
          </p:cNvPr>
          <p:cNvGrpSpPr/>
          <p:nvPr/>
        </p:nvGrpSpPr>
        <p:grpSpPr>
          <a:xfrm>
            <a:off x="4814178" y="1546859"/>
            <a:ext cx="5823887" cy="1312164"/>
            <a:chOff x="4814178" y="1546859"/>
            <a:chExt cx="5823887" cy="1312164"/>
          </a:xfrm>
        </p:grpSpPr>
        <p:sp>
          <p:nvSpPr>
            <p:cNvPr id="249" name="object 82">
              <a:extLst>
                <a:ext uri="{FF2B5EF4-FFF2-40B4-BE49-F238E27FC236}">
                  <a16:creationId xmlns:a16="http://schemas.microsoft.com/office/drawing/2014/main" id="{DC5A4F28-98A9-F4A3-A029-33533D20B884}"/>
                </a:ext>
              </a:extLst>
            </p:cNvPr>
            <p:cNvSpPr/>
            <p:nvPr/>
          </p:nvSpPr>
          <p:spPr>
            <a:xfrm>
              <a:off x="5176890" y="1874519"/>
              <a:ext cx="4957710" cy="902335"/>
            </a:xfrm>
            <a:custGeom>
              <a:avLst/>
              <a:gdLst/>
              <a:ahLst/>
              <a:cxnLst/>
              <a:rect l="l" t="t" r="r" b="b"/>
              <a:pathLst>
                <a:path w="4419600" h="902335">
                  <a:moveTo>
                    <a:pt x="4419599" y="902207"/>
                  </a:moveTo>
                  <a:lnTo>
                    <a:pt x="4419599" y="0"/>
                  </a:lnTo>
                  <a:lnTo>
                    <a:pt x="0" y="0"/>
                  </a:lnTo>
                  <a:lnTo>
                    <a:pt x="0" y="902207"/>
                  </a:lnTo>
                  <a:lnTo>
                    <a:pt x="4419599" y="902207"/>
                  </a:lnTo>
                  <a:close/>
                </a:path>
              </a:pathLst>
            </a:custGeom>
            <a:solidFill>
              <a:srgbClr val="FFFFFF"/>
            </a:solidFill>
          </p:spPr>
          <p:txBody>
            <a:bodyPr wrap="square" lIns="0" tIns="0" rIns="0" bIns="0" rtlCol="0"/>
            <a:lstStyle/>
            <a:p>
              <a:endParaRPr/>
            </a:p>
          </p:txBody>
        </p:sp>
        <p:sp>
          <p:nvSpPr>
            <p:cNvPr id="248" name="object 81">
              <a:extLst>
                <a:ext uri="{FF2B5EF4-FFF2-40B4-BE49-F238E27FC236}">
                  <a16:creationId xmlns:a16="http://schemas.microsoft.com/office/drawing/2014/main" id="{ABD7420A-A438-0977-0C4A-532404894A50}"/>
                </a:ext>
              </a:extLst>
            </p:cNvPr>
            <p:cNvSpPr/>
            <p:nvPr/>
          </p:nvSpPr>
          <p:spPr>
            <a:xfrm>
              <a:off x="5246994" y="1944623"/>
              <a:ext cx="4989803" cy="914400"/>
            </a:xfrm>
            <a:custGeom>
              <a:avLst/>
              <a:gdLst/>
              <a:ahLst/>
              <a:cxnLst/>
              <a:rect l="l" t="t" r="r" b="b"/>
              <a:pathLst>
                <a:path w="4432300" h="914400">
                  <a:moveTo>
                    <a:pt x="4431791" y="914393"/>
                  </a:moveTo>
                  <a:lnTo>
                    <a:pt x="4431791" y="0"/>
                  </a:lnTo>
                  <a:lnTo>
                    <a:pt x="0" y="0"/>
                  </a:lnTo>
                  <a:lnTo>
                    <a:pt x="0" y="914393"/>
                  </a:lnTo>
                  <a:lnTo>
                    <a:pt x="4431791" y="914393"/>
                  </a:lnTo>
                  <a:close/>
                </a:path>
              </a:pathLst>
            </a:custGeom>
            <a:solidFill>
              <a:srgbClr val="7F7F7F"/>
            </a:solidFill>
          </p:spPr>
          <p:txBody>
            <a:bodyPr wrap="square" lIns="0" tIns="0" rIns="0" bIns="0" rtlCol="0"/>
            <a:lstStyle/>
            <a:p>
              <a:endParaRPr/>
            </a:p>
          </p:txBody>
        </p:sp>
        <p:sp>
          <p:nvSpPr>
            <p:cNvPr id="245" name="object 7">
              <a:extLst>
                <a:ext uri="{FF2B5EF4-FFF2-40B4-BE49-F238E27FC236}">
                  <a16:creationId xmlns:a16="http://schemas.microsoft.com/office/drawing/2014/main" id="{D76C1E30-7226-378D-998A-9A31F04B8A08}"/>
                </a:ext>
              </a:extLst>
            </p:cNvPr>
            <p:cNvSpPr/>
            <p:nvPr/>
          </p:nvSpPr>
          <p:spPr>
            <a:xfrm>
              <a:off x="4814178" y="1546859"/>
              <a:ext cx="914400" cy="361315"/>
            </a:xfrm>
            <a:custGeom>
              <a:avLst/>
              <a:gdLst/>
              <a:ahLst/>
              <a:cxnLst/>
              <a:rect l="l" t="t" r="r" b="b"/>
              <a:pathLst>
                <a:path w="914400" h="361314">
                  <a:moveTo>
                    <a:pt x="914393" y="361181"/>
                  </a:moveTo>
                  <a:lnTo>
                    <a:pt x="914393" y="0"/>
                  </a:lnTo>
                  <a:lnTo>
                    <a:pt x="0" y="0"/>
                  </a:lnTo>
                  <a:lnTo>
                    <a:pt x="0" y="361181"/>
                  </a:lnTo>
                  <a:lnTo>
                    <a:pt x="914393" y="361181"/>
                  </a:lnTo>
                  <a:close/>
                </a:path>
              </a:pathLst>
            </a:custGeom>
            <a:solidFill>
              <a:srgbClr val="326599"/>
            </a:solidFill>
          </p:spPr>
          <p:txBody>
            <a:bodyPr wrap="square" lIns="0" tIns="0" rIns="0" bIns="0" rtlCol="0"/>
            <a:lstStyle/>
            <a:p>
              <a:endParaRPr/>
            </a:p>
          </p:txBody>
        </p:sp>
        <p:sp>
          <p:nvSpPr>
            <p:cNvPr id="246" name="object 8">
              <a:extLst>
                <a:ext uri="{FF2B5EF4-FFF2-40B4-BE49-F238E27FC236}">
                  <a16:creationId xmlns:a16="http://schemas.microsoft.com/office/drawing/2014/main" id="{7EDE09DA-F1B1-74A0-357D-D72052B83A06}"/>
                </a:ext>
              </a:extLst>
            </p:cNvPr>
            <p:cNvSpPr txBox="1"/>
            <p:nvPr/>
          </p:nvSpPr>
          <p:spPr>
            <a:xfrm>
              <a:off x="4953886" y="1627122"/>
              <a:ext cx="635635"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GP創英角ｺﾞｼｯｸUB"/>
                  <a:cs typeface="HGP創英角ｺﾞｼｯｸUB"/>
                </a:rPr>
                <a:t>事業方針</a:t>
              </a:r>
              <a:endParaRPr sz="1200">
                <a:latin typeface="HGP創英角ｺﾞｼｯｸUB"/>
                <a:cs typeface="HGP創英角ｺﾞｼｯｸUB"/>
              </a:endParaRPr>
            </a:p>
          </p:txBody>
        </p:sp>
        <p:grpSp>
          <p:nvGrpSpPr>
            <p:cNvPr id="255" name="object 106">
              <a:extLst>
                <a:ext uri="{FF2B5EF4-FFF2-40B4-BE49-F238E27FC236}">
                  <a16:creationId xmlns:a16="http://schemas.microsoft.com/office/drawing/2014/main" id="{14C72DB1-EACE-B8AB-77FC-22B085396776}"/>
                </a:ext>
              </a:extLst>
            </p:cNvPr>
            <p:cNvGrpSpPr/>
            <p:nvPr/>
          </p:nvGrpSpPr>
          <p:grpSpPr>
            <a:xfrm>
              <a:off x="5035174" y="2232659"/>
              <a:ext cx="356616" cy="469392"/>
              <a:chOff x="5035174" y="2232659"/>
              <a:chExt cx="356616" cy="469392"/>
            </a:xfrm>
          </p:grpSpPr>
          <p:sp>
            <p:nvSpPr>
              <p:cNvPr id="256" name="object 107">
                <a:extLst>
                  <a:ext uri="{FF2B5EF4-FFF2-40B4-BE49-F238E27FC236}">
                    <a16:creationId xmlns:a16="http://schemas.microsoft.com/office/drawing/2014/main" id="{85B0F294-9306-CB1D-E6F7-D778AE6702AB}"/>
                  </a:ext>
                </a:extLst>
              </p:cNvPr>
              <p:cNvSpPr/>
              <p:nvPr/>
            </p:nvSpPr>
            <p:spPr>
              <a:xfrm>
                <a:off x="5242438" y="2232659"/>
                <a:ext cx="6350" cy="0"/>
              </a:xfrm>
              <a:custGeom>
                <a:avLst/>
                <a:gdLst/>
                <a:ahLst/>
                <a:cxnLst/>
                <a:rect l="l" t="t" r="r" b="b"/>
                <a:pathLst>
                  <a:path w="6350">
                    <a:moveTo>
                      <a:pt x="0" y="0"/>
                    </a:moveTo>
                    <a:lnTo>
                      <a:pt x="6095" y="0"/>
                    </a:lnTo>
                  </a:path>
                </a:pathLst>
              </a:custGeom>
              <a:ln w="6095">
                <a:solidFill>
                  <a:srgbClr val="FDFDF7"/>
                </a:solidFill>
              </a:ln>
            </p:spPr>
            <p:txBody>
              <a:bodyPr wrap="square" lIns="0" tIns="0" rIns="0" bIns="0" rtlCol="0"/>
              <a:lstStyle/>
              <a:p>
                <a:endParaRPr/>
              </a:p>
            </p:txBody>
          </p:sp>
          <p:sp>
            <p:nvSpPr>
              <p:cNvPr id="257" name="object 108">
                <a:extLst>
                  <a:ext uri="{FF2B5EF4-FFF2-40B4-BE49-F238E27FC236}">
                    <a16:creationId xmlns:a16="http://schemas.microsoft.com/office/drawing/2014/main" id="{1129130C-C913-BFDF-CFCC-4D9E764520E4}"/>
                  </a:ext>
                </a:extLst>
              </p:cNvPr>
              <p:cNvSpPr/>
              <p:nvPr/>
            </p:nvSpPr>
            <p:spPr>
              <a:xfrm>
                <a:off x="5222626" y="2244851"/>
                <a:ext cx="6350" cy="0"/>
              </a:xfrm>
              <a:custGeom>
                <a:avLst/>
                <a:gdLst/>
                <a:ahLst/>
                <a:cxnLst/>
                <a:rect l="l" t="t" r="r" b="b"/>
                <a:pathLst>
                  <a:path w="6350">
                    <a:moveTo>
                      <a:pt x="0" y="0"/>
                    </a:moveTo>
                    <a:lnTo>
                      <a:pt x="6095" y="0"/>
                    </a:lnTo>
                  </a:path>
                </a:pathLst>
              </a:custGeom>
              <a:ln w="6095">
                <a:solidFill>
                  <a:srgbClr val="FAFAFB"/>
                </a:solidFill>
              </a:ln>
            </p:spPr>
            <p:txBody>
              <a:bodyPr wrap="square" lIns="0" tIns="0" rIns="0" bIns="0" rtlCol="0"/>
              <a:lstStyle/>
              <a:p>
                <a:endParaRPr/>
              </a:p>
            </p:txBody>
          </p:sp>
          <p:sp>
            <p:nvSpPr>
              <p:cNvPr id="258" name="object 109">
                <a:extLst>
                  <a:ext uri="{FF2B5EF4-FFF2-40B4-BE49-F238E27FC236}">
                    <a16:creationId xmlns:a16="http://schemas.microsoft.com/office/drawing/2014/main" id="{6AAC1DB9-80B3-07E9-785D-E5C184C0F348}"/>
                  </a:ext>
                </a:extLst>
              </p:cNvPr>
              <p:cNvSpPr/>
              <p:nvPr/>
            </p:nvSpPr>
            <p:spPr>
              <a:xfrm>
                <a:off x="5352166" y="2244851"/>
                <a:ext cx="6350" cy="0"/>
              </a:xfrm>
              <a:custGeom>
                <a:avLst/>
                <a:gdLst/>
                <a:ahLst/>
                <a:cxnLst/>
                <a:rect l="l" t="t" r="r" b="b"/>
                <a:pathLst>
                  <a:path w="6350">
                    <a:moveTo>
                      <a:pt x="0" y="0"/>
                    </a:moveTo>
                    <a:lnTo>
                      <a:pt x="6095" y="0"/>
                    </a:lnTo>
                  </a:path>
                </a:pathLst>
              </a:custGeom>
              <a:ln w="6095">
                <a:solidFill>
                  <a:srgbClr val="FDFDFD"/>
                </a:solidFill>
              </a:ln>
            </p:spPr>
            <p:txBody>
              <a:bodyPr wrap="square" lIns="0" tIns="0" rIns="0" bIns="0" rtlCol="0"/>
              <a:lstStyle/>
              <a:p>
                <a:endParaRPr/>
              </a:p>
            </p:txBody>
          </p:sp>
          <p:sp>
            <p:nvSpPr>
              <p:cNvPr id="259" name="object 110">
                <a:extLst>
                  <a:ext uri="{FF2B5EF4-FFF2-40B4-BE49-F238E27FC236}">
                    <a16:creationId xmlns:a16="http://schemas.microsoft.com/office/drawing/2014/main" id="{DC194438-4532-2540-9A00-17E0D869B463}"/>
                  </a:ext>
                </a:extLst>
              </p:cNvPr>
              <p:cNvSpPr/>
              <p:nvPr/>
            </p:nvSpPr>
            <p:spPr>
              <a:xfrm>
                <a:off x="5225674" y="2247899"/>
                <a:ext cx="0" cy="7620"/>
              </a:xfrm>
              <a:custGeom>
                <a:avLst/>
                <a:gdLst/>
                <a:ahLst/>
                <a:cxnLst/>
                <a:rect l="l" t="t" r="r" b="b"/>
                <a:pathLst>
                  <a:path h="7619">
                    <a:moveTo>
                      <a:pt x="0" y="7620"/>
                    </a:moveTo>
                    <a:lnTo>
                      <a:pt x="0" y="0"/>
                    </a:lnTo>
                  </a:path>
                </a:pathLst>
              </a:custGeom>
              <a:ln w="6095">
                <a:solidFill>
                  <a:srgbClr val="ECEDEF"/>
                </a:solidFill>
              </a:ln>
            </p:spPr>
            <p:txBody>
              <a:bodyPr wrap="square" lIns="0" tIns="0" rIns="0" bIns="0" rtlCol="0"/>
              <a:lstStyle/>
              <a:p>
                <a:endParaRPr/>
              </a:p>
            </p:txBody>
          </p:sp>
          <p:sp>
            <p:nvSpPr>
              <p:cNvPr id="260" name="object 111">
                <a:extLst>
                  <a:ext uri="{FF2B5EF4-FFF2-40B4-BE49-F238E27FC236}">
                    <a16:creationId xmlns:a16="http://schemas.microsoft.com/office/drawing/2014/main" id="{58490893-F8D9-F1C2-614C-2E443DE0AF4D}"/>
                  </a:ext>
                </a:extLst>
              </p:cNvPr>
              <p:cNvSpPr/>
              <p:nvPr/>
            </p:nvSpPr>
            <p:spPr>
              <a:xfrm>
                <a:off x="5355214" y="2247899"/>
                <a:ext cx="0" cy="7620"/>
              </a:xfrm>
              <a:custGeom>
                <a:avLst/>
                <a:gdLst/>
                <a:ahLst/>
                <a:cxnLst/>
                <a:rect l="l" t="t" r="r" b="b"/>
                <a:pathLst>
                  <a:path h="7619">
                    <a:moveTo>
                      <a:pt x="0" y="7620"/>
                    </a:moveTo>
                    <a:lnTo>
                      <a:pt x="0" y="0"/>
                    </a:lnTo>
                  </a:path>
                </a:pathLst>
              </a:custGeom>
              <a:ln w="6095">
                <a:solidFill>
                  <a:srgbClr val="FEEA86"/>
                </a:solidFill>
              </a:ln>
            </p:spPr>
            <p:txBody>
              <a:bodyPr wrap="square" lIns="0" tIns="0" rIns="0" bIns="0" rtlCol="0"/>
              <a:lstStyle/>
              <a:p>
                <a:endParaRPr/>
              </a:p>
            </p:txBody>
          </p:sp>
          <p:sp>
            <p:nvSpPr>
              <p:cNvPr id="261" name="object 112">
                <a:extLst>
                  <a:ext uri="{FF2B5EF4-FFF2-40B4-BE49-F238E27FC236}">
                    <a16:creationId xmlns:a16="http://schemas.microsoft.com/office/drawing/2014/main" id="{9AE4CD41-5B5E-15A0-683B-017B4A66BBD8}"/>
                  </a:ext>
                </a:extLst>
              </p:cNvPr>
              <p:cNvSpPr/>
              <p:nvPr/>
            </p:nvSpPr>
            <p:spPr>
              <a:xfrm>
                <a:off x="5222626" y="2258567"/>
                <a:ext cx="6350" cy="0"/>
              </a:xfrm>
              <a:custGeom>
                <a:avLst/>
                <a:gdLst/>
                <a:ahLst/>
                <a:cxnLst/>
                <a:rect l="l" t="t" r="r" b="b"/>
                <a:pathLst>
                  <a:path w="6350">
                    <a:moveTo>
                      <a:pt x="0" y="0"/>
                    </a:moveTo>
                    <a:lnTo>
                      <a:pt x="6095" y="0"/>
                    </a:lnTo>
                  </a:path>
                </a:pathLst>
              </a:custGeom>
              <a:ln w="6095">
                <a:solidFill>
                  <a:srgbClr val="EBECEE"/>
                </a:solidFill>
              </a:ln>
            </p:spPr>
            <p:txBody>
              <a:bodyPr wrap="square" lIns="0" tIns="0" rIns="0" bIns="0" rtlCol="0"/>
              <a:lstStyle/>
              <a:p>
                <a:endParaRPr/>
              </a:p>
            </p:txBody>
          </p:sp>
          <p:sp>
            <p:nvSpPr>
              <p:cNvPr id="262" name="object 113">
                <a:extLst>
                  <a:ext uri="{FF2B5EF4-FFF2-40B4-BE49-F238E27FC236}">
                    <a16:creationId xmlns:a16="http://schemas.microsoft.com/office/drawing/2014/main" id="{0B8A12DC-9AC1-0773-390E-26883E9DDDA9}"/>
                  </a:ext>
                </a:extLst>
              </p:cNvPr>
              <p:cNvSpPr/>
              <p:nvPr/>
            </p:nvSpPr>
            <p:spPr>
              <a:xfrm>
                <a:off x="5112898" y="2284475"/>
                <a:ext cx="6350" cy="0"/>
              </a:xfrm>
              <a:custGeom>
                <a:avLst/>
                <a:gdLst/>
                <a:ahLst/>
                <a:cxnLst/>
                <a:rect l="l" t="t" r="r" b="b"/>
                <a:pathLst>
                  <a:path w="6350">
                    <a:moveTo>
                      <a:pt x="0" y="0"/>
                    </a:moveTo>
                    <a:lnTo>
                      <a:pt x="6095" y="0"/>
                    </a:lnTo>
                  </a:path>
                </a:pathLst>
              </a:custGeom>
              <a:ln w="6095">
                <a:solidFill>
                  <a:srgbClr val="FCFCFC"/>
                </a:solidFill>
              </a:ln>
            </p:spPr>
            <p:txBody>
              <a:bodyPr wrap="square" lIns="0" tIns="0" rIns="0" bIns="0" rtlCol="0"/>
              <a:lstStyle/>
              <a:p>
                <a:endParaRPr/>
              </a:p>
            </p:txBody>
          </p:sp>
          <p:sp>
            <p:nvSpPr>
              <p:cNvPr id="264" name="object 115">
                <a:extLst>
                  <a:ext uri="{FF2B5EF4-FFF2-40B4-BE49-F238E27FC236}">
                    <a16:creationId xmlns:a16="http://schemas.microsoft.com/office/drawing/2014/main" id="{E3DE2C37-7F56-D51F-2DEA-8606B08D85D4}"/>
                  </a:ext>
                </a:extLst>
              </p:cNvPr>
              <p:cNvSpPr/>
              <p:nvPr/>
            </p:nvSpPr>
            <p:spPr>
              <a:xfrm>
                <a:off x="5035174" y="2374391"/>
                <a:ext cx="12700" cy="0"/>
              </a:xfrm>
              <a:custGeom>
                <a:avLst/>
                <a:gdLst/>
                <a:ahLst/>
                <a:cxnLst/>
                <a:rect l="l" t="t" r="r" b="b"/>
                <a:pathLst>
                  <a:path w="12700">
                    <a:moveTo>
                      <a:pt x="0" y="0"/>
                    </a:moveTo>
                    <a:lnTo>
                      <a:pt x="12191" y="0"/>
                    </a:lnTo>
                  </a:path>
                </a:pathLst>
              </a:custGeom>
              <a:ln w="6095">
                <a:solidFill>
                  <a:srgbClr val="FBFBFB"/>
                </a:solidFill>
              </a:ln>
            </p:spPr>
            <p:txBody>
              <a:bodyPr wrap="square" lIns="0" tIns="0" rIns="0" bIns="0" rtlCol="0"/>
              <a:lstStyle/>
              <a:p>
                <a:endParaRPr/>
              </a:p>
            </p:txBody>
          </p:sp>
          <p:pic>
            <p:nvPicPr>
              <p:cNvPr id="266" name="object 117">
                <a:extLst>
                  <a:ext uri="{FF2B5EF4-FFF2-40B4-BE49-F238E27FC236}">
                    <a16:creationId xmlns:a16="http://schemas.microsoft.com/office/drawing/2014/main" id="{DB4CBD3B-AED4-0519-5CA6-FC6AC26119E5}"/>
                  </a:ext>
                </a:extLst>
              </p:cNvPr>
              <p:cNvPicPr/>
              <p:nvPr/>
            </p:nvPicPr>
            <p:blipFill>
              <a:blip r:embed="rId6" cstate="print"/>
              <a:stretch>
                <a:fillRect/>
              </a:stretch>
            </p:blipFill>
            <p:spPr>
              <a:xfrm>
                <a:off x="5358262" y="2636519"/>
                <a:ext cx="33528" cy="13715"/>
              </a:xfrm>
              <a:prstGeom prst="rect">
                <a:avLst/>
              </a:prstGeom>
            </p:spPr>
          </p:pic>
          <p:sp>
            <p:nvSpPr>
              <p:cNvPr id="268" name="object 119">
                <a:extLst>
                  <a:ext uri="{FF2B5EF4-FFF2-40B4-BE49-F238E27FC236}">
                    <a16:creationId xmlns:a16="http://schemas.microsoft.com/office/drawing/2014/main" id="{8132C860-300A-6FDC-3DC5-10B63E99E5DB}"/>
                  </a:ext>
                </a:extLst>
              </p:cNvPr>
              <p:cNvSpPr/>
              <p:nvPr/>
            </p:nvSpPr>
            <p:spPr>
              <a:xfrm>
                <a:off x="5365882" y="2653283"/>
                <a:ext cx="6350" cy="0"/>
              </a:xfrm>
              <a:custGeom>
                <a:avLst/>
                <a:gdLst/>
                <a:ahLst/>
                <a:cxnLst/>
                <a:rect l="l" t="t" r="r" b="b"/>
                <a:pathLst>
                  <a:path w="6350">
                    <a:moveTo>
                      <a:pt x="0" y="0"/>
                    </a:moveTo>
                    <a:lnTo>
                      <a:pt x="6095" y="0"/>
                    </a:lnTo>
                  </a:path>
                </a:pathLst>
              </a:custGeom>
              <a:ln w="6095">
                <a:solidFill>
                  <a:srgbClr val="F6F6F7"/>
                </a:solidFill>
              </a:ln>
            </p:spPr>
            <p:txBody>
              <a:bodyPr wrap="square" lIns="0" tIns="0" rIns="0" bIns="0" rtlCol="0"/>
              <a:lstStyle/>
              <a:p>
                <a:endParaRPr/>
              </a:p>
            </p:txBody>
          </p:sp>
          <p:sp>
            <p:nvSpPr>
              <p:cNvPr id="269" name="object 120">
                <a:extLst>
                  <a:ext uri="{FF2B5EF4-FFF2-40B4-BE49-F238E27FC236}">
                    <a16:creationId xmlns:a16="http://schemas.microsoft.com/office/drawing/2014/main" id="{E61648E1-9A65-F00A-BC37-A50933993B2C}"/>
                  </a:ext>
                </a:extLst>
              </p:cNvPr>
              <p:cNvSpPr/>
              <p:nvPr/>
            </p:nvSpPr>
            <p:spPr>
              <a:xfrm>
                <a:off x="5371978" y="2659379"/>
                <a:ext cx="6350" cy="0"/>
              </a:xfrm>
              <a:custGeom>
                <a:avLst/>
                <a:gdLst/>
                <a:ahLst/>
                <a:cxnLst/>
                <a:rect l="l" t="t" r="r" b="b"/>
                <a:pathLst>
                  <a:path w="6350">
                    <a:moveTo>
                      <a:pt x="0" y="0"/>
                    </a:moveTo>
                    <a:lnTo>
                      <a:pt x="6095" y="0"/>
                    </a:lnTo>
                  </a:path>
                </a:pathLst>
              </a:custGeom>
              <a:ln w="6095">
                <a:solidFill>
                  <a:srgbClr val="FDFDFD"/>
                </a:solidFill>
              </a:ln>
            </p:spPr>
            <p:txBody>
              <a:bodyPr wrap="square" lIns="0" tIns="0" rIns="0" bIns="0" rtlCol="0"/>
              <a:lstStyle/>
              <a:p>
                <a:endParaRPr/>
              </a:p>
            </p:txBody>
          </p:sp>
          <p:pic>
            <p:nvPicPr>
              <p:cNvPr id="270" name="object 121">
                <a:extLst>
                  <a:ext uri="{FF2B5EF4-FFF2-40B4-BE49-F238E27FC236}">
                    <a16:creationId xmlns:a16="http://schemas.microsoft.com/office/drawing/2014/main" id="{89540C68-BB8F-A6B3-00F1-4A261C1E3A14}"/>
                  </a:ext>
                </a:extLst>
              </p:cNvPr>
              <p:cNvPicPr/>
              <p:nvPr/>
            </p:nvPicPr>
            <p:blipFill>
              <a:blip r:embed="rId7" cstate="print"/>
              <a:stretch>
                <a:fillRect/>
              </a:stretch>
            </p:blipFill>
            <p:spPr>
              <a:xfrm>
                <a:off x="5254630" y="2662427"/>
                <a:ext cx="33528" cy="19811"/>
              </a:xfrm>
              <a:prstGeom prst="rect">
                <a:avLst/>
              </a:prstGeom>
            </p:spPr>
          </p:pic>
          <p:sp>
            <p:nvSpPr>
              <p:cNvPr id="272" name="object 123">
                <a:extLst>
                  <a:ext uri="{FF2B5EF4-FFF2-40B4-BE49-F238E27FC236}">
                    <a16:creationId xmlns:a16="http://schemas.microsoft.com/office/drawing/2014/main" id="{D77ED6C0-5A44-8B94-DDD0-63CBAE9CAD1F}"/>
                  </a:ext>
                </a:extLst>
              </p:cNvPr>
              <p:cNvSpPr/>
              <p:nvPr/>
            </p:nvSpPr>
            <p:spPr>
              <a:xfrm>
                <a:off x="5262250" y="2691383"/>
                <a:ext cx="6350" cy="0"/>
              </a:xfrm>
              <a:custGeom>
                <a:avLst/>
                <a:gdLst/>
                <a:ahLst/>
                <a:cxnLst/>
                <a:rect l="l" t="t" r="r" b="b"/>
                <a:pathLst>
                  <a:path w="6350">
                    <a:moveTo>
                      <a:pt x="0" y="0"/>
                    </a:moveTo>
                    <a:lnTo>
                      <a:pt x="6095" y="0"/>
                    </a:lnTo>
                  </a:path>
                </a:pathLst>
              </a:custGeom>
              <a:ln w="6095">
                <a:solidFill>
                  <a:srgbClr val="ECEDEF"/>
                </a:solidFill>
              </a:ln>
            </p:spPr>
            <p:txBody>
              <a:bodyPr wrap="square" lIns="0" tIns="0" rIns="0" bIns="0" rtlCol="0"/>
              <a:lstStyle/>
              <a:p>
                <a:endParaRPr/>
              </a:p>
            </p:txBody>
          </p:sp>
          <p:sp>
            <p:nvSpPr>
              <p:cNvPr id="273" name="object 124">
                <a:extLst>
                  <a:ext uri="{FF2B5EF4-FFF2-40B4-BE49-F238E27FC236}">
                    <a16:creationId xmlns:a16="http://schemas.microsoft.com/office/drawing/2014/main" id="{ED2A599C-BAF4-891F-45B9-ED2D6CFDB693}"/>
                  </a:ext>
                </a:extLst>
              </p:cNvPr>
              <p:cNvSpPr/>
              <p:nvPr/>
            </p:nvSpPr>
            <p:spPr>
              <a:xfrm>
                <a:off x="5265298" y="2694431"/>
                <a:ext cx="0" cy="7620"/>
              </a:xfrm>
              <a:custGeom>
                <a:avLst/>
                <a:gdLst/>
                <a:ahLst/>
                <a:cxnLst/>
                <a:rect l="l" t="t" r="r" b="b"/>
                <a:pathLst>
                  <a:path h="7619">
                    <a:moveTo>
                      <a:pt x="0" y="7620"/>
                    </a:moveTo>
                    <a:lnTo>
                      <a:pt x="0" y="0"/>
                    </a:lnTo>
                  </a:path>
                </a:pathLst>
              </a:custGeom>
              <a:ln w="6095">
                <a:solidFill>
                  <a:srgbClr val="FAFAFA"/>
                </a:solidFill>
              </a:ln>
            </p:spPr>
            <p:txBody>
              <a:bodyPr wrap="square" lIns="0" tIns="0" rIns="0" bIns="0" rtlCol="0"/>
              <a:lstStyle/>
              <a:p>
                <a:endParaRPr/>
              </a:p>
            </p:txBody>
          </p:sp>
        </p:grpSp>
        <p:sp>
          <p:nvSpPr>
            <p:cNvPr id="250" name="object 83">
              <a:extLst>
                <a:ext uri="{FF2B5EF4-FFF2-40B4-BE49-F238E27FC236}">
                  <a16:creationId xmlns:a16="http://schemas.microsoft.com/office/drawing/2014/main" id="{B9197FF7-5297-92CA-44DA-0836168DFBFD}"/>
                </a:ext>
              </a:extLst>
            </p:cNvPr>
            <p:cNvSpPr/>
            <p:nvPr/>
          </p:nvSpPr>
          <p:spPr>
            <a:xfrm>
              <a:off x="5176890" y="1874519"/>
              <a:ext cx="5129306" cy="902335"/>
            </a:xfrm>
            <a:custGeom>
              <a:avLst/>
              <a:gdLst/>
              <a:ahLst/>
              <a:cxnLst/>
              <a:rect l="l" t="t" r="r" b="b"/>
              <a:pathLst>
                <a:path w="4419600" h="902335">
                  <a:moveTo>
                    <a:pt x="0" y="0"/>
                  </a:moveTo>
                  <a:lnTo>
                    <a:pt x="0" y="902207"/>
                  </a:lnTo>
                  <a:lnTo>
                    <a:pt x="4419599" y="902207"/>
                  </a:lnTo>
                  <a:lnTo>
                    <a:pt x="4419599" y="0"/>
                  </a:lnTo>
                  <a:lnTo>
                    <a:pt x="0" y="0"/>
                  </a:lnTo>
                  <a:close/>
                </a:path>
              </a:pathLst>
            </a:custGeom>
            <a:solidFill>
              <a:schemeClr val="bg1"/>
            </a:solidFill>
            <a:ln w="12191">
              <a:solidFill>
                <a:srgbClr val="7F7F7F"/>
              </a:solidFill>
            </a:ln>
          </p:spPr>
          <p:txBody>
            <a:bodyPr wrap="square" lIns="0" tIns="0" rIns="0" bIns="0" rtlCol="0"/>
            <a:lstStyle/>
            <a:p>
              <a:endParaRPr/>
            </a:p>
          </p:txBody>
        </p:sp>
        <p:sp>
          <p:nvSpPr>
            <p:cNvPr id="253" name="object 87">
              <a:extLst>
                <a:ext uri="{FF2B5EF4-FFF2-40B4-BE49-F238E27FC236}">
                  <a16:creationId xmlns:a16="http://schemas.microsoft.com/office/drawing/2014/main" id="{7F4DB21A-C093-4C08-EE0C-DC7D6E76482B}"/>
                </a:ext>
              </a:extLst>
            </p:cNvPr>
            <p:cNvSpPr txBox="1"/>
            <p:nvPr/>
          </p:nvSpPr>
          <p:spPr>
            <a:xfrm>
              <a:off x="5280400" y="1998284"/>
              <a:ext cx="5357665" cy="382156"/>
            </a:xfrm>
            <a:prstGeom prst="rect">
              <a:avLst/>
            </a:prstGeom>
          </p:spPr>
          <p:txBody>
            <a:bodyPr vert="horz" wrap="square" lIns="0" tIns="12700" rIns="0" bIns="0" rtlCol="0">
              <a:spAutoFit/>
            </a:bodyPr>
            <a:lstStyle/>
            <a:p>
              <a:pPr marL="12700" marR="431800">
                <a:lnSpc>
                  <a:spcPct val="100000"/>
                </a:lnSpc>
                <a:spcBef>
                  <a:spcPts val="100"/>
                </a:spcBef>
              </a:pPr>
              <a:r>
                <a:rPr sz="1200" spc="-20" dirty="0" err="1">
                  <a:latin typeface="HGP創英角ｺﾞｼｯｸUB"/>
                  <a:cs typeface="HGP創英角ｺﾞｼｯｸUB"/>
                </a:rPr>
                <a:t>超高齢化社会を迎える日本において</a:t>
              </a:r>
              <a:r>
                <a:rPr sz="1200" spc="-20" dirty="0">
                  <a:latin typeface="HGP創英角ｺﾞｼｯｸUB"/>
                  <a:cs typeface="HGP創英角ｺﾞｼｯｸUB"/>
                </a:rPr>
                <a:t>、</a:t>
              </a:r>
              <a:r>
                <a:rPr lang="ja-JP" altLang="en-US" sz="1200" spc="-20" dirty="0">
                  <a:latin typeface="HGP創英角ｺﾞｼｯｸUB" panose="020B0900000000000000" pitchFamily="50" charset="-128"/>
                  <a:ea typeface="HGP創英角ｺﾞｼｯｸUB" panose="020B0900000000000000" pitchFamily="50" charset="-128"/>
                  <a:cs typeface="HGP創英角ｺﾞｼｯｸUB"/>
                </a:rPr>
                <a:t>多</a:t>
              </a:r>
              <a:r>
                <a:rPr sz="1200" spc="-20" dirty="0" err="1">
                  <a:latin typeface="HGP創英角ｺﾞｼｯｸUB" panose="020B0900000000000000" pitchFamily="50" charset="-128"/>
                  <a:ea typeface="HGP創英角ｺﾞｼｯｸUB" panose="020B0900000000000000" pitchFamily="50" charset="-128"/>
                  <a:cs typeface="HGP創英角ｺﾞｼｯｸUB"/>
                </a:rPr>
                <a:t>方</a:t>
              </a:r>
              <a:r>
                <a:rPr sz="1200" spc="-20" dirty="0" err="1">
                  <a:latin typeface="HGP創英角ｺﾞｼｯｸUB"/>
                  <a:cs typeface="HGP創英角ｺﾞｼｯｸUB"/>
                </a:rPr>
                <a:t>面から必要とされる企業を目指して</a:t>
              </a:r>
              <a:endParaRPr sz="1200" dirty="0">
                <a:latin typeface="HGP創英角ｺﾞｼｯｸUB"/>
                <a:cs typeface="HGP創英角ｺﾞｼｯｸUB"/>
              </a:endParaRPr>
            </a:p>
            <a:p>
              <a:pPr marL="12700">
                <a:lnSpc>
                  <a:spcPct val="100000"/>
                </a:lnSpc>
              </a:pPr>
              <a:r>
                <a:rPr sz="1200" dirty="0">
                  <a:latin typeface="HGP創英角ｺﾞｼｯｸUB"/>
                  <a:cs typeface="HGP創英角ｺﾞｼｯｸUB"/>
                </a:rPr>
                <a:t>各事業の </a:t>
              </a:r>
              <a:r>
                <a:rPr sz="1200" spc="-20" dirty="0">
                  <a:solidFill>
                    <a:srgbClr val="CC0065"/>
                  </a:solidFill>
                  <a:latin typeface="HGP創英角ｺﾞｼｯｸUB"/>
                  <a:cs typeface="HGP創英角ｺﾞｼｯｸUB"/>
                </a:rPr>
                <a:t>「ストロングポイント」 </a:t>
              </a:r>
              <a:r>
                <a:rPr sz="1200" spc="-20" dirty="0">
                  <a:latin typeface="HGP創英角ｺﾞｼｯｸUB"/>
                  <a:cs typeface="HGP創英角ｺﾞｼｯｸUB"/>
                </a:rPr>
                <a:t>を的確に見極め</a:t>
              </a:r>
              <a:endParaRPr sz="1200" dirty="0">
                <a:latin typeface="HGP創英角ｺﾞｼｯｸUB"/>
                <a:cs typeface="HGP創英角ｺﾞｼｯｸUB"/>
              </a:endParaRPr>
            </a:p>
          </p:txBody>
        </p:sp>
        <p:sp>
          <p:nvSpPr>
            <p:cNvPr id="254" name="object 88">
              <a:extLst>
                <a:ext uri="{FF2B5EF4-FFF2-40B4-BE49-F238E27FC236}">
                  <a16:creationId xmlns:a16="http://schemas.microsoft.com/office/drawing/2014/main" id="{DF3F9E40-67F9-1936-B8A4-E251D8A31FF3}"/>
                </a:ext>
              </a:extLst>
            </p:cNvPr>
            <p:cNvSpPr txBox="1"/>
            <p:nvPr/>
          </p:nvSpPr>
          <p:spPr>
            <a:xfrm>
              <a:off x="5349771" y="2388147"/>
              <a:ext cx="4132579"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CC0065"/>
                  </a:solidFill>
                  <a:latin typeface="HGP創英角ｺﾞｼｯｸUB"/>
                  <a:cs typeface="HGP創英角ｺﾞｼｯｸUB"/>
                </a:rPr>
                <a:t>「事業間のシナジー」 </a:t>
              </a:r>
              <a:r>
                <a:rPr sz="1200" spc="-30" dirty="0">
                  <a:latin typeface="HGP創英角ｺﾞｼｯｸUB"/>
                  <a:cs typeface="HGP創英角ｺﾞｼｯｸUB"/>
                </a:rPr>
                <a:t>を最大限に発揮し、社会発展に貢献します。</a:t>
              </a:r>
              <a:endParaRPr sz="1200" dirty="0">
                <a:latin typeface="HGP創英角ｺﾞｼｯｸUB"/>
                <a:cs typeface="HGP創英角ｺﾞｼｯｸUB"/>
              </a:endParaRPr>
            </a:p>
          </p:txBody>
        </p:sp>
      </p:grpSp>
      <p:sp>
        <p:nvSpPr>
          <p:cNvPr id="252" name="object 85">
            <a:extLst>
              <a:ext uri="{FF2B5EF4-FFF2-40B4-BE49-F238E27FC236}">
                <a16:creationId xmlns:a16="http://schemas.microsoft.com/office/drawing/2014/main" id="{F4B309E1-E8B6-4111-331D-15E63A504AFD}"/>
              </a:ext>
            </a:extLst>
          </p:cNvPr>
          <p:cNvSpPr/>
          <p:nvPr/>
        </p:nvSpPr>
        <p:spPr>
          <a:xfrm>
            <a:off x="1994778" y="2395763"/>
            <a:ext cx="1447800" cy="336867"/>
          </a:xfrm>
          <a:custGeom>
            <a:avLst/>
            <a:gdLst/>
            <a:ahLst/>
            <a:cxnLst/>
            <a:rect l="l" t="t" r="r" b="b"/>
            <a:pathLst>
              <a:path w="1447800" h="360044">
                <a:moveTo>
                  <a:pt x="0" y="0"/>
                </a:moveTo>
                <a:lnTo>
                  <a:pt x="0" y="359663"/>
                </a:lnTo>
                <a:lnTo>
                  <a:pt x="1447799" y="359663"/>
                </a:lnTo>
                <a:lnTo>
                  <a:pt x="1447799" y="0"/>
                </a:lnTo>
                <a:lnTo>
                  <a:pt x="0" y="0"/>
                </a:lnTo>
                <a:close/>
              </a:path>
            </a:pathLst>
          </a:custGeom>
          <a:solidFill>
            <a:schemeClr val="bg1"/>
          </a:solidFill>
          <a:ln w="22859">
            <a:solidFill>
              <a:srgbClr val="656599"/>
            </a:solidFill>
          </a:ln>
        </p:spPr>
        <p:txBody>
          <a:bodyPr wrap="square" lIns="0" tIns="0" rIns="0" bIns="0" rtlCol="0"/>
          <a:lstStyle/>
          <a:p>
            <a:endParaRPr/>
          </a:p>
        </p:txBody>
      </p:sp>
      <p:sp>
        <p:nvSpPr>
          <p:cNvPr id="288" name="object 86">
            <a:extLst>
              <a:ext uri="{FF2B5EF4-FFF2-40B4-BE49-F238E27FC236}">
                <a16:creationId xmlns:a16="http://schemas.microsoft.com/office/drawing/2014/main" id="{C887DDEF-76DD-039C-62E2-D4EFBC270C1A}"/>
              </a:ext>
            </a:extLst>
          </p:cNvPr>
          <p:cNvSpPr txBox="1"/>
          <p:nvPr/>
        </p:nvSpPr>
        <p:spPr>
          <a:xfrm>
            <a:off x="2026941" y="2470803"/>
            <a:ext cx="1399453" cy="197490"/>
          </a:xfrm>
          <a:prstGeom prst="rect">
            <a:avLst/>
          </a:prstGeom>
        </p:spPr>
        <p:txBody>
          <a:bodyPr vert="horz" wrap="square" lIns="0" tIns="12700" rIns="0" bIns="0" rtlCol="0">
            <a:spAutoFit/>
          </a:bodyPr>
          <a:lstStyle/>
          <a:p>
            <a:pPr marL="12700" algn="ctr">
              <a:lnSpc>
                <a:spcPct val="100000"/>
              </a:lnSpc>
              <a:spcBef>
                <a:spcPts val="100"/>
              </a:spcBef>
            </a:pPr>
            <a:r>
              <a:rPr sz="1200" spc="-10" dirty="0">
                <a:latin typeface="HGP創英角ｺﾞｼｯｸUB"/>
                <a:cs typeface="HGP創英角ｺﾞｼｯｸUB"/>
              </a:rPr>
              <a:t>202</a:t>
            </a:r>
            <a:r>
              <a:rPr lang="en-US" altLang="ja-JP" sz="1200" spc="-10" dirty="0">
                <a:latin typeface="HGP創英角ｺﾞｼｯｸUB"/>
                <a:cs typeface="HGP創英角ｺﾞｼｯｸUB"/>
              </a:rPr>
              <a:t>5</a:t>
            </a:r>
            <a:r>
              <a:rPr sz="1200" spc="-15" dirty="0">
                <a:latin typeface="HGP創英角ｺﾞｼｯｸUB"/>
                <a:cs typeface="HGP創英角ｺﾞｼｯｸUB"/>
              </a:rPr>
              <a:t>年</a:t>
            </a:r>
            <a:r>
              <a:rPr lang="en-US" altLang="ja-JP" sz="1200" spc="-15" dirty="0">
                <a:latin typeface="HGP創英角ｺﾞｼｯｸUB"/>
                <a:cs typeface="HGP創英角ｺﾞｼｯｸUB"/>
              </a:rPr>
              <a:t>9</a:t>
            </a:r>
            <a:r>
              <a:rPr sz="1200" spc="-20" dirty="0">
                <a:latin typeface="HGP創英角ｺﾞｼｯｸUB"/>
                <a:cs typeface="HGP創英角ｺﾞｼｯｸUB"/>
              </a:rPr>
              <a:t>月末現在</a:t>
            </a:r>
            <a:endParaRPr sz="1200" dirty="0">
              <a:latin typeface="HGP創英角ｺﾞｼｯｸUB"/>
              <a:cs typeface="HGP創英角ｺﾞｼｯｸUB"/>
            </a:endParaRPr>
          </a:p>
        </p:txBody>
      </p:sp>
      <p:sp>
        <p:nvSpPr>
          <p:cNvPr id="307" name="object 97">
            <a:extLst>
              <a:ext uri="{FF2B5EF4-FFF2-40B4-BE49-F238E27FC236}">
                <a16:creationId xmlns:a16="http://schemas.microsoft.com/office/drawing/2014/main" id="{25781DC3-185A-76F7-98B3-AEE795C1C034}"/>
              </a:ext>
            </a:extLst>
          </p:cNvPr>
          <p:cNvSpPr txBox="1"/>
          <p:nvPr>
            <p:custDataLst>
              <p:custData r:id="rId2"/>
            </p:custDataLst>
          </p:nvPr>
        </p:nvSpPr>
        <p:spPr>
          <a:xfrm>
            <a:off x="2459483" y="2952577"/>
            <a:ext cx="3935918" cy="564206"/>
          </a:xfrm>
          <a:prstGeom prst="rect">
            <a:avLst/>
          </a:prstGeom>
        </p:spPr>
        <p:txBody>
          <a:bodyPr vert="horz" wrap="square" lIns="0" tIns="10109" rIns="0" bIns="0" rtlCol="0">
            <a:spAutoFit/>
          </a:bodyPr>
          <a:lstStyle/>
          <a:p>
            <a:pPr marL="10110">
              <a:spcBef>
                <a:spcPts val="80"/>
              </a:spcBef>
            </a:pPr>
            <a:r>
              <a:rPr sz="1200" spc="-8" dirty="0">
                <a:latin typeface="HGP創英角ｺﾞｼｯｸUB" panose="020B0900000000000000" pitchFamily="50" charset="-128"/>
                <a:ea typeface="HGP創英角ｺﾞｼｯｸUB" panose="020B0900000000000000" pitchFamily="50" charset="-128"/>
                <a:cs typeface="HGP創英角ｺﾞｼｯｸUB"/>
              </a:rPr>
              <a:t>1975</a:t>
            </a:r>
            <a:r>
              <a:rPr sz="1200" spc="-12" dirty="0">
                <a:latin typeface="HGP創英角ｺﾞｼｯｸUB" panose="020B0900000000000000" pitchFamily="50" charset="-128"/>
                <a:ea typeface="HGP創英角ｺﾞｼｯｸUB" panose="020B0900000000000000" pitchFamily="50" charset="-128"/>
                <a:cs typeface="HGP創英角ｺﾞｼｯｸUB"/>
              </a:rPr>
              <a:t>年</a:t>
            </a:r>
            <a:r>
              <a:rPr sz="1200" dirty="0">
                <a:latin typeface="HGP創英角ｺﾞｼｯｸUB" panose="020B0900000000000000" pitchFamily="50" charset="-128"/>
                <a:ea typeface="HGP創英角ｺﾞｼｯｸUB" panose="020B0900000000000000" pitchFamily="50" charset="-128"/>
                <a:cs typeface="HGP創英角ｺﾞｼｯｸUB"/>
              </a:rPr>
              <a:t>4</a:t>
            </a:r>
            <a:r>
              <a:rPr sz="1200" spc="-8" dirty="0">
                <a:latin typeface="HGP創英角ｺﾞｼｯｸUB" panose="020B0900000000000000" pitchFamily="50" charset="-128"/>
                <a:ea typeface="HGP創英角ｺﾞｼｯｸUB" panose="020B0900000000000000" pitchFamily="50" charset="-128"/>
                <a:cs typeface="HGP創英角ｺﾞｼｯｸUB"/>
              </a:rPr>
              <a:t>月26</a:t>
            </a:r>
            <a:r>
              <a:rPr sz="1200" spc="171" dirty="0">
                <a:latin typeface="HGP創英角ｺﾞｼｯｸUB" panose="020B0900000000000000" pitchFamily="50" charset="-128"/>
                <a:ea typeface="HGP創英角ｺﾞｼｯｸUB" panose="020B0900000000000000" pitchFamily="50" charset="-128"/>
                <a:cs typeface="HGP創英角ｺﾞｼｯｸUB"/>
              </a:rPr>
              <a:t>日 </a:t>
            </a:r>
            <a:r>
              <a:rPr sz="1200" dirty="0">
                <a:latin typeface="HGP創英角ｺﾞｼｯｸUB" panose="020B0900000000000000" pitchFamily="50" charset="-128"/>
                <a:ea typeface="HGP創英角ｺﾞｼｯｸUB" panose="020B0900000000000000" pitchFamily="50" charset="-128"/>
                <a:cs typeface="HGP創英角ｺﾞｼｯｸUB"/>
              </a:rPr>
              <a:t>（3</a:t>
            </a:r>
            <a:r>
              <a:rPr sz="1200" spc="-8" dirty="0">
                <a:latin typeface="HGP創英角ｺﾞｼｯｸUB" panose="020B0900000000000000" pitchFamily="50" charset="-128"/>
                <a:ea typeface="HGP創英角ｺﾞｼｯｸUB" panose="020B0900000000000000" pitchFamily="50" charset="-128"/>
                <a:cs typeface="HGP創英角ｺﾞｼｯｸUB"/>
              </a:rPr>
              <a:t>月決算</a:t>
            </a:r>
            <a:r>
              <a:rPr sz="1200" spc="-39" dirty="0">
                <a:latin typeface="HGP創英角ｺﾞｼｯｸUB" panose="020B0900000000000000" pitchFamily="50" charset="-128"/>
                <a:ea typeface="HGP創英角ｺﾞｼｯｸUB" panose="020B0900000000000000" pitchFamily="50" charset="-128"/>
                <a:cs typeface="HGP創英角ｺﾞｼｯｸUB"/>
              </a:rPr>
              <a:t>）</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a:p>
            <a:pPr marL="10110"/>
            <a:r>
              <a:rPr lang="en-US" altLang="ja-JP" sz="1200" spc="-24" dirty="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23</a:t>
            </a:r>
            <a:r>
              <a:rPr lang="ja-JP" altLang="en-US" sz="1200" spc="-24" dirty="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億</a:t>
            </a:r>
            <a:r>
              <a:rPr lang="en-US" altLang="ja-JP" sz="1200" spc="-24" dirty="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2,327</a:t>
            </a:r>
            <a:r>
              <a:rPr lang="ja-JP" altLang="en-US" sz="1200" spc="-24" dirty="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万円</a:t>
            </a:r>
            <a:endParaRPr sz="1200" dirty="0">
              <a:solidFill>
                <a:srgbClr val="000000"/>
              </a:solidFill>
              <a:latin typeface="HGP創英角ｺﾞｼｯｸUB" panose="020B0900000000000000" pitchFamily="50" charset="-128"/>
              <a:ea typeface="HGP創英角ｺﾞｼｯｸUB" panose="020B0900000000000000" pitchFamily="50" charset="-128"/>
              <a:cs typeface="HGP創英角ｺﾞｼｯｸUB"/>
            </a:endParaRPr>
          </a:p>
          <a:p>
            <a:pPr marL="10110">
              <a:tabLst>
                <a:tab pos="912419" algn="l"/>
              </a:tabLst>
            </a:pPr>
            <a:r>
              <a:rPr lang="en-US" altLang="ja-JP" sz="1200" spc="-39" dirty="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15,145,175</a:t>
            </a:r>
            <a:r>
              <a:rPr sz="1200" spc="-39" dirty="0">
                <a:latin typeface="HGP創英角ｺﾞｼｯｸUB" panose="020B0900000000000000" pitchFamily="50" charset="-128"/>
                <a:ea typeface="HGP創英角ｺﾞｼｯｸUB" panose="020B0900000000000000" pitchFamily="50" charset="-128"/>
                <a:cs typeface="HGP創英角ｺﾞｼｯｸUB"/>
              </a:rPr>
              <a:t>株</a:t>
            </a:r>
            <a:r>
              <a:rPr lang="ja-JP" altLang="en-US" sz="1200" spc="-39" dirty="0">
                <a:latin typeface="HGP創英角ｺﾞｼｯｸUB" panose="020B0900000000000000" pitchFamily="50" charset="-128"/>
                <a:ea typeface="HGP創英角ｺﾞｼｯｸUB" panose="020B0900000000000000" pitchFamily="50" charset="-128"/>
                <a:cs typeface="HGP創英角ｺﾞｼｯｸUB"/>
              </a:rPr>
              <a:t>　</a:t>
            </a:r>
            <a:r>
              <a:rPr sz="1200" dirty="0">
                <a:latin typeface="HGP創英角ｺﾞｼｯｸUB" panose="020B0900000000000000" pitchFamily="50" charset="-128"/>
                <a:ea typeface="HGP創英角ｺﾞｼｯｸUB" panose="020B0900000000000000" pitchFamily="50" charset="-128"/>
                <a:cs typeface="HGP創英角ｺﾞｼｯｸUB"/>
              </a:rPr>
              <a:t>（</a:t>
            </a:r>
            <a:r>
              <a:rPr sz="1200" spc="-8" dirty="0" err="1">
                <a:latin typeface="HGP創英角ｺﾞｼｯｸUB" panose="020B0900000000000000" pitchFamily="50" charset="-128"/>
                <a:ea typeface="HGP創英角ｺﾞｼｯｸUB" panose="020B0900000000000000" pitchFamily="50" charset="-128"/>
                <a:cs typeface="HGP創英角ｺﾞｼｯｸUB"/>
              </a:rPr>
              <a:t>自己株</a:t>
            </a:r>
            <a:r>
              <a:rPr sz="1200" dirty="0" err="1">
                <a:latin typeface="HGP創英角ｺﾞｼｯｸUB" panose="020B0900000000000000" pitchFamily="50" charset="-128"/>
                <a:ea typeface="HGP創英角ｺﾞｼｯｸUB" panose="020B0900000000000000" pitchFamily="50" charset="-128"/>
                <a:cs typeface="HGP創英角ｺﾞｼｯｸUB"/>
              </a:rPr>
              <a:t>式</a:t>
            </a:r>
            <a:r>
              <a:rPr sz="1200" spc="375" dirty="0">
                <a:latin typeface="HGP創英角ｺﾞｼｯｸUB" panose="020B0900000000000000" pitchFamily="50" charset="-128"/>
                <a:ea typeface="HGP創英角ｺﾞｼｯｸUB" panose="020B0900000000000000" pitchFamily="50" charset="-128"/>
                <a:cs typeface="HGP創英角ｺﾞｼｯｸUB"/>
              </a:rPr>
              <a:t> </a:t>
            </a:r>
            <a:r>
              <a:rPr lang="en-US" altLang="ja-JP" sz="1200" spc="375" dirty="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1,680,694</a:t>
            </a:r>
            <a:r>
              <a:rPr sz="1200" spc="-8" dirty="0">
                <a:latin typeface="HGP創英角ｺﾞｼｯｸUB" panose="020B0900000000000000" pitchFamily="50" charset="-128"/>
                <a:ea typeface="HGP創英角ｺﾞｼｯｸUB" panose="020B0900000000000000" pitchFamily="50" charset="-128"/>
                <a:cs typeface="HGP創英角ｺﾞｼｯｸUB"/>
              </a:rPr>
              <a:t>株</a:t>
            </a:r>
            <a:r>
              <a:rPr sz="1200" spc="-39" dirty="0">
                <a:latin typeface="HGP創英角ｺﾞｼｯｸUB" panose="020B0900000000000000" pitchFamily="50" charset="-128"/>
                <a:ea typeface="HGP創英角ｺﾞｼｯｸUB" panose="020B0900000000000000" pitchFamily="50" charset="-128"/>
                <a:cs typeface="HGP創英角ｺﾞｼｯｸUB"/>
              </a:rPr>
              <a:t>）</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308" name="object 98">
            <a:extLst>
              <a:ext uri="{FF2B5EF4-FFF2-40B4-BE49-F238E27FC236}">
                <a16:creationId xmlns:a16="http://schemas.microsoft.com/office/drawing/2014/main" id="{4D0FA31A-9062-E0E9-D2CE-53237F81A749}"/>
              </a:ext>
            </a:extLst>
          </p:cNvPr>
          <p:cNvSpPr txBox="1"/>
          <p:nvPr/>
        </p:nvSpPr>
        <p:spPr>
          <a:xfrm>
            <a:off x="2459484" y="3658218"/>
            <a:ext cx="6174219" cy="194874"/>
          </a:xfrm>
          <a:prstGeom prst="rect">
            <a:avLst/>
          </a:prstGeom>
        </p:spPr>
        <p:txBody>
          <a:bodyPr vert="horz" wrap="square" lIns="0" tIns="10109" rIns="0" bIns="0" rtlCol="0">
            <a:spAutoFit/>
          </a:bodyPr>
          <a:lstStyle/>
          <a:p>
            <a:pPr marL="10110">
              <a:spcBef>
                <a:spcPts val="80"/>
              </a:spcBef>
            </a:pPr>
            <a:r>
              <a:rPr sz="1200" spc="39" dirty="0">
                <a:latin typeface="HGP創英角ｺﾞｼｯｸUB" panose="020B0900000000000000" pitchFamily="50" charset="-128"/>
                <a:ea typeface="HGP創英角ｺﾞｼｯｸUB" panose="020B0900000000000000" pitchFamily="50" charset="-128"/>
                <a:cs typeface="HGP創英角ｺﾞｼｯｸUB"/>
              </a:rPr>
              <a:t>代表取締役社長 長井 尊 </a:t>
            </a:r>
            <a:r>
              <a:rPr sz="1200" dirty="0">
                <a:latin typeface="HGP創英角ｺﾞｼｯｸUB" panose="020B0900000000000000" pitchFamily="50" charset="-128"/>
                <a:ea typeface="HGP創英角ｺﾞｼｯｸUB" panose="020B0900000000000000" pitchFamily="50" charset="-128"/>
                <a:cs typeface="HGP創英角ｺﾞｼｯｸUB"/>
              </a:rPr>
              <a:t>（2012</a:t>
            </a:r>
            <a:r>
              <a:rPr sz="1200" spc="-12" dirty="0">
                <a:latin typeface="HGP創英角ｺﾞｼｯｸUB" panose="020B0900000000000000" pitchFamily="50" charset="-128"/>
                <a:ea typeface="HGP創英角ｺﾞｼｯｸUB" panose="020B0900000000000000" pitchFamily="50" charset="-128"/>
                <a:cs typeface="HGP創英角ｺﾞｼｯｸUB"/>
              </a:rPr>
              <a:t>年</a:t>
            </a:r>
            <a:r>
              <a:rPr sz="1200" dirty="0">
                <a:latin typeface="HGP創英角ｺﾞｼｯｸUB" panose="020B0900000000000000" pitchFamily="50" charset="-128"/>
                <a:ea typeface="HGP創英角ｺﾞｼｯｸUB" panose="020B0900000000000000" pitchFamily="50" charset="-128"/>
                <a:cs typeface="HGP創英角ｺﾞｼｯｸUB"/>
              </a:rPr>
              <a:t>10</a:t>
            </a:r>
            <a:r>
              <a:rPr sz="1200" spc="-12" dirty="0">
                <a:latin typeface="HGP創英角ｺﾞｼｯｸUB" panose="020B0900000000000000" pitchFamily="50" charset="-128"/>
                <a:ea typeface="HGP創英角ｺﾞｼｯｸUB" panose="020B0900000000000000" pitchFamily="50" charset="-128"/>
                <a:cs typeface="HGP創英角ｺﾞｼｯｸUB"/>
              </a:rPr>
              <a:t>月就任</a:t>
            </a:r>
            <a:r>
              <a:rPr sz="1200" dirty="0">
                <a:latin typeface="HGP創英角ｺﾞｼｯｸUB" panose="020B0900000000000000" pitchFamily="50" charset="-128"/>
                <a:ea typeface="HGP創英角ｺﾞｼｯｸUB" panose="020B0900000000000000" pitchFamily="50" charset="-128"/>
                <a:cs typeface="HGP創英角ｺﾞｼｯｸUB"/>
              </a:rPr>
              <a:t>）</a:t>
            </a:r>
          </a:p>
        </p:txBody>
      </p:sp>
      <p:sp>
        <p:nvSpPr>
          <p:cNvPr id="309" name="object 99">
            <a:extLst>
              <a:ext uri="{FF2B5EF4-FFF2-40B4-BE49-F238E27FC236}">
                <a16:creationId xmlns:a16="http://schemas.microsoft.com/office/drawing/2014/main" id="{F9E3B0A8-CBA0-23C9-0435-ABFD2C371DBC}"/>
              </a:ext>
            </a:extLst>
          </p:cNvPr>
          <p:cNvSpPr txBox="1"/>
          <p:nvPr/>
        </p:nvSpPr>
        <p:spPr>
          <a:xfrm>
            <a:off x="2459485" y="3854450"/>
            <a:ext cx="7002788" cy="194874"/>
          </a:xfrm>
          <a:prstGeom prst="rect">
            <a:avLst/>
          </a:prstGeom>
        </p:spPr>
        <p:txBody>
          <a:bodyPr vert="horz" wrap="square" lIns="0" tIns="10109" rIns="0" bIns="0" rtlCol="0">
            <a:spAutoFit/>
          </a:bodyPr>
          <a:lstStyle/>
          <a:p>
            <a:pPr marL="10110">
              <a:spcBef>
                <a:spcPts val="80"/>
              </a:spcBef>
              <a:tabLst>
                <a:tab pos="1600399" algn="l"/>
                <a:tab pos="2572972" algn="l"/>
              </a:tabLst>
            </a:pPr>
            <a:r>
              <a:rPr sz="1200" dirty="0">
                <a:solidFill>
                  <a:srgbClr val="CC0065"/>
                </a:solidFill>
                <a:latin typeface="HGP創英角ｺﾞｼｯｸUB" panose="020B0900000000000000" pitchFamily="50" charset="-128"/>
                <a:ea typeface="HGP創英角ｺﾞｼｯｸUB" panose="020B0900000000000000" pitchFamily="50" charset="-128"/>
                <a:cs typeface="SimSun"/>
              </a:rPr>
              <a:t>※</a:t>
            </a:r>
            <a:r>
              <a:rPr sz="1200" spc="-99" dirty="0">
                <a:solidFill>
                  <a:srgbClr val="CC0065"/>
                </a:solidFill>
                <a:latin typeface="HGP創英角ｺﾞｼｯｸUB" panose="020B0900000000000000" pitchFamily="50" charset="-128"/>
                <a:ea typeface="HGP創英角ｺﾞｼｯｸUB" panose="020B0900000000000000" pitchFamily="50" charset="-128"/>
                <a:cs typeface="SimSun"/>
              </a:rPr>
              <a:t> </a:t>
            </a:r>
            <a:r>
              <a:rPr sz="1200" spc="-8" dirty="0">
                <a:latin typeface="HGP創英角ｺﾞｼｯｸUB" panose="020B0900000000000000" pitchFamily="50" charset="-128"/>
                <a:ea typeface="HGP創英角ｺﾞｼｯｸUB" panose="020B0900000000000000" pitchFamily="50" charset="-128"/>
                <a:cs typeface="HGP創英角ｺﾞｼｯｸUB"/>
              </a:rPr>
              <a:t>㈱</a:t>
            </a:r>
            <a:r>
              <a:rPr sz="1200" dirty="0">
                <a:latin typeface="HGP創英角ｺﾞｼｯｸUB" panose="020B0900000000000000" pitchFamily="50" charset="-128"/>
                <a:ea typeface="HGP創英角ｺﾞｼｯｸUB" panose="020B0900000000000000" pitchFamily="50" charset="-128"/>
                <a:cs typeface="HGP創英角ｺﾞｼｯｸUB"/>
              </a:rPr>
              <a:t>Persons</a:t>
            </a:r>
            <a:r>
              <a:rPr sz="1200" spc="-20" dirty="0">
                <a:latin typeface="HGP創英角ｺﾞｼｯｸUB" panose="020B0900000000000000" pitchFamily="50" charset="-128"/>
                <a:ea typeface="HGP創英角ｺﾞｼｯｸUB" panose="020B0900000000000000" pitchFamily="50" charset="-128"/>
                <a:cs typeface="HGP創英角ｺﾞｼｯｸUB"/>
              </a:rPr>
              <a:t> </a:t>
            </a:r>
            <a:r>
              <a:rPr sz="1200" dirty="0">
                <a:latin typeface="HGP創英角ｺﾞｼｯｸUB" panose="020B0900000000000000" pitchFamily="50" charset="-128"/>
                <a:ea typeface="HGP創英角ｺﾞｼｯｸUB" panose="020B0900000000000000" pitchFamily="50" charset="-128"/>
                <a:cs typeface="HGP創英角ｺﾞｼｯｸUB"/>
              </a:rPr>
              <a:t>Bridge</a:t>
            </a:r>
            <a:r>
              <a:rPr lang="ja-JP" altLang="en-US" sz="1200" spc="-20" dirty="0">
                <a:latin typeface="HGP創英角ｺﾞｼｯｸUB" panose="020B0900000000000000" pitchFamily="50" charset="-128"/>
                <a:ea typeface="HGP創英角ｺﾞｼｯｸUB" panose="020B0900000000000000" pitchFamily="50" charset="-128"/>
                <a:cs typeface="HGP創英角ｺﾞｼｯｸUB"/>
              </a:rPr>
              <a:t> </a:t>
            </a:r>
            <a:r>
              <a:rPr lang="en-US" altLang="ja-JP" sz="1200" spc="-16" dirty="0">
                <a:latin typeface="HGP創英角ｺﾞｼｯｸUB" panose="020B0900000000000000" pitchFamily="50" charset="-128"/>
                <a:ea typeface="HGP創英角ｺﾞｼｯｸUB" panose="020B0900000000000000" pitchFamily="50" charset="-128"/>
                <a:cs typeface="HGP創英角ｺﾞｼｯｸUB"/>
              </a:rPr>
              <a:t>60.9</a:t>
            </a:r>
            <a:r>
              <a:rPr lang="ja-JP" altLang="en-US" sz="1200" spc="-16" dirty="0">
                <a:latin typeface="HGP創英角ｺﾞｼｯｸUB" panose="020B0900000000000000" pitchFamily="50" charset="-128"/>
                <a:ea typeface="HGP創英角ｺﾞｼｯｸUB" panose="020B0900000000000000" pitchFamily="50" charset="-128"/>
                <a:cs typeface="HGP創英角ｺﾞｼｯｸUB"/>
              </a:rPr>
              <a:t>％　</a:t>
            </a:r>
            <a:r>
              <a:rPr lang="ja-JP" altLang="en-US" sz="1200" spc="-8" dirty="0">
                <a:latin typeface="HGP創英角ｺﾞｼｯｸUB" panose="020B0900000000000000" pitchFamily="50" charset="-128"/>
                <a:ea typeface="HGP創英角ｺﾞｼｯｸUB" panose="020B0900000000000000" pitchFamily="50" charset="-128"/>
                <a:cs typeface="HGP創英角ｺﾞｼｯｸUB"/>
              </a:rPr>
              <a:t>長井カズヱ</a:t>
            </a:r>
            <a:r>
              <a:rPr lang="ja-JP" altLang="en-US" sz="1200" spc="8" dirty="0">
                <a:latin typeface="HGP創英角ｺﾞｼｯｸUB" panose="020B0900000000000000" pitchFamily="50" charset="-128"/>
                <a:ea typeface="HGP創英角ｺﾞｼｯｸUB" panose="020B0900000000000000" pitchFamily="50" charset="-128"/>
                <a:cs typeface="HGP創英角ｺﾞｼｯｸUB"/>
              </a:rPr>
              <a:t> </a:t>
            </a:r>
            <a:r>
              <a:rPr lang="en-US" altLang="ja-JP" sz="1200" spc="-16" dirty="0">
                <a:latin typeface="HGP創英角ｺﾞｼｯｸUB" panose="020B0900000000000000" pitchFamily="50" charset="-128"/>
                <a:ea typeface="HGP創英角ｺﾞｼｯｸUB" panose="020B0900000000000000" pitchFamily="50" charset="-128"/>
                <a:cs typeface="HGP創英角ｺﾞｼｯｸUB"/>
              </a:rPr>
              <a:t>8.0</a:t>
            </a:r>
            <a:r>
              <a:rPr sz="1200" spc="-16" dirty="0">
                <a:latin typeface="HGP創英角ｺﾞｼｯｸUB" panose="020B0900000000000000" pitchFamily="50" charset="-128"/>
                <a:ea typeface="HGP創英角ｺﾞｼｯｸUB" panose="020B0900000000000000" pitchFamily="50" charset="-128"/>
                <a:cs typeface="HGP創英角ｺﾞｼｯｸUB"/>
              </a:rPr>
              <a:t>％</a:t>
            </a:r>
            <a:r>
              <a:rPr lang="ja-JP" altLang="en-US" sz="1200" spc="-16" dirty="0">
                <a:latin typeface="HGP創英角ｺﾞｼｯｸUB" panose="020B0900000000000000" pitchFamily="50" charset="-128"/>
                <a:ea typeface="HGP創英角ｺﾞｼｯｸUB" panose="020B0900000000000000" pitchFamily="50" charset="-128"/>
                <a:cs typeface="HGP創英角ｺﾞｼｯｸUB"/>
              </a:rPr>
              <a:t>　</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310" name="object 100">
            <a:extLst>
              <a:ext uri="{FF2B5EF4-FFF2-40B4-BE49-F238E27FC236}">
                <a16:creationId xmlns:a16="http://schemas.microsoft.com/office/drawing/2014/main" id="{0CF6E081-75BB-93F6-42F7-094F6EDB77E8}"/>
              </a:ext>
            </a:extLst>
          </p:cNvPr>
          <p:cNvSpPr txBox="1"/>
          <p:nvPr/>
        </p:nvSpPr>
        <p:spPr>
          <a:xfrm>
            <a:off x="2459605" y="4084510"/>
            <a:ext cx="7002787" cy="194874"/>
          </a:xfrm>
          <a:prstGeom prst="rect">
            <a:avLst/>
          </a:prstGeom>
        </p:spPr>
        <p:txBody>
          <a:bodyPr vert="horz" wrap="square" lIns="0" tIns="10109" rIns="0" bIns="0" rtlCol="0">
            <a:spAutoFit/>
          </a:bodyPr>
          <a:lstStyle/>
          <a:p>
            <a:pPr marL="10110">
              <a:spcBef>
                <a:spcPts val="80"/>
              </a:spcBef>
            </a:pPr>
            <a:r>
              <a:rPr lang="ja-JP" altLang="en-US" sz="1200" spc="-12" dirty="0">
                <a:latin typeface="HGP創英角ｺﾞｼｯｸUB" panose="020B0900000000000000" pitchFamily="50" charset="-128"/>
                <a:ea typeface="HGP創英角ｺﾞｼｯｸUB" panose="020B0900000000000000" pitchFamily="50" charset="-128"/>
                <a:cs typeface="HGP創英角ｺﾞｼｯｸUB"/>
              </a:rPr>
              <a:t>　  </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311" name="object 101">
            <a:extLst>
              <a:ext uri="{FF2B5EF4-FFF2-40B4-BE49-F238E27FC236}">
                <a16:creationId xmlns:a16="http://schemas.microsoft.com/office/drawing/2014/main" id="{04AF38C4-E03D-43CA-1289-E90C9731C9C9}"/>
              </a:ext>
            </a:extLst>
          </p:cNvPr>
          <p:cNvSpPr txBox="1"/>
          <p:nvPr/>
        </p:nvSpPr>
        <p:spPr>
          <a:xfrm>
            <a:off x="2445235" y="4564526"/>
            <a:ext cx="4128817" cy="379540"/>
          </a:xfrm>
          <a:prstGeom prst="rect">
            <a:avLst/>
          </a:prstGeom>
        </p:spPr>
        <p:txBody>
          <a:bodyPr vert="horz" wrap="square" lIns="0" tIns="10109" rIns="0" bIns="0" rtlCol="0">
            <a:spAutoFit/>
          </a:bodyPr>
          <a:lstStyle/>
          <a:p>
            <a:pPr marL="130923" indent="-126374">
              <a:spcBef>
                <a:spcPts val="80"/>
              </a:spcBef>
              <a:buClr>
                <a:srgbClr val="3232CC"/>
              </a:buClr>
              <a:buSzPct val="87500"/>
              <a:buChar char="■"/>
              <a:tabLst>
                <a:tab pos="130923" algn="l"/>
              </a:tabLst>
            </a:pPr>
            <a:r>
              <a:rPr sz="1200" spc="4" dirty="0">
                <a:latin typeface="HGP創英角ｺﾞｼｯｸUB"/>
                <a:cs typeface="HGP創英角ｺﾞｼｯｸUB"/>
              </a:rPr>
              <a:t>食肉卸売事業  </a:t>
            </a:r>
            <a:r>
              <a:rPr sz="1200" spc="-8" dirty="0">
                <a:solidFill>
                  <a:srgbClr val="003299"/>
                </a:solidFill>
                <a:latin typeface="HGP創英角ｺﾞｼｯｸUB"/>
                <a:cs typeface="HGP創英角ｺﾞｼｯｸUB"/>
              </a:rPr>
              <a:t>（</a:t>
            </a:r>
            <a:r>
              <a:rPr sz="1200" spc="-12" dirty="0">
                <a:latin typeface="HGP創英角ｺﾞｼｯｸUB"/>
                <a:cs typeface="HGP創英角ｺﾞｼｯｸUB"/>
              </a:rPr>
              <a:t>①食肉の輸入②食肉、食肉加工品の販売</a:t>
            </a:r>
            <a:r>
              <a:rPr sz="1200" spc="-39" dirty="0">
                <a:latin typeface="HGP創英角ｺﾞｼｯｸUB"/>
                <a:cs typeface="HGP創英角ｺﾞｼｯｸUB"/>
              </a:rPr>
              <a:t>）</a:t>
            </a:r>
            <a:endParaRPr sz="1200" dirty="0">
              <a:latin typeface="HGP創英角ｺﾞｼｯｸUB"/>
              <a:cs typeface="HGP創英角ｺﾞｼｯｸUB"/>
            </a:endParaRPr>
          </a:p>
          <a:p>
            <a:pPr marL="130923" indent="-126374">
              <a:buClr>
                <a:srgbClr val="CC6500"/>
              </a:buClr>
              <a:buSzPct val="87500"/>
              <a:buChar char="■"/>
              <a:tabLst>
                <a:tab pos="130923" algn="l"/>
              </a:tabLst>
            </a:pPr>
            <a:r>
              <a:rPr sz="1200" spc="8" dirty="0">
                <a:latin typeface="HGP創英角ｺﾞｼｯｸUB"/>
                <a:cs typeface="HGP創英角ｺﾞｼｯｸUB"/>
              </a:rPr>
              <a:t>給食事業  </a:t>
            </a:r>
            <a:r>
              <a:rPr sz="1200" dirty="0">
                <a:latin typeface="HGP創英角ｺﾞｼｯｸUB"/>
                <a:cs typeface="HGP創英角ｺﾞｼｯｸUB"/>
              </a:rPr>
              <a:t>（</a:t>
            </a:r>
            <a:r>
              <a:rPr sz="1200" spc="-20" dirty="0">
                <a:latin typeface="HGP創英角ｺﾞｼｯｸUB"/>
                <a:cs typeface="HGP創英角ｺﾞｼｯｸUB"/>
              </a:rPr>
              <a:t>高齢者介護施設等における給食の提供</a:t>
            </a:r>
            <a:r>
              <a:rPr sz="1200" spc="-39" dirty="0">
                <a:latin typeface="HGP創英角ｺﾞｼｯｸUB"/>
                <a:cs typeface="HGP創英角ｺﾞｼｯｸUB"/>
              </a:rPr>
              <a:t>）</a:t>
            </a:r>
            <a:endParaRPr sz="1200" dirty="0">
              <a:latin typeface="HGP創英角ｺﾞｼｯｸUB"/>
              <a:cs typeface="HGP創英角ｺﾞｼｯｸUB"/>
            </a:endParaRPr>
          </a:p>
        </p:txBody>
      </p:sp>
      <p:sp>
        <p:nvSpPr>
          <p:cNvPr id="312" name="object 102">
            <a:extLst>
              <a:ext uri="{FF2B5EF4-FFF2-40B4-BE49-F238E27FC236}">
                <a16:creationId xmlns:a16="http://schemas.microsoft.com/office/drawing/2014/main" id="{0574AB51-8551-D2EE-472A-B6A638BAA1C9}"/>
              </a:ext>
            </a:extLst>
          </p:cNvPr>
          <p:cNvSpPr txBox="1"/>
          <p:nvPr/>
        </p:nvSpPr>
        <p:spPr>
          <a:xfrm>
            <a:off x="2445196" y="4937802"/>
            <a:ext cx="6101904" cy="194874"/>
          </a:xfrm>
          <a:prstGeom prst="rect">
            <a:avLst/>
          </a:prstGeom>
        </p:spPr>
        <p:txBody>
          <a:bodyPr vert="horz" wrap="square" lIns="0" tIns="10109" rIns="0" bIns="0" rtlCol="0">
            <a:spAutoFit/>
          </a:bodyPr>
          <a:lstStyle/>
          <a:p>
            <a:pPr marL="130923" indent="-126374">
              <a:spcBef>
                <a:spcPts val="80"/>
              </a:spcBef>
              <a:buClr>
                <a:srgbClr val="659900"/>
              </a:buClr>
              <a:buSzPct val="87500"/>
              <a:buChar char="■"/>
              <a:tabLst>
                <a:tab pos="130923" algn="l"/>
              </a:tabLst>
            </a:pPr>
            <a:r>
              <a:rPr sz="1200" spc="8" dirty="0">
                <a:latin typeface="HGP創英角ｺﾞｼｯｸUB"/>
                <a:cs typeface="HGP創英角ｺﾞｼｯｸUB"/>
              </a:rPr>
              <a:t>介護事業  </a:t>
            </a:r>
            <a:r>
              <a:rPr sz="1200" spc="-8" dirty="0">
                <a:solidFill>
                  <a:srgbClr val="003299"/>
                </a:solidFill>
                <a:latin typeface="HGP創英角ｺﾞｼｯｸUB"/>
                <a:cs typeface="HGP創英角ｺﾞｼｯｸUB"/>
              </a:rPr>
              <a:t>（</a:t>
            </a:r>
            <a:r>
              <a:rPr sz="1200" spc="-12" dirty="0">
                <a:latin typeface="HGP創英角ｺﾞｼｯｸUB"/>
                <a:cs typeface="HGP創英角ｺﾞｼｯｸUB"/>
              </a:rPr>
              <a:t>①</a:t>
            </a:r>
            <a:r>
              <a:rPr sz="1200" spc="-12" dirty="0" err="1">
                <a:latin typeface="HGP創英角ｺﾞｼｯｸUB"/>
                <a:cs typeface="HGP創英角ｺﾞｼｯｸUB"/>
              </a:rPr>
              <a:t>訪問、居宅介護事業所の運営②有料老人ホームの運営</a:t>
            </a:r>
            <a:r>
              <a:rPr sz="1200" spc="-39" dirty="0">
                <a:latin typeface="HGP創英角ｺﾞｼｯｸUB"/>
                <a:cs typeface="HGP創英角ｺﾞｼｯｸUB"/>
              </a:rPr>
              <a:t>）</a:t>
            </a:r>
            <a:endParaRPr sz="1200" dirty="0">
              <a:latin typeface="HGP創英角ｺﾞｼｯｸUB"/>
              <a:cs typeface="HGP創英角ｺﾞｼｯｸUB"/>
            </a:endParaRPr>
          </a:p>
        </p:txBody>
      </p:sp>
      <p:sp>
        <p:nvSpPr>
          <p:cNvPr id="313" name="object 102">
            <a:extLst>
              <a:ext uri="{FF2B5EF4-FFF2-40B4-BE49-F238E27FC236}">
                <a16:creationId xmlns:a16="http://schemas.microsoft.com/office/drawing/2014/main" id="{EE8E7E5D-93E5-94D5-58D2-9180C263CB03}"/>
              </a:ext>
            </a:extLst>
          </p:cNvPr>
          <p:cNvSpPr txBox="1"/>
          <p:nvPr/>
        </p:nvSpPr>
        <p:spPr>
          <a:xfrm>
            <a:off x="2445196" y="5186523"/>
            <a:ext cx="6101904" cy="155632"/>
          </a:xfrm>
          <a:prstGeom prst="rect">
            <a:avLst/>
          </a:prstGeom>
        </p:spPr>
        <p:txBody>
          <a:bodyPr vert="horz" wrap="square" lIns="0" tIns="10109" rIns="0" bIns="0" rtlCol="0">
            <a:spAutoFit/>
          </a:bodyPr>
          <a:lstStyle/>
          <a:p>
            <a:pPr marL="130923" indent="-126374">
              <a:lnSpc>
                <a:spcPts val="1142"/>
              </a:lnSpc>
              <a:buClr>
                <a:srgbClr val="FFCC00"/>
              </a:buClr>
              <a:buSzPct val="87500"/>
              <a:buChar char="■"/>
              <a:tabLst>
                <a:tab pos="130923" algn="l"/>
              </a:tabLst>
            </a:pPr>
            <a:r>
              <a:rPr lang="ja-JP" altLang="en-US" sz="1200" spc="-8" dirty="0">
                <a:latin typeface="HGP創英角ｺﾞｼｯｸUB" panose="020B0900000000000000" pitchFamily="50" charset="-128"/>
                <a:ea typeface="HGP創英角ｺﾞｼｯｸUB" panose="020B0900000000000000" pitchFamily="50" charset="-128"/>
                <a:cs typeface="HGP創英角ｺﾞｼｯｸUB"/>
              </a:rPr>
              <a:t>香港</a:t>
            </a:r>
            <a:r>
              <a:rPr sz="1200" spc="28" dirty="0" err="1">
                <a:latin typeface="HGP創英角ｺﾞｼｯｸUB"/>
                <a:cs typeface="HGP創英角ｺﾞｼｯｸUB"/>
              </a:rPr>
              <a:t>事業</a:t>
            </a:r>
            <a:r>
              <a:rPr sz="1200" spc="28" dirty="0">
                <a:latin typeface="HGP創英角ｺﾞｼｯｸUB"/>
                <a:cs typeface="HGP創英角ｺﾞｼｯｸUB"/>
              </a:rPr>
              <a:t>  </a:t>
            </a:r>
            <a:r>
              <a:rPr sz="1200" dirty="0">
                <a:solidFill>
                  <a:srgbClr val="003299"/>
                </a:solidFill>
                <a:latin typeface="HGP創英角ｺﾞｼｯｸUB"/>
                <a:cs typeface="HGP創英角ｺﾞｼｯｸUB"/>
              </a:rPr>
              <a:t>（</a:t>
            </a:r>
            <a:r>
              <a:rPr sz="1200" spc="-20" dirty="0" err="1">
                <a:latin typeface="HGP創英角ｺﾞｼｯｸUB"/>
                <a:cs typeface="HGP創英角ｺﾞｼｯｸUB"/>
              </a:rPr>
              <a:t>香港における①外食店舗の運営②食品加工販売</a:t>
            </a:r>
            <a:r>
              <a:rPr sz="1200" spc="-39" dirty="0">
                <a:latin typeface="HGP創英角ｺﾞｼｯｸUB"/>
                <a:cs typeface="HGP創英角ｺﾞｼｯｸUB"/>
              </a:rPr>
              <a:t>）</a:t>
            </a:r>
            <a:endParaRPr sz="1200" dirty="0">
              <a:latin typeface="HGP創英角ｺﾞｼｯｸUB"/>
              <a:cs typeface="HGP創英角ｺﾞｼｯｸUB"/>
            </a:endParaRPr>
          </a:p>
        </p:txBody>
      </p:sp>
      <p:sp>
        <p:nvSpPr>
          <p:cNvPr id="314" name="object 102">
            <a:extLst>
              <a:ext uri="{FF2B5EF4-FFF2-40B4-BE49-F238E27FC236}">
                <a16:creationId xmlns:a16="http://schemas.microsoft.com/office/drawing/2014/main" id="{DFDAB3CD-57F2-FC48-FBDC-EB5F7D66C395}"/>
              </a:ext>
            </a:extLst>
          </p:cNvPr>
          <p:cNvSpPr txBox="1"/>
          <p:nvPr/>
        </p:nvSpPr>
        <p:spPr>
          <a:xfrm>
            <a:off x="2445196" y="5391262"/>
            <a:ext cx="6101904" cy="151272"/>
          </a:xfrm>
          <a:prstGeom prst="rect">
            <a:avLst/>
          </a:prstGeom>
        </p:spPr>
        <p:txBody>
          <a:bodyPr vert="horz" wrap="square" lIns="0" tIns="10109" rIns="0" bIns="0" rtlCol="0">
            <a:spAutoFit/>
          </a:bodyPr>
          <a:lstStyle/>
          <a:p>
            <a:pPr marL="130923" indent="-126374">
              <a:lnSpc>
                <a:spcPts val="1142"/>
              </a:lnSpc>
              <a:buClr>
                <a:srgbClr val="B2B2B2"/>
              </a:buClr>
              <a:buSzPct val="87500"/>
              <a:buChar char="■"/>
              <a:tabLst>
                <a:tab pos="130923" algn="l"/>
              </a:tabLst>
            </a:pPr>
            <a:r>
              <a:rPr sz="1200" spc="90" dirty="0" err="1">
                <a:latin typeface="HGP創英角ｺﾞｼｯｸUB"/>
                <a:cs typeface="HGP創英角ｺﾞｼｯｸUB"/>
              </a:rPr>
              <a:t>その他</a:t>
            </a:r>
            <a:r>
              <a:rPr sz="1200" spc="90" dirty="0">
                <a:latin typeface="HGP創英角ｺﾞｼｯｸUB"/>
                <a:cs typeface="HGP創英角ｺﾞｼｯｸUB"/>
              </a:rPr>
              <a:t> </a:t>
            </a:r>
            <a:r>
              <a:rPr sz="1200" spc="-8" dirty="0">
                <a:latin typeface="HGP創英角ｺﾞｼｯｸUB"/>
                <a:cs typeface="HGP創英角ｺﾞｼｯｸUB"/>
              </a:rPr>
              <a:t>（</a:t>
            </a:r>
            <a:r>
              <a:rPr sz="1200" spc="-20" dirty="0" err="1">
                <a:latin typeface="HGP創英角ｺﾞｼｯｸUB"/>
                <a:cs typeface="HGP創英角ｺﾞｼｯｸUB"/>
              </a:rPr>
              <a:t>グループ会社の統制・管理、不動産賃貸</a:t>
            </a:r>
            <a:r>
              <a:rPr lang="ja-JP" altLang="en-US" sz="1200" spc="-39" dirty="0">
                <a:latin typeface="HGP創英角ｺﾞｼｯｸUB" panose="020B0900000000000000" pitchFamily="50" charset="-128"/>
                <a:ea typeface="HGP創英角ｺﾞｼｯｸUB" panose="020B0900000000000000" pitchFamily="50" charset="-128"/>
                <a:cs typeface="HGP創英角ｺﾞｼｯｸUB"/>
              </a:rPr>
              <a:t>）</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p:txBody>
      </p:sp>
      <p:pic>
        <p:nvPicPr>
          <p:cNvPr id="3" name="図 2">
            <a:extLst>
              <a:ext uri="{FF2B5EF4-FFF2-40B4-BE49-F238E27FC236}">
                <a16:creationId xmlns:a16="http://schemas.microsoft.com/office/drawing/2014/main" id="{A16521E0-744A-2D30-771E-B90805D518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7" name="コネクタ: カギ線 256">
            <a:extLst>
              <a:ext uri="{FF2B5EF4-FFF2-40B4-BE49-F238E27FC236}">
                <a16:creationId xmlns:a16="http://schemas.microsoft.com/office/drawing/2014/main" id="{7540F1F9-2DEF-245C-62F6-B7BF37BC347C}"/>
              </a:ext>
            </a:extLst>
          </p:cNvPr>
          <p:cNvCxnSpPr>
            <a:cxnSpLocks/>
            <a:stCxn id="23" idx="2"/>
            <a:endCxn id="281" idx="0"/>
          </p:cNvCxnSpPr>
          <p:nvPr/>
        </p:nvCxnSpPr>
        <p:spPr>
          <a:xfrm rot="16200000" flipH="1">
            <a:off x="5236836" y="1424146"/>
            <a:ext cx="991726" cy="997351"/>
          </a:xfrm>
          <a:prstGeom prst="bentConnector3">
            <a:avLst>
              <a:gd name="adj1" fmla="val 5208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コネクタ: カギ線 254">
            <a:extLst>
              <a:ext uri="{FF2B5EF4-FFF2-40B4-BE49-F238E27FC236}">
                <a16:creationId xmlns:a16="http://schemas.microsoft.com/office/drawing/2014/main" id="{4CD55D92-2F9C-FA9F-5AD8-7327782D12E7}"/>
              </a:ext>
            </a:extLst>
          </p:cNvPr>
          <p:cNvCxnSpPr>
            <a:cxnSpLocks/>
            <a:stCxn id="23" idx="2"/>
            <a:endCxn id="311" idx="0"/>
          </p:cNvCxnSpPr>
          <p:nvPr/>
        </p:nvCxnSpPr>
        <p:spPr>
          <a:xfrm rot="5400000">
            <a:off x="4160068" y="1353589"/>
            <a:ext cx="1000586" cy="1147326"/>
          </a:xfrm>
          <a:prstGeom prst="bentConnector3">
            <a:avLst>
              <a:gd name="adj1" fmla="val 51904"/>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bject 23"/>
          <p:cNvSpPr txBox="1"/>
          <p:nvPr/>
        </p:nvSpPr>
        <p:spPr>
          <a:xfrm>
            <a:off x="4774808" y="1187450"/>
            <a:ext cx="918431" cy="239509"/>
          </a:xfrm>
          <a:prstGeom prst="rect">
            <a:avLst/>
          </a:prstGeom>
          <a:ln w="23248">
            <a:solidFill>
              <a:srgbClr val="00007F"/>
            </a:solidFill>
          </a:ln>
        </p:spPr>
        <p:txBody>
          <a:bodyPr vert="horz" wrap="square" lIns="0" tIns="8593" rIns="0" bIns="0" rtlCol="0">
            <a:spAutoFit/>
          </a:bodyPr>
          <a:lstStyle/>
          <a:p>
            <a:pPr marL="194110">
              <a:lnSpc>
                <a:spcPts val="1783"/>
              </a:lnSpc>
              <a:spcBef>
                <a:spcPts val="68"/>
              </a:spcBef>
            </a:pPr>
            <a:r>
              <a:rPr sz="1600" b="1" spc="-143" dirty="0">
                <a:latin typeface="SimSun"/>
                <a:cs typeface="SimSun"/>
              </a:rPr>
              <a:t>アスモ</a:t>
            </a:r>
            <a:endParaRPr sz="1600" b="1" dirty="0">
              <a:latin typeface="SimSun"/>
              <a:cs typeface="SimSun"/>
            </a:endParaRPr>
          </a:p>
        </p:txBody>
      </p:sp>
      <p:sp>
        <p:nvSpPr>
          <p:cNvPr id="64" name="object 64"/>
          <p:cNvSpPr txBox="1"/>
          <p:nvPr/>
        </p:nvSpPr>
        <p:spPr>
          <a:xfrm>
            <a:off x="8096638" y="1198319"/>
            <a:ext cx="890125" cy="134208"/>
          </a:xfrm>
          <a:prstGeom prst="rect">
            <a:avLst/>
          </a:prstGeom>
        </p:spPr>
        <p:txBody>
          <a:bodyPr vert="horz" wrap="square" lIns="0" tIns="11625" rIns="0" bIns="0" rtlCol="0">
            <a:spAutoFit/>
          </a:bodyPr>
          <a:lstStyle/>
          <a:p>
            <a:pPr marL="10110">
              <a:spcBef>
                <a:spcPts val="90"/>
              </a:spcBef>
            </a:pPr>
            <a:r>
              <a:rPr sz="796" dirty="0">
                <a:latin typeface="HGP創英角ｺﾞｼｯｸUB"/>
                <a:cs typeface="HGP創英角ｺﾞｼｯｸUB"/>
              </a:rPr>
              <a:t>202</a:t>
            </a:r>
            <a:r>
              <a:rPr lang="en-US" sz="796" dirty="0">
                <a:latin typeface="HGP創英角ｺﾞｼｯｸUB"/>
                <a:cs typeface="HGP創英角ｺﾞｼｯｸUB"/>
              </a:rPr>
              <a:t>5</a:t>
            </a:r>
            <a:r>
              <a:rPr sz="796" spc="24" dirty="0">
                <a:latin typeface="HGP創英角ｺﾞｼｯｸUB"/>
                <a:cs typeface="HGP創英角ｺﾞｼｯｸUB"/>
              </a:rPr>
              <a:t>年</a:t>
            </a:r>
            <a:r>
              <a:rPr lang="ja-JP" altLang="en-US" sz="796" spc="24" dirty="0">
                <a:latin typeface="HGP創英角ｺﾞｼｯｸUB"/>
                <a:cs typeface="HGP創英角ｺﾞｼｯｸUB"/>
              </a:rPr>
              <a:t> </a:t>
            </a:r>
            <a:r>
              <a:rPr lang="en-US" altLang="ja-JP" sz="796" spc="24" dirty="0">
                <a:latin typeface="HGP創英角ｺﾞｼｯｸUB"/>
                <a:cs typeface="HGP創英角ｺﾞｼｯｸUB"/>
              </a:rPr>
              <a:t>9</a:t>
            </a:r>
            <a:r>
              <a:rPr sz="796" spc="-16" dirty="0">
                <a:latin typeface="HGP創英角ｺﾞｼｯｸUB"/>
                <a:cs typeface="HGP創英角ｺﾞｼｯｸUB"/>
              </a:rPr>
              <a:t>月末現在</a:t>
            </a:r>
            <a:endParaRPr sz="796" dirty="0">
              <a:latin typeface="HGP創英角ｺﾞｼｯｸUB"/>
              <a:cs typeface="HGP創英角ｺﾞｼｯｸUB"/>
            </a:endParaRPr>
          </a:p>
        </p:txBody>
      </p:sp>
      <p:grpSp>
        <p:nvGrpSpPr>
          <p:cNvPr id="206" name="グループ化 205">
            <a:extLst>
              <a:ext uri="{FF2B5EF4-FFF2-40B4-BE49-F238E27FC236}">
                <a16:creationId xmlns:a16="http://schemas.microsoft.com/office/drawing/2014/main" id="{70F5F122-AA68-4BA8-98B9-D94B1EA1517A}"/>
              </a:ext>
            </a:extLst>
          </p:cNvPr>
          <p:cNvGrpSpPr/>
          <p:nvPr/>
        </p:nvGrpSpPr>
        <p:grpSpPr>
          <a:xfrm>
            <a:off x="1798392" y="1333257"/>
            <a:ext cx="1744867" cy="134208"/>
            <a:chOff x="2704705" y="1139949"/>
            <a:chExt cx="1989397" cy="153016"/>
          </a:xfrm>
        </p:grpSpPr>
        <p:grpSp>
          <p:nvGrpSpPr>
            <p:cNvPr id="80" name="object 80"/>
            <p:cNvGrpSpPr/>
            <p:nvPr/>
          </p:nvGrpSpPr>
          <p:grpSpPr>
            <a:xfrm>
              <a:off x="2704705" y="1185782"/>
              <a:ext cx="282388" cy="94513"/>
              <a:chOff x="2113650" y="1394453"/>
              <a:chExt cx="311150" cy="104139"/>
            </a:xfrm>
          </p:grpSpPr>
          <p:sp>
            <p:nvSpPr>
              <p:cNvPr id="81" name="object 81"/>
              <p:cNvSpPr/>
              <p:nvPr/>
            </p:nvSpPr>
            <p:spPr>
              <a:xfrm>
                <a:off x="2162418" y="1444745"/>
                <a:ext cx="262255" cy="0"/>
              </a:xfrm>
              <a:custGeom>
                <a:avLst/>
                <a:gdLst/>
                <a:ahLst/>
                <a:cxnLst/>
                <a:rect l="l" t="t" r="r" b="b"/>
                <a:pathLst>
                  <a:path w="262255">
                    <a:moveTo>
                      <a:pt x="0" y="0"/>
                    </a:moveTo>
                    <a:lnTo>
                      <a:pt x="262127" y="0"/>
                    </a:lnTo>
                  </a:path>
                </a:pathLst>
              </a:custGeom>
              <a:ln w="18287">
                <a:solidFill>
                  <a:srgbClr val="000000"/>
                </a:solidFill>
                <a:prstDash val="sysDot"/>
              </a:ln>
            </p:spPr>
            <p:txBody>
              <a:bodyPr wrap="square" lIns="0" tIns="0" rIns="0" bIns="0" rtlCol="0"/>
              <a:lstStyle/>
              <a:p>
                <a:endParaRPr sz="1433"/>
              </a:p>
            </p:txBody>
          </p:sp>
          <p:pic>
            <p:nvPicPr>
              <p:cNvPr id="82" name="object 82"/>
              <p:cNvPicPr/>
              <p:nvPr/>
            </p:nvPicPr>
            <p:blipFill>
              <a:blip r:embed="rId2" cstate="print"/>
              <a:stretch>
                <a:fillRect/>
              </a:stretch>
            </p:blipFill>
            <p:spPr>
              <a:xfrm>
                <a:off x="2113650" y="1394453"/>
                <a:ext cx="105155" cy="103631"/>
              </a:xfrm>
              <a:prstGeom prst="rect">
                <a:avLst/>
              </a:prstGeom>
            </p:spPr>
          </p:pic>
        </p:grpSp>
        <p:grpSp>
          <p:nvGrpSpPr>
            <p:cNvPr id="83" name="object 83"/>
            <p:cNvGrpSpPr/>
            <p:nvPr/>
          </p:nvGrpSpPr>
          <p:grpSpPr>
            <a:xfrm>
              <a:off x="4399035" y="1181633"/>
              <a:ext cx="295067" cy="101429"/>
              <a:chOff x="3980550" y="1389881"/>
              <a:chExt cx="325120" cy="111760"/>
            </a:xfrm>
          </p:grpSpPr>
          <p:sp>
            <p:nvSpPr>
              <p:cNvPr id="84" name="object 84"/>
              <p:cNvSpPr/>
              <p:nvPr/>
            </p:nvSpPr>
            <p:spPr>
              <a:xfrm>
                <a:off x="3980550" y="1444745"/>
                <a:ext cx="190500" cy="0"/>
              </a:xfrm>
              <a:custGeom>
                <a:avLst/>
                <a:gdLst/>
                <a:ahLst/>
                <a:cxnLst/>
                <a:rect l="l" t="t" r="r" b="b"/>
                <a:pathLst>
                  <a:path w="190500">
                    <a:moveTo>
                      <a:pt x="0" y="0"/>
                    </a:moveTo>
                    <a:lnTo>
                      <a:pt x="190499" y="0"/>
                    </a:lnTo>
                  </a:path>
                </a:pathLst>
              </a:custGeom>
              <a:ln w="18287">
                <a:solidFill>
                  <a:srgbClr val="000000"/>
                </a:solidFill>
                <a:prstDash val="sysDot"/>
              </a:ln>
            </p:spPr>
            <p:txBody>
              <a:bodyPr wrap="square" lIns="0" tIns="0" rIns="0" bIns="0" rtlCol="0"/>
              <a:lstStyle/>
              <a:p>
                <a:endParaRPr sz="1433"/>
              </a:p>
            </p:txBody>
          </p:sp>
          <p:sp>
            <p:nvSpPr>
              <p:cNvPr id="85" name="object 85"/>
              <p:cNvSpPr/>
              <p:nvPr/>
            </p:nvSpPr>
            <p:spPr>
              <a:xfrm>
                <a:off x="4189336" y="1389887"/>
                <a:ext cx="116205" cy="111760"/>
              </a:xfrm>
              <a:custGeom>
                <a:avLst/>
                <a:gdLst/>
                <a:ahLst/>
                <a:cxnLst/>
                <a:rect l="l" t="t" r="r" b="b"/>
                <a:pathLst>
                  <a:path w="116204" h="111759">
                    <a:moveTo>
                      <a:pt x="115824" y="53340"/>
                    </a:moveTo>
                    <a:lnTo>
                      <a:pt x="3048" y="0"/>
                    </a:lnTo>
                    <a:lnTo>
                      <a:pt x="3048" y="45720"/>
                    </a:lnTo>
                    <a:lnTo>
                      <a:pt x="0" y="45720"/>
                    </a:lnTo>
                    <a:lnTo>
                      <a:pt x="0" y="64008"/>
                    </a:lnTo>
                    <a:lnTo>
                      <a:pt x="3048" y="64008"/>
                    </a:lnTo>
                    <a:lnTo>
                      <a:pt x="3048" y="111252"/>
                    </a:lnTo>
                    <a:lnTo>
                      <a:pt x="115824" y="53340"/>
                    </a:lnTo>
                    <a:close/>
                  </a:path>
                </a:pathLst>
              </a:custGeom>
              <a:solidFill>
                <a:srgbClr val="000000"/>
              </a:solidFill>
            </p:spPr>
            <p:txBody>
              <a:bodyPr wrap="square" lIns="0" tIns="0" rIns="0" bIns="0" rtlCol="0"/>
              <a:lstStyle/>
              <a:p>
                <a:endParaRPr sz="1433"/>
              </a:p>
            </p:txBody>
          </p:sp>
        </p:grpSp>
        <p:sp>
          <p:nvSpPr>
            <p:cNvPr id="86" name="object 86"/>
            <p:cNvSpPr txBox="1"/>
            <p:nvPr/>
          </p:nvSpPr>
          <p:spPr>
            <a:xfrm>
              <a:off x="3070782" y="1139949"/>
              <a:ext cx="1240779" cy="153016"/>
            </a:xfrm>
            <a:prstGeom prst="rect">
              <a:avLst/>
            </a:prstGeom>
          </p:spPr>
          <p:txBody>
            <a:bodyPr vert="horz" wrap="square" lIns="0" tIns="11625" rIns="0" bIns="0" rtlCol="0">
              <a:spAutoFit/>
            </a:bodyPr>
            <a:lstStyle/>
            <a:p>
              <a:pPr marL="10110">
                <a:spcBef>
                  <a:spcPts val="90"/>
                </a:spcBef>
              </a:pPr>
              <a:r>
                <a:rPr sz="796" spc="-12" dirty="0">
                  <a:latin typeface="HGP創英角ｺﾞｼｯｸUB"/>
                  <a:cs typeface="HGP創英角ｺﾞｼｯｸUB"/>
                </a:rPr>
                <a:t>【事業間のシナジー効果】</a:t>
              </a:r>
              <a:endParaRPr sz="796" dirty="0">
                <a:latin typeface="HGP創英角ｺﾞｼｯｸUB"/>
                <a:cs typeface="HGP創英角ｺﾞｼｯｸUB"/>
              </a:endParaRPr>
            </a:p>
          </p:txBody>
        </p:sp>
      </p:grpSp>
      <p:sp>
        <p:nvSpPr>
          <p:cNvPr id="87" name="object 87"/>
          <p:cNvSpPr txBox="1"/>
          <p:nvPr/>
        </p:nvSpPr>
        <p:spPr>
          <a:xfrm>
            <a:off x="5745687" y="1230414"/>
            <a:ext cx="1477475" cy="134208"/>
          </a:xfrm>
          <a:prstGeom prst="rect">
            <a:avLst/>
          </a:prstGeom>
        </p:spPr>
        <p:txBody>
          <a:bodyPr vert="horz" wrap="square" lIns="0" tIns="11625" rIns="0" bIns="0" rtlCol="0">
            <a:spAutoFit/>
          </a:bodyPr>
          <a:lstStyle/>
          <a:p>
            <a:pPr marL="10110">
              <a:spcBef>
                <a:spcPts val="90"/>
              </a:spcBef>
            </a:pPr>
            <a:r>
              <a:rPr sz="796" dirty="0">
                <a:latin typeface="HGP創英角ｺﾞｼｯｸUB"/>
                <a:cs typeface="HGP創英角ｺﾞｼｯｸUB"/>
              </a:rPr>
              <a:t>2013年</a:t>
            </a:r>
            <a:r>
              <a:rPr sz="796" spc="-8" dirty="0">
                <a:latin typeface="HGP創英角ｺﾞｼｯｸUB"/>
                <a:cs typeface="HGP創英角ｺﾞｼｯｸUB"/>
              </a:rPr>
              <a:t>4</a:t>
            </a:r>
            <a:r>
              <a:rPr sz="796" dirty="0">
                <a:latin typeface="HGP創英角ｺﾞｼｯｸUB"/>
                <a:cs typeface="HGP創英角ｺﾞｼｯｸUB"/>
              </a:rPr>
              <a:t>月～</a:t>
            </a:r>
            <a:r>
              <a:rPr sz="796" spc="-12" dirty="0">
                <a:latin typeface="HGP創英角ｺﾞｼｯｸUB"/>
                <a:cs typeface="HGP創英角ｺﾞｼｯｸUB"/>
              </a:rPr>
              <a:t>純粋持株会社体制</a:t>
            </a:r>
            <a:endParaRPr sz="796" dirty="0">
              <a:latin typeface="HGP創英角ｺﾞｼｯｸUB"/>
              <a:cs typeface="HGP創英角ｺﾞｼｯｸUB"/>
            </a:endParaRPr>
          </a:p>
        </p:txBody>
      </p:sp>
      <p:sp>
        <p:nvSpPr>
          <p:cNvPr id="88" name="object 88"/>
          <p:cNvSpPr/>
          <p:nvPr/>
        </p:nvSpPr>
        <p:spPr>
          <a:xfrm>
            <a:off x="2385410" y="6792726"/>
            <a:ext cx="5580119" cy="220567"/>
          </a:xfrm>
          <a:custGeom>
            <a:avLst/>
            <a:gdLst/>
            <a:ahLst/>
            <a:cxnLst/>
            <a:rect l="l" t="t" r="r" b="b"/>
            <a:pathLst>
              <a:path w="5308600" h="304800">
                <a:moveTo>
                  <a:pt x="0" y="0"/>
                </a:moveTo>
                <a:lnTo>
                  <a:pt x="6143" y="59174"/>
                </a:lnTo>
                <a:lnTo>
                  <a:pt x="22859" y="107632"/>
                </a:lnTo>
                <a:lnTo>
                  <a:pt x="47577" y="140374"/>
                </a:lnTo>
                <a:lnTo>
                  <a:pt x="77723" y="152399"/>
                </a:lnTo>
                <a:lnTo>
                  <a:pt x="2593847" y="152399"/>
                </a:lnTo>
                <a:lnTo>
                  <a:pt x="2623994" y="164425"/>
                </a:lnTo>
                <a:lnTo>
                  <a:pt x="2648711" y="197167"/>
                </a:lnTo>
                <a:lnTo>
                  <a:pt x="2665428" y="245625"/>
                </a:lnTo>
                <a:lnTo>
                  <a:pt x="2671571" y="304799"/>
                </a:lnTo>
                <a:lnTo>
                  <a:pt x="2677477" y="245625"/>
                </a:lnTo>
                <a:lnTo>
                  <a:pt x="2693669" y="197167"/>
                </a:lnTo>
                <a:lnTo>
                  <a:pt x="2717863" y="164425"/>
                </a:lnTo>
                <a:lnTo>
                  <a:pt x="2747771" y="152399"/>
                </a:lnTo>
                <a:lnTo>
                  <a:pt x="5230367" y="152399"/>
                </a:lnTo>
                <a:lnTo>
                  <a:pt x="5260514" y="140374"/>
                </a:lnTo>
                <a:lnTo>
                  <a:pt x="5285231" y="107632"/>
                </a:lnTo>
                <a:lnTo>
                  <a:pt x="5301948" y="59174"/>
                </a:lnTo>
                <a:lnTo>
                  <a:pt x="5308091" y="0"/>
                </a:lnTo>
              </a:path>
            </a:pathLst>
          </a:custGeom>
          <a:ln w="38099">
            <a:solidFill>
              <a:srgbClr val="007F00"/>
            </a:solidFill>
          </a:ln>
        </p:spPr>
        <p:txBody>
          <a:bodyPr wrap="square" lIns="0" tIns="0" rIns="0" bIns="0" rtlCol="0"/>
          <a:lstStyle/>
          <a:p>
            <a:endParaRPr sz="1433"/>
          </a:p>
        </p:txBody>
      </p:sp>
      <p:sp>
        <p:nvSpPr>
          <p:cNvPr id="92" name="object 92"/>
          <p:cNvSpPr txBox="1"/>
          <p:nvPr/>
        </p:nvSpPr>
        <p:spPr>
          <a:xfrm>
            <a:off x="1785899" y="7052733"/>
            <a:ext cx="6907184" cy="230717"/>
          </a:xfrm>
          <a:prstGeom prst="rect">
            <a:avLst/>
          </a:prstGeom>
        </p:spPr>
        <p:txBody>
          <a:bodyPr vert="horz" wrap="square" lIns="0" tIns="10109" rIns="0" bIns="0" rtlCol="0">
            <a:spAutoFit/>
          </a:bodyPr>
          <a:lstStyle/>
          <a:p>
            <a:pPr marL="10110">
              <a:spcBef>
                <a:spcPts val="80"/>
              </a:spcBef>
            </a:pPr>
            <a:r>
              <a:rPr sz="1433" spc="-75" dirty="0">
                <a:solidFill>
                  <a:srgbClr val="006500"/>
                </a:solidFill>
                <a:latin typeface="SimSun"/>
                <a:cs typeface="SimSun"/>
              </a:rPr>
              <a:t>各事業の </a:t>
            </a:r>
            <a:r>
              <a:rPr sz="1433" spc="-259" dirty="0">
                <a:solidFill>
                  <a:srgbClr val="006500"/>
                </a:solidFill>
                <a:latin typeface="Courier New"/>
                <a:cs typeface="Courier New"/>
              </a:rPr>
              <a:t>“ </a:t>
            </a:r>
            <a:r>
              <a:rPr sz="1433" spc="-303" dirty="0">
                <a:solidFill>
                  <a:srgbClr val="006500"/>
                </a:solidFill>
                <a:latin typeface="SimSun"/>
                <a:cs typeface="SimSun"/>
              </a:rPr>
              <a:t>ストロングポイント </a:t>
            </a:r>
            <a:r>
              <a:rPr sz="1433" spc="-259" dirty="0">
                <a:solidFill>
                  <a:srgbClr val="006500"/>
                </a:solidFill>
                <a:latin typeface="Courier New"/>
                <a:cs typeface="Courier New"/>
              </a:rPr>
              <a:t>” </a:t>
            </a:r>
            <a:r>
              <a:rPr sz="1433" spc="-139" dirty="0">
                <a:solidFill>
                  <a:srgbClr val="006500"/>
                </a:solidFill>
                <a:latin typeface="SimSun"/>
                <a:cs typeface="SimSun"/>
              </a:rPr>
              <a:t>を的確に見極め、</a:t>
            </a:r>
            <a:r>
              <a:rPr sz="1433" spc="-259" dirty="0">
                <a:solidFill>
                  <a:srgbClr val="006500"/>
                </a:solidFill>
                <a:latin typeface="Courier New"/>
                <a:cs typeface="Courier New"/>
              </a:rPr>
              <a:t>“ </a:t>
            </a:r>
            <a:r>
              <a:rPr sz="1433" spc="-132" dirty="0">
                <a:solidFill>
                  <a:srgbClr val="006500"/>
                </a:solidFill>
                <a:latin typeface="SimSun"/>
                <a:cs typeface="SimSun"/>
              </a:rPr>
              <a:t>各事業間のシナジー </a:t>
            </a:r>
            <a:r>
              <a:rPr sz="1433" spc="-259" dirty="0">
                <a:solidFill>
                  <a:srgbClr val="006500"/>
                </a:solidFill>
                <a:latin typeface="Courier New"/>
                <a:cs typeface="Courier New"/>
              </a:rPr>
              <a:t>” </a:t>
            </a:r>
            <a:r>
              <a:rPr sz="1433" spc="-72" dirty="0">
                <a:solidFill>
                  <a:srgbClr val="006500"/>
                </a:solidFill>
                <a:latin typeface="SimSun"/>
                <a:cs typeface="SimSun"/>
              </a:rPr>
              <a:t>を最大限に発揮</a:t>
            </a:r>
            <a:endParaRPr sz="1433" dirty="0">
              <a:latin typeface="SimSun"/>
              <a:cs typeface="SimSun"/>
            </a:endParaRPr>
          </a:p>
        </p:txBody>
      </p:sp>
      <p:cxnSp>
        <p:nvCxnSpPr>
          <p:cNvPr id="253" name="コネクタ: カギ線 252">
            <a:extLst>
              <a:ext uri="{FF2B5EF4-FFF2-40B4-BE49-F238E27FC236}">
                <a16:creationId xmlns:a16="http://schemas.microsoft.com/office/drawing/2014/main" id="{290C63F5-94E0-6445-361C-8B341A69F1E0}"/>
              </a:ext>
            </a:extLst>
          </p:cNvPr>
          <p:cNvCxnSpPr>
            <a:cxnSpLocks/>
            <a:stCxn id="23" idx="2"/>
            <a:endCxn id="288" idx="0"/>
          </p:cNvCxnSpPr>
          <p:nvPr/>
        </p:nvCxnSpPr>
        <p:spPr>
          <a:xfrm rot="5400000">
            <a:off x="3116151" y="344604"/>
            <a:ext cx="1035518" cy="320022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コネクタ: カギ線 259">
            <a:extLst>
              <a:ext uri="{FF2B5EF4-FFF2-40B4-BE49-F238E27FC236}">
                <a16:creationId xmlns:a16="http://schemas.microsoft.com/office/drawing/2014/main" id="{7F8847C3-0412-9EDB-84AA-1AE8FBE1978F}"/>
              </a:ext>
            </a:extLst>
          </p:cNvPr>
          <p:cNvCxnSpPr>
            <a:cxnSpLocks/>
            <a:stCxn id="23" idx="2"/>
            <a:endCxn id="303" idx="0"/>
          </p:cNvCxnSpPr>
          <p:nvPr/>
        </p:nvCxnSpPr>
        <p:spPr>
          <a:xfrm rot="16200000" flipH="1">
            <a:off x="6240591" y="420392"/>
            <a:ext cx="1056186" cy="3069320"/>
          </a:xfrm>
          <a:prstGeom prst="bentConnector3">
            <a:avLst>
              <a:gd name="adj1" fmla="val 4864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直線コネクタ 270">
            <a:extLst>
              <a:ext uri="{FF2B5EF4-FFF2-40B4-BE49-F238E27FC236}">
                <a16:creationId xmlns:a16="http://schemas.microsoft.com/office/drawing/2014/main" id="{829E414A-C8F4-D9D7-B4B9-1FF5A3826FA0}"/>
              </a:ext>
            </a:extLst>
          </p:cNvPr>
          <p:cNvCxnSpPr>
            <a:cxnSpLocks/>
          </p:cNvCxnSpPr>
          <p:nvPr/>
        </p:nvCxnSpPr>
        <p:spPr>
          <a:xfrm>
            <a:off x="3060700" y="1949310"/>
            <a:ext cx="0" cy="3553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a:extLst>
              <a:ext uri="{FF2B5EF4-FFF2-40B4-BE49-F238E27FC236}">
                <a16:creationId xmlns:a16="http://schemas.microsoft.com/office/drawing/2014/main" id="{B7B52BCF-FA8A-92EC-26CE-0298A6D5D8D4}"/>
              </a:ext>
            </a:extLst>
          </p:cNvPr>
          <p:cNvCxnSpPr>
            <a:cxnSpLocks/>
          </p:cNvCxnSpPr>
          <p:nvPr/>
        </p:nvCxnSpPr>
        <p:spPr>
          <a:xfrm>
            <a:off x="7260936" y="1955800"/>
            <a:ext cx="0" cy="3300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AC41D767-8026-EE72-AEEE-5D4986A3E726}"/>
              </a:ext>
            </a:extLst>
          </p:cNvPr>
          <p:cNvGrpSpPr/>
          <p:nvPr/>
        </p:nvGrpSpPr>
        <p:grpSpPr>
          <a:xfrm>
            <a:off x="2244944" y="5463774"/>
            <a:ext cx="1679472" cy="951371"/>
            <a:chOff x="2904434" y="5472921"/>
            <a:chExt cx="1679472" cy="951371"/>
          </a:xfrm>
        </p:grpSpPr>
        <p:sp>
          <p:nvSpPr>
            <p:cNvPr id="190" name="四角形: 角を丸くする 189">
              <a:extLst>
                <a:ext uri="{FF2B5EF4-FFF2-40B4-BE49-F238E27FC236}">
                  <a16:creationId xmlns:a16="http://schemas.microsoft.com/office/drawing/2014/main" id="{DD9F7B04-E457-9643-09A7-D2B5DF239AB6}"/>
                </a:ext>
              </a:extLst>
            </p:cNvPr>
            <p:cNvSpPr/>
            <p:nvPr/>
          </p:nvSpPr>
          <p:spPr>
            <a:xfrm>
              <a:off x="2918771" y="5618653"/>
              <a:ext cx="1657855" cy="805639"/>
            </a:xfrm>
            <a:prstGeom prst="roundRect">
              <a:avLst>
                <a:gd name="adj" fmla="val 11086"/>
              </a:avLst>
            </a:prstGeom>
            <a:solidFill>
              <a:schemeClr val="bg1">
                <a:lumMod val="8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191" name="object 147">
              <a:extLst>
                <a:ext uri="{FF2B5EF4-FFF2-40B4-BE49-F238E27FC236}">
                  <a16:creationId xmlns:a16="http://schemas.microsoft.com/office/drawing/2014/main" id="{9ACE9623-2AB6-9DF7-DE03-B828CAB5DDE6}"/>
                </a:ext>
              </a:extLst>
            </p:cNvPr>
            <p:cNvSpPr txBox="1"/>
            <p:nvPr/>
          </p:nvSpPr>
          <p:spPr>
            <a:xfrm>
              <a:off x="3255572" y="6156716"/>
              <a:ext cx="973826" cy="114720"/>
            </a:xfrm>
            <a:prstGeom prst="rect">
              <a:avLst/>
            </a:prstGeom>
          </p:spPr>
          <p:txBody>
            <a:bodyPr vert="horz" wrap="square" lIns="0" tIns="10614" rIns="0" bIns="0" rtlCol="0">
              <a:spAutoFit/>
            </a:bodyPr>
            <a:lstStyle/>
            <a:p>
              <a:pPr marL="10110">
                <a:spcBef>
                  <a:spcPts val="83"/>
                </a:spcBef>
              </a:pPr>
              <a:endParaRPr sz="676" dirty="0">
                <a:latin typeface="HGP創英角ｺﾞｼｯｸUB" panose="020B0900000000000000" pitchFamily="50" charset="-128"/>
                <a:ea typeface="HGP創英角ｺﾞｼｯｸUB" panose="020B0900000000000000" pitchFamily="50" charset="-128"/>
                <a:cs typeface="HGP創英角ｺﾞｼｯｸUB"/>
              </a:endParaRPr>
            </a:p>
          </p:txBody>
        </p:sp>
        <p:grpSp>
          <p:nvGrpSpPr>
            <p:cNvPr id="192" name="object 158">
              <a:extLst>
                <a:ext uri="{FF2B5EF4-FFF2-40B4-BE49-F238E27FC236}">
                  <a16:creationId xmlns:a16="http://schemas.microsoft.com/office/drawing/2014/main" id="{BF141405-8638-BCA6-8BD5-20682E5A2B6C}"/>
                </a:ext>
              </a:extLst>
            </p:cNvPr>
            <p:cNvGrpSpPr/>
            <p:nvPr/>
          </p:nvGrpSpPr>
          <p:grpSpPr>
            <a:xfrm>
              <a:off x="2904434" y="5472921"/>
              <a:ext cx="1679472" cy="200808"/>
              <a:chOff x="4113732" y="5030689"/>
              <a:chExt cx="2218690" cy="277495"/>
            </a:xfrm>
          </p:grpSpPr>
          <p:sp>
            <p:nvSpPr>
              <p:cNvPr id="196" name="object 159">
                <a:extLst>
                  <a:ext uri="{FF2B5EF4-FFF2-40B4-BE49-F238E27FC236}">
                    <a16:creationId xmlns:a16="http://schemas.microsoft.com/office/drawing/2014/main" id="{46818CC5-119B-92CB-9B5C-96C0429303CF}"/>
                  </a:ext>
                </a:extLst>
              </p:cNvPr>
              <p:cNvSpPr/>
              <p:nvPr/>
            </p:nvSpPr>
            <p:spPr>
              <a:xfrm>
                <a:off x="4118898" y="5035855"/>
                <a:ext cx="2208530" cy="266700"/>
              </a:xfrm>
              <a:custGeom>
                <a:avLst/>
                <a:gdLst/>
                <a:ahLst/>
                <a:cxnLst/>
                <a:rect l="l" t="t" r="r" b="b"/>
                <a:pathLst>
                  <a:path w="2208529" h="266700">
                    <a:moveTo>
                      <a:pt x="2208185" y="266689"/>
                    </a:moveTo>
                    <a:lnTo>
                      <a:pt x="2208185" y="0"/>
                    </a:lnTo>
                    <a:lnTo>
                      <a:pt x="0" y="0"/>
                    </a:lnTo>
                    <a:lnTo>
                      <a:pt x="0" y="266689"/>
                    </a:lnTo>
                    <a:lnTo>
                      <a:pt x="2208185" y="266689"/>
                    </a:lnTo>
                    <a:close/>
                  </a:path>
                </a:pathLst>
              </a:custGeom>
              <a:solidFill>
                <a:srgbClr val="FFFFFF"/>
              </a:solidFill>
            </p:spPr>
            <p:txBody>
              <a:bodyPr wrap="square" lIns="0" tIns="0" rIns="0" bIns="0" rtlCol="0"/>
              <a:lstStyle/>
              <a:p>
                <a:endParaRPr sz="1433"/>
              </a:p>
            </p:txBody>
          </p:sp>
          <p:sp>
            <p:nvSpPr>
              <p:cNvPr id="197" name="object 160">
                <a:extLst>
                  <a:ext uri="{FF2B5EF4-FFF2-40B4-BE49-F238E27FC236}">
                    <a16:creationId xmlns:a16="http://schemas.microsoft.com/office/drawing/2014/main" id="{5E6FF11C-9C71-37EA-A831-C063375C5911}"/>
                  </a:ext>
                </a:extLst>
              </p:cNvPr>
              <p:cNvSpPr/>
              <p:nvPr/>
            </p:nvSpPr>
            <p:spPr>
              <a:xfrm>
                <a:off x="4118898" y="5035855"/>
                <a:ext cx="2208530" cy="266700"/>
              </a:xfrm>
              <a:custGeom>
                <a:avLst/>
                <a:gdLst/>
                <a:ahLst/>
                <a:cxnLst/>
                <a:rect l="l" t="t" r="r" b="b"/>
                <a:pathLst>
                  <a:path w="2208529" h="266700">
                    <a:moveTo>
                      <a:pt x="0" y="0"/>
                    </a:moveTo>
                    <a:lnTo>
                      <a:pt x="0" y="266689"/>
                    </a:lnTo>
                    <a:lnTo>
                      <a:pt x="2208185" y="266689"/>
                    </a:lnTo>
                    <a:lnTo>
                      <a:pt x="2208185" y="0"/>
                    </a:lnTo>
                    <a:lnTo>
                      <a:pt x="0" y="0"/>
                    </a:lnTo>
                    <a:close/>
                  </a:path>
                  <a:path w="2208529" h="266700">
                    <a:moveTo>
                      <a:pt x="21335" y="21335"/>
                    </a:moveTo>
                    <a:lnTo>
                      <a:pt x="21335" y="245353"/>
                    </a:lnTo>
                    <a:lnTo>
                      <a:pt x="2186850" y="245353"/>
                    </a:lnTo>
                    <a:lnTo>
                      <a:pt x="2186850" y="21335"/>
                    </a:lnTo>
                    <a:lnTo>
                      <a:pt x="21335" y="21335"/>
                    </a:lnTo>
                    <a:close/>
                  </a:path>
                </a:pathLst>
              </a:custGeom>
              <a:ln w="10332">
                <a:solidFill>
                  <a:srgbClr val="7F7F7F"/>
                </a:solidFill>
              </a:ln>
            </p:spPr>
            <p:txBody>
              <a:bodyPr wrap="square" lIns="0" tIns="0" rIns="0" bIns="0" rtlCol="0"/>
              <a:lstStyle/>
              <a:p>
                <a:endParaRPr sz="1433"/>
              </a:p>
            </p:txBody>
          </p:sp>
        </p:grpSp>
        <p:sp>
          <p:nvSpPr>
            <p:cNvPr id="193" name="正方形/長方形 192">
              <a:extLst>
                <a:ext uri="{FF2B5EF4-FFF2-40B4-BE49-F238E27FC236}">
                  <a16:creationId xmlns:a16="http://schemas.microsoft.com/office/drawing/2014/main" id="{198BFB8E-DD08-EAE6-D1F2-806E1EE7941E}"/>
                </a:ext>
              </a:extLst>
            </p:cNvPr>
            <p:cNvSpPr/>
            <p:nvPr/>
          </p:nvSpPr>
          <p:spPr>
            <a:xfrm>
              <a:off x="3136765" y="5754924"/>
              <a:ext cx="1167571" cy="363656"/>
            </a:xfrm>
            <a:prstGeom prst="rect">
              <a:avLst/>
            </a:prstGeom>
            <a:solidFill>
              <a:schemeClr val="bg1"/>
            </a:solid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194" name="テキスト ボックス 193">
              <a:extLst>
                <a:ext uri="{FF2B5EF4-FFF2-40B4-BE49-F238E27FC236}">
                  <a16:creationId xmlns:a16="http://schemas.microsoft.com/office/drawing/2014/main" id="{19496EA5-D403-FFDF-B405-FFB5206DC969}"/>
                </a:ext>
              </a:extLst>
            </p:cNvPr>
            <p:cNvSpPr txBox="1"/>
            <p:nvPr/>
          </p:nvSpPr>
          <p:spPr>
            <a:xfrm>
              <a:off x="3081952" y="5782659"/>
              <a:ext cx="1340814" cy="321242"/>
            </a:xfrm>
            <a:prstGeom prst="rect">
              <a:avLst/>
            </a:prstGeom>
            <a:noFill/>
          </p:spPr>
          <p:txBody>
            <a:bodyPr wrap="square">
              <a:spAutoFit/>
            </a:bodyPr>
            <a:lstStyle/>
            <a:p>
              <a:pPr marR="41956" algn="ctr">
                <a:spcBef>
                  <a:spcPts val="458"/>
                </a:spcBef>
              </a:pPr>
              <a:r>
                <a:rPr lang="en-US" altLang="ja-JP" sz="702" dirty="0">
                  <a:latin typeface="HGP創英角ｺﾞｼｯｸUB"/>
                  <a:cs typeface="HGP創英角ｺﾞｼｯｸUB"/>
                </a:rPr>
                <a:t>ASMO</a:t>
              </a:r>
              <a:r>
                <a:rPr lang="en-US" altLang="ja-JP" sz="702" spc="-8" dirty="0">
                  <a:latin typeface="HGP創英角ｺﾞｼｯｸUB"/>
                  <a:cs typeface="HGP創英角ｺﾞｼｯｸUB"/>
                </a:rPr>
                <a:t>CATERING(VIETNAM)</a:t>
              </a:r>
              <a:endParaRPr lang="en-US" altLang="ja-JP" sz="702" dirty="0">
                <a:latin typeface="HGP創英角ｺﾞｼｯｸUB"/>
                <a:cs typeface="HGP創英角ｺﾞｼｯｸUB"/>
              </a:endParaRPr>
            </a:p>
            <a:p>
              <a:pPr algn="ctr">
                <a:spcBef>
                  <a:spcPts val="52"/>
                </a:spcBef>
              </a:pPr>
              <a:r>
                <a:rPr lang="ja-JP" altLang="en-US" sz="702" dirty="0">
                  <a:latin typeface="HGP創英角ｺﾞｼｯｸUB" panose="020B0900000000000000" pitchFamily="50" charset="-128"/>
                  <a:ea typeface="HGP創英角ｺﾞｼｯｸUB" panose="020B0900000000000000" pitchFamily="50" charset="-128"/>
                  <a:cs typeface="HGP創英角ｺﾞｼｯｸUB"/>
                </a:rPr>
                <a:t>非連結</a:t>
              </a:r>
            </a:p>
          </p:txBody>
        </p:sp>
        <p:sp>
          <p:nvSpPr>
            <p:cNvPr id="195" name="object 161">
              <a:extLst>
                <a:ext uri="{FF2B5EF4-FFF2-40B4-BE49-F238E27FC236}">
                  <a16:creationId xmlns:a16="http://schemas.microsoft.com/office/drawing/2014/main" id="{904FEB65-D39F-0C8F-EB94-AC11CAC03469}"/>
                </a:ext>
              </a:extLst>
            </p:cNvPr>
            <p:cNvSpPr txBox="1"/>
            <p:nvPr/>
          </p:nvSpPr>
          <p:spPr>
            <a:xfrm>
              <a:off x="2914007" y="5506953"/>
              <a:ext cx="1656956" cy="133182"/>
            </a:xfrm>
            <a:prstGeom prst="rect">
              <a:avLst/>
            </a:prstGeom>
          </p:spPr>
          <p:txBody>
            <a:bodyPr vert="horz" wrap="square" lIns="0" tIns="11625" rIns="0" bIns="0" rtlCol="0">
              <a:spAutoFit/>
            </a:bodyPr>
            <a:lstStyle/>
            <a:p>
              <a:pPr marL="10110" algn="ctr">
                <a:spcBef>
                  <a:spcPts val="90"/>
                </a:spcBef>
                <a:buClr>
                  <a:srgbClr val="B2B2B2"/>
                </a:buClr>
                <a:buSzPct val="90000"/>
                <a:tabLst>
                  <a:tab pos="112726" algn="l"/>
                </a:tabLst>
              </a:pPr>
              <a:r>
                <a:rPr lang="ja-JP" altLang="en-US" sz="789" dirty="0">
                  <a:latin typeface="+mn-ea"/>
                  <a:cs typeface="HG明朝E"/>
                </a:rPr>
                <a:t>□ </a:t>
              </a:r>
              <a:r>
                <a:rPr sz="789" dirty="0" err="1">
                  <a:latin typeface="HGP創英角ｺﾞｼｯｸUB" panose="020B0900000000000000" pitchFamily="50" charset="-128"/>
                  <a:ea typeface="HGP創英角ｺﾞｼｯｸUB" panose="020B0900000000000000" pitchFamily="50" charset="-128"/>
                  <a:cs typeface="HG明朝E"/>
                </a:rPr>
                <a:t>ベトナム</a:t>
              </a:r>
              <a:r>
                <a:rPr sz="789" dirty="0" err="1">
                  <a:latin typeface="HGP創英角ｺﾞｼｯｸUB"/>
                  <a:cs typeface="HGP創英角ｺﾞｼｯｸUB"/>
                </a:rPr>
                <a:t>の外食店舗運営</a:t>
              </a:r>
              <a:endParaRPr sz="789" dirty="0">
                <a:latin typeface="HGP創英角ｺﾞｼｯｸUB"/>
                <a:cs typeface="HGP創英角ｺﾞｼｯｸUB"/>
              </a:endParaRPr>
            </a:p>
          </p:txBody>
        </p:sp>
      </p:grpSp>
      <p:sp>
        <p:nvSpPr>
          <p:cNvPr id="277" name="四角形: 角を丸くする 276">
            <a:extLst>
              <a:ext uri="{FF2B5EF4-FFF2-40B4-BE49-F238E27FC236}">
                <a16:creationId xmlns:a16="http://schemas.microsoft.com/office/drawing/2014/main" id="{17C4F05F-17D6-6613-8C57-0167D97BDCAA}"/>
              </a:ext>
            </a:extLst>
          </p:cNvPr>
          <p:cNvSpPr/>
          <p:nvPr/>
        </p:nvSpPr>
        <p:spPr>
          <a:xfrm>
            <a:off x="5407585" y="2219019"/>
            <a:ext cx="1650804" cy="2147189"/>
          </a:xfrm>
          <a:prstGeom prst="roundRect">
            <a:avLst>
              <a:gd name="adj" fmla="val 19163"/>
            </a:avLst>
          </a:prstGeom>
          <a:solidFill>
            <a:srgbClr val="CCFFCC"/>
          </a:solidFill>
          <a:ln>
            <a:solidFill>
              <a:srgbClr val="48A3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279" name="object 159">
            <a:extLst>
              <a:ext uri="{FF2B5EF4-FFF2-40B4-BE49-F238E27FC236}">
                <a16:creationId xmlns:a16="http://schemas.microsoft.com/office/drawing/2014/main" id="{2CC88FB7-0352-04AD-18B3-4C6AE7C8F0B1}"/>
              </a:ext>
            </a:extLst>
          </p:cNvPr>
          <p:cNvSpPr/>
          <p:nvPr/>
        </p:nvSpPr>
        <p:spPr>
          <a:xfrm>
            <a:off x="5634006" y="2159579"/>
            <a:ext cx="1198052" cy="192996"/>
          </a:xfrm>
          <a:custGeom>
            <a:avLst/>
            <a:gdLst/>
            <a:ahLst/>
            <a:cxnLst/>
            <a:rect l="l" t="t" r="r" b="b"/>
            <a:pathLst>
              <a:path w="2208529" h="266700">
                <a:moveTo>
                  <a:pt x="2208185" y="266689"/>
                </a:moveTo>
                <a:lnTo>
                  <a:pt x="2208185" y="0"/>
                </a:lnTo>
                <a:lnTo>
                  <a:pt x="0" y="0"/>
                </a:lnTo>
                <a:lnTo>
                  <a:pt x="0" y="266689"/>
                </a:lnTo>
                <a:lnTo>
                  <a:pt x="2208185" y="266689"/>
                </a:lnTo>
                <a:close/>
              </a:path>
            </a:pathLst>
          </a:custGeom>
          <a:solidFill>
            <a:schemeClr val="bg1"/>
          </a:solidFill>
          <a:ln>
            <a:solidFill>
              <a:srgbClr val="0000FF"/>
            </a:solidFill>
          </a:ln>
        </p:spPr>
        <p:txBody>
          <a:bodyPr wrap="square" lIns="0" tIns="0" rIns="0" bIns="0" rtlCol="0"/>
          <a:lstStyle/>
          <a:p>
            <a:endParaRPr sz="1433"/>
          </a:p>
        </p:txBody>
      </p:sp>
      <p:sp>
        <p:nvSpPr>
          <p:cNvPr id="280" name="object 160">
            <a:extLst>
              <a:ext uri="{FF2B5EF4-FFF2-40B4-BE49-F238E27FC236}">
                <a16:creationId xmlns:a16="http://schemas.microsoft.com/office/drawing/2014/main" id="{7E95D026-1040-3E9C-D9C9-A2B9C3FF3165}"/>
              </a:ext>
            </a:extLst>
          </p:cNvPr>
          <p:cNvSpPr/>
          <p:nvPr/>
        </p:nvSpPr>
        <p:spPr>
          <a:xfrm>
            <a:off x="5634006" y="2159579"/>
            <a:ext cx="1198052" cy="192996"/>
          </a:xfrm>
          <a:custGeom>
            <a:avLst/>
            <a:gdLst/>
            <a:ahLst/>
            <a:cxnLst/>
            <a:rect l="l" t="t" r="r" b="b"/>
            <a:pathLst>
              <a:path w="2208529" h="266700">
                <a:moveTo>
                  <a:pt x="0" y="0"/>
                </a:moveTo>
                <a:lnTo>
                  <a:pt x="0" y="266689"/>
                </a:lnTo>
                <a:lnTo>
                  <a:pt x="2208185" y="266689"/>
                </a:lnTo>
                <a:lnTo>
                  <a:pt x="2208185" y="0"/>
                </a:lnTo>
                <a:lnTo>
                  <a:pt x="0" y="0"/>
                </a:lnTo>
                <a:close/>
              </a:path>
              <a:path w="2208529" h="266700">
                <a:moveTo>
                  <a:pt x="21335" y="21335"/>
                </a:moveTo>
                <a:lnTo>
                  <a:pt x="21335" y="245353"/>
                </a:lnTo>
                <a:lnTo>
                  <a:pt x="2186850" y="245353"/>
                </a:lnTo>
                <a:lnTo>
                  <a:pt x="2186850" y="21335"/>
                </a:lnTo>
                <a:lnTo>
                  <a:pt x="21335" y="21335"/>
                </a:lnTo>
                <a:close/>
              </a:path>
            </a:pathLst>
          </a:custGeom>
          <a:solidFill>
            <a:schemeClr val="bg1"/>
          </a:solidFill>
          <a:ln w="10332">
            <a:solidFill>
              <a:srgbClr val="007F00"/>
            </a:solidFill>
          </a:ln>
        </p:spPr>
        <p:txBody>
          <a:bodyPr wrap="square" lIns="0" tIns="0" rIns="0" bIns="0" rtlCol="0"/>
          <a:lstStyle/>
          <a:p>
            <a:endParaRPr sz="1433"/>
          </a:p>
        </p:txBody>
      </p:sp>
      <p:pic>
        <p:nvPicPr>
          <p:cNvPr id="281" name="object 39">
            <a:extLst>
              <a:ext uri="{FF2B5EF4-FFF2-40B4-BE49-F238E27FC236}">
                <a16:creationId xmlns:a16="http://schemas.microsoft.com/office/drawing/2014/main" id="{B16B6034-498A-0FCF-CFE0-58A257DDFE8A}"/>
              </a:ext>
            </a:extLst>
          </p:cNvPr>
          <p:cNvPicPr/>
          <p:nvPr/>
        </p:nvPicPr>
        <p:blipFill>
          <a:blip r:embed="rId3" cstate="print"/>
          <a:stretch>
            <a:fillRect/>
          </a:stretch>
        </p:blipFill>
        <p:spPr>
          <a:xfrm>
            <a:off x="5517306" y="2418685"/>
            <a:ext cx="1428138" cy="863141"/>
          </a:xfrm>
          <a:prstGeom prst="rect">
            <a:avLst/>
          </a:prstGeom>
        </p:spPr>
      </p:pic>
      <p:sp>
        <p:nvSpPr>
          <p:cNvPr id="284" name="object 38">
            <a:extLst>
              <a:ext uri="{FF2B5EF4-FFF2-40B4-BE49-F238E27FC236}">
                <a16:creationId xmlns:a16="http://schemas.microsoft.com/office/drawing/2014/main" id="{0E737DC9-787E-23FB-84F8-6D12DE6689F0}"/>
              </a:ext>
            </a:extLst>
          </p:cNvPr>
          <p:cNvSpPr txBox="1"/>
          <p:nvPr/>
        </p:nvSpPr>
        <p:spPr>
          <a:xfrm>
            <a:off x="5661874" y="2184143"/>
            <a:ext cx="1170183" cy="134208"/>
          </a:xfrm>
          <a:prstGeom prst="rect">
            <a:avLst/>
          </a:prstGeom>
        </p:spPr>
        <p:txBody>
          <a:bodyPr vert="horz" wrap="square" lIns="0" tIns="11625" rIns="0" bIns="0" rtlCol="0">
            <a:spAutoFit/>
          </a:bodyPr>
          <a:lstStyle/>
          <a:p>
            <a:pPr marL="112726" indent="-102615" algn="ctr">
              <a:spcBef>
                <a:spcPts val="90"/>
              </a:spcBef>
              <a:buClr>
                <a:srgbClr val="659900"/>
              </a:buClr>
              <a:buSzPct val="90000"/>
              <a:buChar char="■"/>
              <a:tabLst>
                <a:tab pos="112726" algn="l"/>
              </a:tabLst>
            </a:pPr>
            <a:r>
              <a:rPr sz="796" spc="-12" dirty="0">
                <a:latin typeface="HGP創英角ｺﾞｼｯｸUB"/>
                <a:cs typeface="HGP創英角ｺﾞｼｯｸUB"/>
              </a:rPr>
              <a:t>介護事業</a:t>
            </a:r>
            <a:endParaRPr sz="796" dirty="0">
              <a:latin typeface="HGP創英角ｺﾞｼｯｸUB"/>
              <a:cs typeface="HGP創英角ｺﾞｼｯｸUB"/>
            </a:endParaRPr>
          </a:p>
        </p:txBody>
      </p:sp>
      <p:sp>
        <p:nvSpPr>
          <p:cNvPr id="286" name="四角形: 角を丸くする 285">
            <a:extLst>
              <a:ext uri="{FF2B5EF4-FFF2-40B4-BE49-F238E27FC236}">
                <a16:creationId xmlns:a16="http://schemas.microsoft.com/office/drawing/2014/main" id="{1CBCD7AA-D6B9-2059-CBC6-F1D9C0C72EAE}"/>
              </a:ext>
            </a:extLst>
          </p:cNvPr>
          <p:cNvSpPr/>
          <p:nvPr/>
        </p:nvSpPr>
        <p:spPr>
          <a:xfrm>
            <a:off x="1216238" y="2219020"/>
            <a:ext cx="1650804" cy="2147189"/>
          </a:xfrm>
          <a:prstGeom prst="roundRect">
            <a:avLst>
              <a:gd name="adj" fmla="val 19163"/>
            </a:avLst>
          </a:prstGeom>
          <a:solidFill>
            <a:srgbClr val="CCCCFF"/>
          </a:solidFill>
          <a:ln>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287" name="テキスト ボックス 286">
            <a:extLst>
              <a:ext uri="{FF2B5EF4-FFF2-40B4-BE49-F238E27FC236}">
                <a16:creationId xmlns:a16="http://schemas.microsoft.com/office/drawing/2014/main" id="{9994B359-776A-1D35-17CF-BF4B7A092EBE}"/>
              </a:ext>
            </a:extLst>
          </p:cNvPr>
          <p:cNvSpPr txBox="1"/>
          <p:nvPr/>
        </p:nvSpPr>
        <p:spPr>
          <a:xfrm>
            <a:off x="1255168" y="3452584"/>
            <a:ext cx="1555530" cy="536044"/>
          </a:xfrm>
          <a:prstGeom prst="rect">
            <a:avLst/>
          </a:prstGeom>
          <a:noFill/>
        </p:spPr>
        <p:txBody>
          <a:bodyPr wrap="square">
            <a:spAutoFit/>
          </a:bodyPr>
          <a:lstStyle/>
          <a:p>
            <a:pPr marL="9176">
              <a:spcBef>
                <a:spcPts val="75"/>
              </a:spcBef>
            </a:pPr>
            <a:r>
              <a:rPr lang="ja-JP" altLang="en-US" sz="700" spc="-15"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rPr>
              <a:t>①海外の食肉の直輸入</a:t>
            </a:r>
            <a:endParaRPr lang="en-US" altLang="ja-JP" sz="700" spc="-15"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endParaRPr>
          </a:p>
          <a:p>
            <a:pPr marL="9176">
              <a:spcBef>
                <a:spcPts val="75"/>
              </a:spcBef>
            </a:pPr>
            <a:r>
              <a:rPr lang="ja-JP" altLang="en-US" sz="700" spc="-15"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rPr>
              <a:t>②国内の食品の輸出</a:t>
            </a:r>
            <a:endParaRPr lang="ja-JP" altLang="en-US" sz="7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endParaRPr>
          </a:p>
          <a:p>
            <a:pPr marL="9176"/>
            <a:r>
              <a:rPr lang="ja-JP" altLang="en-US" sz="700" spc="-15"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rPr>
              <a:t>③食肉及び食肉加工品の卸売販売</a:t>
            </a:r>
            <a:endParaRPr lang="ja-JP" altLang="en-US" sz="7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endParaRPr>
          </a:p>
          <a:p>
            <a:pPr marL="9176"/>
            <a:r>
              <a:rPr lang="ja-JP" altLang="en-US" sz="700" spc="-15"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rPr>
              <a:t>④食肉及び食肉加工品の通信販売</a:t>
            </a:r>
            <a:endParaRPr lang="ja-JP" altLang="en-US" sz="7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HGP創英角ｺﾞｼｯｸUB"/>
            </a:endParaRPr>
          </a:p>
        </p:txBody>
      </p:sp>
      <p:pic>
        <p:nvPicPr>
          <p:cNvPr id="288" name="object 26">
            <a:extLst>
              <a:ext uri="{FF2B5EF4-FFF2-40B4-BE49-F238E27FC236}">
                <a16:creationId xmlns:a16="http://schemas.microsoft.com/office/drawing/2014/main" id="{874ABBF8-A98D-98C6-BF59-70B4F96F0A80}"/>
              </a:ext>
            </a:extLst>
          </p:cNvPr>
          <p:cNvPicPr/>
          <p:nvPr/>
        </p:nvPicPr>
        <p:blipFill>
          <a:blip r:embed="rId4" cstate="print"/>
          <a:stretch>
            <a:fillRect/>
          </a:stretch>
        </p:blipFill>
        <p:spPr>
          <a:xfrm>
            <a:off x="1322979" y="2462477"/>
            <a:ext cx="1421632" cy="777362"/>
          </a:xfrm>
          <a:prstGeom prst="rect">
            <a:avLst/>
          </a:prstGeom>
        </p:spPr>
      </p:pic>
      <p:grpSp>
        <p:nvGrpSpPr>
          <p:cNvPr id="289" name="グループ化 288">
            <a:extLst>
              <a:ext uri="{FF2B5EF4-FFF2-40B4-BE49-F238E27FC236}">
                <a16:creationId xmlns:a16="http://schemas.microsoft.com/office/drawing/2014/main" id="{58C5B513-A683-3A73-6C13-BB5BB33CEB8E}"/>
              </a:ext>
            </a:extLst>
          </p:cNvPr>
          <p:cNvGrpSpPr/>
          <p:nvPr/>
        </p:nvGrpSpPr>
        <p:grpSpPr>
          <a:xfrm>
            <a:off x="1439858" y="2155841"/>
            <a:ext cx="1203564" cy="200808"/>
            <a:chOff x="4573728" y="3791831"/>
            <a:chExt cx="1164708" cy="228950"/>
          </a:xfrm>
        </p:grpSpPr>
        <p:grpSp>
          <p:nvGrpSpPr>
            <p:cNvPr id="293" name="object 158">
              <a:extLst>
                <a:ext uri="{FF2B5EF4-FFF2-40B4-BE49-F238E27FC236}">
                  <a16:creationId xmlns:a16="http://schemas.microsoft.com/office/drawing/2014/main" id="{1A4DE76B-047B-6BD0-4665-AAAA4FB47638}"/>
                </a:ext>
              </a:extLst>
            </p:cNvPr>
            <p:cNvGrpSpPr/>
            <p:nvPr/>
          </p:nvGrpSpPr>
          <p:grpSpPr>
            <a:xfrm>
              <a:off x="4573728" y="3791831"/>
              <a:ext cx="1164708" cy="228950"/>
              <a:chOff x="4113732" y="5030689"/>
              <a:chExt cx="2218690" cy="277495"/>
            </a:xfrm>
            <a:solidFill>
              <a:schemeClr val="bg1"/>
            </a:solidFill>
          </p:grpSpPr>
          <p:sp>
            <p:nvSpPr>
              <p:cNvPr id="295" name="object 159">
                <a:extLst>
                  <a:ext uri="{FF2B5EF4-FFF2-40B4-BE49-F238E27FC236}">
                    <a16:creationId xmlns:a16="http://schemas.microsoft.com/office/drawing/2014/main" id="{E5E086B0-F489-6C5A-4E79-6358197E15CF}"/>
                  </a:ext>
                </a:extLst>
              </p:cNvPr>
              <p:cNvSpPr/>
              <p:nvPr/>
            </p:nvSpPr>
            <p:spPr>
              <a:xfrm>
                <a:off x="4118898" y="5035855"/>
                <a:ext cx="2208530" cy="266700"/>
              </a:xfrm>
              <a:custGeom>
                <a:avLst/>
                <a:gdLst/>
                <a:ahLst/>
                <a:cxnLst/>
                <a:rect l="l" t="t" r="r" b="b"/>
                <a:pathLst>
                  <a:path w="2208529" h="266700">
                    <a:moveTo>
                      <a:pt x="2208185" y="266689"/>
                    </a:moveTo>
                    <a:lnTo>
                      <a:pt x="2208185" y="0"/>
                    </a:lnTo>
                    <a:lnTo>
                      <a:pt x="0" y="0"/>
                    </a:lnTo>
                    <a:lnTo>
                      <a:pt x="0" y="266689"/>
                    </a:lnTo>
                    <a:lnTo>
                      <a:pt x="2208185" y="266689"/>
                    </a:lnTo>
                    <a:close/>
                  </a:path>
                </a:pathLst>
              </a:custGeom>
              <a:grpFill/>
              <a:ln>
                <a:solidFill>
                  <a:srgbClr val="0000FF"/>
                </a:solidFill>
              </a:ln>
            </p:spPr>
            <p:txBody>
              <a:bodyPr wrap="square" lIns="0" tIns="0" rIns="0" bIns="0" rtlCol="0"/>
              <a:lstStyle/>
              <a:p>
                <a:endParaRPr sz="1433"/>
              </a:p>
            </p:txBody>
          </p:sp>
          <p:sp>
            <p:nvSpPr>
              <p:cNvPr id="296" name="object 160">
                <a:extLst>
                  <a:ext uri="{FF2B5EF4-FFF2-40B4-BE49-F238E27FC236}">
                    <a16:creationId xmlns:a16="http://schemas.microsoft.com/office/drawing/2014/main" id="{97359C8A-4EEF-553C-D9F0-02DDC730B5BB}"/>
                  </a:ext>
                </a:extLst>
              </p:cNvPr>
              <p:cNvSpPr/>
              <p:nvPr/>
            </p:nvSpPr>
            <p:spPr>
              <a:xfrm>
                <a:off x="4118898" y="5035855"/>
                <a:ext cx="2208530" cy="266700"/>
              </a:xfrm>
              <a:custGeom>
                <a:avLst/>
                <a:gdLst/>
                <a:ahLst/>
                <a:cxnLst/>
                <a:rect l="l" t="t" r="r" b="b"/>
                <a:pathLst>
                  <a:path w="2208529" h="266700">
                    <a:moveTo>
                      <a:pt x="0" y="0"/>
                    </a:moveTo>
                    <a:lnTo>
                      <a:pt x="0" y="266689"/>
                    </a:lnTo>
                    <a:lnTo>
                      <a:pt x="2208185" y="266689"/>
                    </a:lnTo>
                    <a:lnTo>
                      <a:pt x="2208185" y="0"/>
                    </a:lnTo>
                    <a:lnTo>
                      <a:pt x="0" y="0"/>
                    </a:lnTo>
                    <a:close/>
                  </a:path>
                  <a:path w="2208529" h="266700">
                    <a:moveTo>
                      <a:pt x="21335" y="21335"/>
                    </a:moveTo>
                    <a:lnTo>
                      <a:pt x="21335" y="245353"/>
                    </a:lnTo>
                    <a:lnTo>
                      <a:pt x="2186850" y="245353"/>
                    </a:lnTo>
                    <a:lnTo>
                      <a:pt x="2186850" y="21335"/>
                    </a:lnTo>
                    <a:lnTo>
                      <a:pt x="21335" y="21335"/>
                    </a:lnTo>
                    <a:close/>
                  </a:path>
                </a:pathLst>
              </a:custGeom>
              <a:grpFill/>
              <a:ln w="10332">
                <a:solidFill>
                  <a:srgbClr val="0000FF"/>
                </a:solidFill>
              </a:ln>
            </p:spPr>
            <p:txBody>
              <a:bodyPr wrap="square" lIns="0" tIns="0" rIns="0" bIns="0" rtlCol="0"/>
              <a:lstStyle/>
              <a:p>
                <a:endParaRPr sz="1433"/>
              </a:p>
            </p:txBody>
          </p:sp>
        </p:grpSp>
        <p:sp>
          <p:nvSpPr>
            <p:cNvPr id="294" name="object 20">
              <a:extLst>
                <a:ext uri="{FF2B5EF4-FFF2-40B4-BE49-F238E27FC236}">
                  <a16:creationId xmlns:a16="http://schemas.microsoft.com/office/drawing/2014/main" id="{8F58EE6B-644F-2157-72E7-0CD16EBE6E89}"/>
                </a:ext>
              </a:extLst>
            </p:cNvPr>
            <p:cNvSpPr txBox="1"/>
            <p:nvPr/>
          </p:nvSpPr>
          <p:spPr>
            <a:xfrm>
              <a:off x="4576440" y="3829563"/>
              <a:ext cx="1159373" cy="153016"/>
            </a:xfrm>
            <a:prstGeom prst="rect">
              <a:avLst/>
            </a:prstGeom>
          </p:spPr>
          <p:txBody>
            <a:bodyPr vert="horz" wrap="square" lIns="0" tIns="11625" rIns="0" bIns="0" rtlCol="0">
              <a:spAutoFit/>
            </a:bodyPr>
            <a:lstStyle/>
            <a:p>
              <a:pPr marL="112726" indent="-102615" algn="ctr">
                <a:spcBef>
                  <a:spcPts val="90"/>
                </a:spcBef>
                <a:buClr>
                  <a:srgbClr val="3232CC"/>
                </a:buClr>
                <a:buSzPct val="90000"/>
                <a:buChar char="■"/>
                <a:tabLst>
                  <a:tab pos="112726" algn="l"/>
                </a:tabLst>
              </a:pPr>
              <a:r>
                <a:rPr sz="796" spc="-12" dirty="0">
                  <a:latin typeface="HGP創英角ｺﾞｼｯｸUB"/>
                  <a:cs typeface="HGP創英角ｺﾞｼｯｸUB"/>
                </a:rPr>
                <a:t>食肉卸売事業</a:t>
              </a:r>
              <a:endParaRPr sz="796" dirty="0">
                <a:latin typeface="HGP創英角ｺﾞｼｯｸUB"/>
                <a:cs typeface="HGP創英角ｺﾞｼｯｸUB"/>
              </a:endParaRPr>
            </a:p>
          </p:txBody>
        </p:sp>
      </p:grpSp>
      <p:sp>
        <p:nvSpPr>
          <p:cNvPr id="298" name="四角形: 角を丸くする 297">
            <a:extLst>
              <a:ext uri="{FF2B5EF4-FFF2-40B4-BE49-F238E27FC236}">
                <a16:creationId xmlns:a16="http://schemas.microsoft.com/office/drawing/2014/main" id="{38953F84-2A85-B67C-3DD6-E10CF361F26A}"/>
              </a:ext>
            </a:extLst>
          </p:cNvPr>
          <p:cNvSpPr/>
          <p:nvPr/>
        </p:nvSpPr>
        <p:spPr>
          <a:xfrm>
            <a:off x="7480300" y="2260759"/>
            <a:ext cx="1650804" cy="2105449"/>
          </a:xfrm>
          <a:prstGeom prst="roundRect">
            <a:avLst>
              <a:gd name="adj" fmla="val 19163"/>
            </a:avLst>
          </a:prstGeom>
          <a:solidFill>
            <a:srgbClr val="FFFF99"/>
          </a:solid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299" name="object 159">
            <a:extLst>
              <a:ext uri="{FF2B5EF4-FFF2-40B4-BE49-F238E27FC236}">
                <a16:creationId xmlns:a16="http://schemas.microsoft.com/office/drawing/2014/main" id="{2C641C1E-F069-6EB9-C97C-7B99C690CADA}"/>
              </a:ext>
            </a:extLst>
          </p:cNvPr>
          <p:cNvSpPr/>
          <p:nvPr/>
        </p:nvSpPr>
        <p:spPr>
          <a:xfrm>
            <a:off x="7706722" y="2201319"/>
            <a:ext cx="1198052" cy="192996"/>
          </a:xfrm>
          <a:custGeom>
            <a:avLst/>
            <a:gdLst/>
            <a:ahLst/>
            <a:cxnLst/>
            <a:rect l="l" t="t" r="r" b="b"/>
            <a:pathLst>
              <a:path w="2208529" h="266700">
                <a:moveTo>
                  <a:pt x="2208185" y="266689"/>
                </a:moveTo>
                <a:lnTo>
                  <a:pt x="2208185" y="0"/>
                </a:lnTo>
                <a:lnTo>
                  <a:pt x="0" y="0"/>
                </a:lnTo>
                <a:lnTo>
                  <a:pt x="0" y="266689"/>
                </a:lnTo>
                <a:lnTo>
                  <a:pt x="2208185" y="266689"/>
                </a:lnTo>
                <a:close/>
              </a:path>
            </a:pathLst>
          </a:custGeom>
          <a:solidFill>
            <a:schemeClr val="bg1"/>
          </a:solidFill>
          <a:ln>
            <a:solidFill>
              <a:srgbClr val="0000FF"/>
            </a:solidFill>
          </a:ln>
        </p:spPr>
        <p:txBody>
          <a:bodyPr wrap="square" lIns="0" tIns="0" rIns="0" bIns="0" rtlCol="0"/>
          <a:lstStyle/>
          <a:p>
            <a:endParaRPr sz="1433"/>
          </a:p>
        </p:txBody>
      </p:sp>
      <p:sp>
        <p:nvSpPr>
          <p:cNvPr id="300" name="object 160">
            <a:extLst>
              <a:ext uri="{FF2B5EF4-FFF2-40B4-BE49-F238E27FC236}">
                <a16:creationId xmlns:a16="http://schemas.microsoft.com/office/drawing/2014/main" id="{C4D8E115-1C5B-5484-9041-3A60F66EB5FA}"/>
              </a:ext>
            </a:extLst>
          </p:cNvPr>
          <p:cNvSpPr/>
          <p:nvPr/>
        </p:nvSpPr>
        <p:spPr>
          <a:xfrm>
            <a:off x="7706722" y="2201319"/>
            <a:ext cx="1198052" cy="192996"/>
          </a:xfrm>
          <a:custGeom>
            <a:avLst/>
            <a:gdLst/>
            <a:ahLst/>
            <a:cxnLst/>
            <a:rect l="l" t="t" r="r" b="b"/>
            <a:pathLst>
              <a:path w="2208529" h="266700">
                <a:moveTo>
                  <a:pt x="0" y="0"/>
                </a:moveTo>
                <a:lnTo>
                  <a:pt x="0" y="266689"/>
                </a:lnTo>
                <a:lnTo>
                  <a:pt x="2208185" y="266689"/>
                </a:lnTo>
                <a:lnTo>
                  <a:pt x="2208185" y="0"/>
                </a:lnTo>
                <a:lnTo>
                  <a:pt x="0" y="0"/>
                </a:lnTo>
                <a:close/>
              </a:path>
              <a:path w="2208529" h="266700">
                <a:moveTo>
                  <a:pt x="21335" y="21335"/>
                </a:moveTo>
                <a:lnTo>
                  <a:pt x="21335" y="245353"/>
                </a:lnTo>
                <a:lnTo>
                  <a:pt x="2186850" y="245353"/>
                </a:lnTo>
                <a:lnTo>
                  <a:pt x="2186850" y="21335"/>
                </a:lnTo>
                <a:lnTo>
                  <a:pt x="21335" y="21335"/>
                </a:lnTo>
                <a:close/>
              </a:path>
            </a:pathLst>
          </a:custGeom>
          <a:solidFill>
            <a:schemeClr val="bg1"/>
          </a:solidFill>
          <a:ln w="10332">
            <a:solidFill>
              <a:srgbClr val="FFCC00"/>
            </a:solidFill>
          </a:ln>
        </p:spPr>
        <p:txBody>
          <a:bodyPr wrap="square" lIns="0" tIns="0" rIns="0" bIns="0" rtlCol="0"/>
          <a:lstStyle/>
          <a:p>
            <a:endParaRPr sz="1433"/>
          </a:p>
        </p:txBody>
      </p:sp>
      <p:sp>
        <p:nvSpPr>
          <p:cNvPr id="301" name="テキスト ボックス 300">
            <a:extLst>
              <a:ext uri="{FF2B5EF4-FFF2-40B4-BE49-F238E27FC236}">
                <a16:creationId xmlns:a16="http://schemas.microsoft.com/office/drawing/2014/main" id="{A4A63BA9-23C8-B361-F4C5-5AF7F2D48586}"/>
              </a:ext>
            </a:extLst>
          </p:cNvPr>
          <p:cNvSpPr txBox="1"/>
          <p:nvPr/>
        </p:nvSpPr>
        <p:spPr>
          <a:xfrm>
            <a:off x="7528098" y="3414786"/>
            <a:ext cx="1698490" cy="985847"/>
          </a:xfrm>
          <a:prstGeom prst="rect">
            <a:avLst/>
          </a:prstGeom>
          <a:noFill/>
        </p:spPr>
        <p:txBody>
          <a:bodyPr wrap="square">
            <a:spAutoFit/>
          </a:bodyPr>
          <a:lstStyle/>
          <a:p>
            <a:r>
              <a:rPr lang="ja-JP" altLang="en-US" sz="702" dirty="0">
                <a:latin typeface="HGP創英角ｺﾞｼｯｸUB" panose="020B0900000000000000" pitchFamily="50" charset="-128"/>
                <a:ea typeface="HGP創英角ｺﾞｼｯｸUB" panose="020B0900000000000000" pitchFamily="50" charset="-128"/>
              </a:rPr>
              <a:t>①和食レストラン1</a:t>
            </a:r>
            <a:r>
              <a:rPr lang="en-US" altLang="ja-JP" sz="702" dirty="0">
                <a:latin typeface="HGP創英角ｺﾞｼｯｸUB" panose="020B0900000000000000" pitchFamily="50" charset="-128"/>
                <a:ea typeface="HGP創英角ｺﾞｼｯｸUB" panose="020B0900000000000000" pitchFamily="50" charset="-128"/>
              </a:rPr>
              <a:t>2</a:t>
            </a:r>
            <a:r>
              <a:rPr lang="ja-JP" altLang="en-US" sz="702" dirty="0">
                <a:latin typeface="HGP創英角ｺﾞｼｯｸUB" panose="020B0900000000000000" pitchFamily="50" charset="-128"/>
                <a:ea typeface="HGP創英角ｺﾞｼｯｸUB" panose="020B0900000000000000" pitchFamily="50" charset="-128"/>
              </a:rPr>
              <a:t>店舗</a:t>
            </a:r>
          </a:p>
          <a:p>
            <a:r>
              <a:rPr lang="ja-JP" altLang="en-US" sz="700" dirty="0">
                <a:latin typeface="+mn-ea"/>
              </a:rPr>
              <a:t>　</a:t>
            </a:r>
            <a:r>
              <a:rPr lang="ja-JP" altLang="en-US" sz="700" dirty="0">
                <a:latin typeface="HGP創英角ｺﾞｼｯｸUB" panose="020B0900000000000000" pitchFamily="50" charset="-128"/>
                <a:ea typeface="HGP創英角ｺﾞｼｯｸUB" panose="020B0900000000000000" pitchFamily="50" charset="-128"/>
              </a:rPr>
              <a:t>店舗名「今助」 「秀吉」「北の坂」「彩」 「都島屋」 「虎蔵」</a:t>
            </a:r>
          </a:p>
          <a:p>
            <a:r>
              <a:rPr lang="ja-JP" altLang="en-US" sz="702" dirty="0">
                <a:latin typeface="HGP創英角ｺﾞｼｯｸUB" panose="020B0900000000000000" pitchFamily="50" charset="-128"/>
                <a:ea typeface="HGP創英角ｺﾞｼｯｸUB" panose="020B0900000000000000" pitchFamily="50" charset="-128"/>
              </a:rPr>
              <a:t>②食品加工販売</a:t>
            </a:r>
            <a:endParaRPr lang="en-US" altLang="ja-JP" sz="702" dirty="0">
              <a:latin typeface="HGP創英角ｺﾞｼｯｸUB" panose="020B0900000000000000" pitchFamily="50" charset="-128"/>
              <a:ea typeface="HGP創英角ｺﾞｼｯｸUB" panose="020B0900000000000000" pitchFamily="50" charset="-128"/>
            </a:endParaRPr>
          </a:p>
          <a:p>
            <a:r>
              <a:rPr lang="ja-JP" altLang="en-US" sz="700" dirty="0">
                <a:latin typeface="HGP創英角ｺﾞｼｯｸUB" panose="020B0900000000000000" pitchFamily="50" charset="-128"/>
                <a:ea typeface="HGP創英角ｺﾞｼｯｸUB" panose="020B0900000000000000" pitchFamily="50" charset="-128"/>
              </a:rPr>
              <a:t>③香港以外での外食事業展開</a:t>
            </a:r>
            <a:endParaRPr lang="en-US" altLang="ja-JP" sz="700" dirty="0">
              <a:latin typeface="HGP創英角ｺﾞｼｯｸUB" panose="020B0900000000000000" pitchFamily="50" charset="-128"/>
              <a:ea typeface="HGP創英角ｺﾞｼｯｸUB" panose="020B0900000000000000" pitchFamily="50" charset="-128"/>
            </a:endParaRPr>
          </a:p>
          <a:p>
            <a:r>
              <a:rPr lang="ja-JP" altLang="en-US" sz="700" dirty="0">
                <a:latin typeface="HGP創英角ｺﾞｼｯｸUB" panose="020B0900000000000000" pitchFamily="50" charset="-128"/>
                <a:ea typeface="HGP創英角ｺﾞｼｯｸUB" panose="020B0900000000000000" pitchFamily="50" charset="-128"/>
              </a:rPr>
              <a:t>④自社食品工場を活用した</a:t>
            </a:r>
            <a:r>
              <a:rPr lang="en-US" altLang="ja-JP" sz="700" dirty="0">
                <a:latin typeface="HGP創英角ｺﾞｼｯｸUB" panose="020B0900000000000000" pitchFamily="50" charset="-128"/>
                <a:ea typeface="HGP創英角ｺﾞｼｯｸUB" panose="020B0900000000000000" pitchFamily="50" charset="-128"/>
              </a:rPr>
              <a:t>OEM</a:t>
            </a:r>
            <a:r>
              <a:rPr lang="ja-JP" altLang="en-US" sz="700" dirty="0">
                <a:latin typeface="HGP創英角ｺﾞｼｯｸUB" panose="020B0900000000000000" pitchFamily="50" charset="-128"/>
                <a:ea typeface="HGP創英角ｺﾞｼｯｸUB" panose="020B0900000000000000" pitchFamily="50" charset="-128"/>
              </a:rPr>
              <a:t>事業の　　　　　　　　　</a:t>
            </a:r>
            <a:endParaRPr lang="en-US" altLang="ja-JP" sz="700" dirty="0">
              <a:latin typeface="HGP創英角ｺﾞｼｯｸUB" panose="020B0900000000000000" pitchFamily="50" charset="-128"/>
              <a:ea typeface="HGP創英角ｺﾞｼｯｸUB" panose="020B0900000000000000" pitchFamily="50" charset="-128"/>
            </a:endParaRPr>
          </a:p>
          <a:p>
            <a:r>
              <a:rPr lang="ja-JP" altLang="en-US" sz="700" dirty="0">
                <a:latin typeface="HGP創英角ｺﾞｼｯｸUB" panose="020B0900000000000000" pitchFamily="50" charset="-128"/>
                <a:ea typeface="HGP創英角ｺﾞｼｯｸUB" panose="020B0900000000000000" pitchFamily="50" charset="-128"/>
              </a:rPr>
              <a:t>　 展開</a:t>
            </a:r>
          </a:p>
          <a:p>
            <a:endParaRPr lang="ja-JP" altLang="en-US" sz="702" b="1" dirty="0">
              <a:latin typeface="HGP創英角ｺﾞｼｯｸUB" panose="020B0900000000000000" pitchFamily="50" charset="-128"/>
              <a:ea typeface="HGP創英角ｺﾞｼｯｸUB" panose="020B0900000000000000" pitchFamily="50" charset="-128"/>
            </a:endParaRPr>
          </a:p>
        </p:txBody>
      </p:sp>
      <p:sp>
        <p:nvSpPr>
          <p:cNvPr id="302" name="object 48">
            <a:extLst>
              <a:ext uri="{FF2B5EF4-FFF2-40B4-BE49-F238E27FC236}">
                <a16:creationId xmlns:a16="http://schemas.microsoft.com/office/drawing/2014/main" id="{32E4BBD8-3E0C-FF59-44DF-9C1A7AC753B6}"/>
              </a:ext>
            </a:extLst>
          </p:cNvPr>
          <p:cNvSpPr txBox="1"/>
          <p:nvPr/>
        </p:nvSpPr>
        <p:spPr>
          <a:xfrm>
            <a:off x="7741861" y="2228414"/>
            <a:ext cx="1162913" cy="134208"/>
          </a:xfrm>
          <a:prstGeom prst="rect">
            <a:avLst/>
          </a:prstGeom>
        </p:spPr>
        <p:txBody>
          <a:bodyPr vert="horz" wrap="square" lIns="0" tIns="11625" rIns="0" bIns="0" rtlCol="0">
            <a:spAutoFit/>
          </a:bodyPr>
          <a:lstStyle/>
          <a:p>
            <a:pPr marL="112726" indent="-102615" algn="ctr">
              <a:spcBef>
                <a:spcPts val="90"/>
              </a:spcBef>
              <a:buClr>
                <a:srgbClr val="FFCC00"/>
              </a:buClr>
              <a:buSzPct val="90000"/>
              <a:buChar char="■"/>
              <a:tabLst>
                <a:tab pos="112726" algn="l"/>
              </a:tabLst>
            </a:pPr>
            <a:r>
              <a:rPr sz="796" spc="-8" dirty="0">
                <a:latin typeface="HGP創英角ｺﾞｼｯｸUB"/>
                <a:cs typeface="HGP創英角ｺﾞｼｯｸUB"/>
              </a:rPr>
              <a:t>外食【香港】事業</a:t>
            </a:r>
            <a:endParaRPr sz="796" dirty="0">
              <a:latin typeface="HGP創英角ｺﾞｼｯｸUB"/>
              <a:cs typeface="HGP創英角ｺﾞｼｯｸUB"/>
            </a:endParaRPr>
          </a:p>
        </p:txBody>
      </p:sp>
      <p:pic>
        <p:nvPicPr>
          <p:cNvPr id="303" name="object 49">
            <a:extLst>
              <a:ext uri="{FF2B5EF4-FFF2-40B4-BE49-F238E27FC236}">
                <a16:creationId xmlns:a16="http://schemas.microsoft.com/office/drawing/2014/main" id="{04ACA10F-B9AC-A222-6520-6960E7B91F13}"/>
              </a:ext>
            </a:extLst>
          </p:cNvPr>
          <p:cNvPicPr/>
          <p:nvPr/>
        </p:nvPicPr>
        <p:blipFill>
          <a:blip r:embed="rId5" cstate="print"/>
          <a:stretch>
            <a:fillRect/>
          </a:stretch>
        </p:blipFill>
        <p:spPr>
          <a:xfrm>
            <a:off x="7571579" y="2483145"/>
            <a:ext cx="1463530" cy="761307"/>
          </a:xfrm>
          <a:prstGeom prst="rect">
            <a:avLst/>
          </a:prstGeom>
        </p:spPr>
      </p:pic>
      <p:sp>
        <p:nvSpPr>
          <p:cNvPr id="308" name="四角形: 角を丸くする 307">
            <a:extLst>
              <a:ext uri="{FF2B5EF4-FFF2-40B4-BE49-F238E27FC236}">
                <a16:creationId xmlns:a16="http://schemas.microsoft.com/office/drawing/2014/main" id="{4A17B835-C942-2A2D-3A37-5B7CAE52CB25}"/>
              </a:ext>
            </a:extLst>
          </p:cNvPr>
          <p:cNvSpPr/>
          <p:nvPr/>
        </p:nvSpPr>
        <p:spPr>
          <a:xfrm>
            <a:off x="3261296" y="2227878"/>
            <a:ext cx="1650804" cy="2138331"/>
          </a:xfrm>
          <a:prstGeom prst="roundRect">
            <a:avLst>
              <a:gd name="adj" fmla="val 19163"/>
            </a:avLst>
          </a:prstGeom>
          <a:solidFill>
            <a:srgbClr val="FFCC99"/>
          </a:solidFill>
          <a:ln>
            <a:solidFill>
              <a:srgbClr val="9932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dirty="0"/>
          </a:p>
        </p:txBody>
      </p:sp>
      <p:sp>
        <p:nvSpPr>
          <p:cNvPr id="309" name="テキスト ボックス 308">
            <a:extLst>
              <a:ext uri="{FF2B5EF4-FFF2-40B4-BE49-F238E27FC236}">
                <a16:creationId xmlns:a16="http://schemas.microsoft.com/office/drawing/2014/main" id="{5889E5A5-1500-D75A-57A0-446ED4E5AF05}"/>
              </a:ext>
            </a:extLst>
          </p:cNvPr>
          <p:cNvSpPr txBox="1"/>
          <p:nvPr/>
        </p:nvSpPr>
        <p:spPr>
          <a:xfrm>
            <a:off x="3373235" y="3744097"/>
            <a:ext cx="1478093" cy="646331"/>
          </a:xfrm>
          <a:prstGeom prst="rect">
            <a:avLst/>
          </a:prstGeom>
          <a:noFill/>
        </p:spPr>
        <p:txBody>
          <a:bodyPr wrap="square">
            <a:spAutoFit/>
          </a:bodyPr>
          <a:lstStyle/>
          <a:p>
            <a:pPr marL="9176"/>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①医高齢者施設</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(251</a:t>
            </a:r>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事業所</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a:t>
            </a:r>
          </a:p>
          <a:p>
            <a:pPr marL="9176"/>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②医療（病院・診療所）</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(12</a:t>
            </a:r>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事業所</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a:t>
            </a:r>
          </a:p>
          <a:p>
            <a:pPr marL="9176"/>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③障害者施設・療育センター</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(5</a:t>
            </a:r>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事業所</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a:t>
            </a:r>
          </a:p>
          <a:p>
            <a:pPr marL="9176"/>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④社員食堂・学生食堂</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(4</a:t>
            </a:r>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事業所</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a:t>
            </a:r>
          </a:p>
          <a:p>
            <a:pPr marL="9176"/>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⑤学生寮・社員寮</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(3</a:t>
            </a:r>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事業所</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a:t>
            </a:r>
          </a:p>
          <a:p>
            <a:pPr marL="9176"/>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⑥保育園</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(1</a:t>
            </a:r>
            <a:r>
              <a:rPr lang="ja-JP" altLang="en-US" sz="600" spc="-15" dirty="0">
                <a:latin typeface="HGP創英角ｺﾞｼｯｸUB" panose="020B0900000000000000" pitchFamily="50" charset="-128"/>
                <a:ea typeface="HGP創英角ｺﾞｼｯｸUB" panose="020B0900000000000000" pitchFamily="50" charset="-128"/>
                <a:cs typeface="HGP創英角ｺﾞｼｯｸUB"/>
              </a:rPr>
              <a:t>事業所</a:t>
            </a:r>
            <a:r>
              <a:rPr lang="en-US" altLang="ja-JP" sz="600" spc="-15" dirty="0">
                <a:latin typeface="HGP創英角ｺﾞｼｯｸUB" panose="020B0900000000000000" pitchFamily="50" charset="-128"/>
                <a:ea typeface="HGP創英角ｺﾞｼｯｸUB" panose="020B0900000000000000" pitchFamily="50" charset="-128"/>
                <a:cs typeface="HGP創英角ｺﾞｼｯｸUB"/>
              </a:rPr>
              <a:t>)</a:t>
            </a:r>
            <a:endParaRPr lang="ja-JP" altLang="en-US" sz="600" dirty="0">
              <a:latin typeface="HGP創英角ｺﾞｼｯｸUB" panose="020B0900000000000000" pitchFamily="50" charset="-128"/>
              <a:ea typeface="HGP創英角ｺﾞｼｯｸUB" panose="020B0900000000000000" pitchFamily="50" charset="-128"/>
              <a:cs typeface="HGP創英角ｺﾞｼｯｸUB"/>
            </a:endParaRPr>
          </a:p>
        </p:txBody>
      </p:sp>
      <p:grpSp>
        <p:nvGrpSpPr>
          <p:cNvPr id="310" name="object 158">
            <a:extLst>
              <a:ext uri="{FF2B5EF4-FFF2-40B4-BE49-F238E27FC236}">
                <a16:creationId xmlns:a16="http://schemas.microsoft.com/office/drawing/2014/main" id="{DD2003A9-684C-2FDE-4E65-7FE83593ADAA}"/>
              </a:ext>
            </a:extLst>
          </p:cNvPr>
          <p:cNvGrpSpPr/>
          <p:nvPr/>
        </p:nvGrpSpPr>
        <p:grpSpPr>
          <a:xfrm>
            <a:off x="3500488" y="2156913"/>
            <a:ext cx="1203564" cy="200808"/>
            <a:chOff x="4113732" y="5030689"/>
            <a:chExt cx="2218690" cy="277495"/>
          </a:xfrm>
          <a:solidFill>
            <a:schemeClr val="bg1"/>
          </a:solidFill>
        </p:grpSpPr>
        <p:sp>
          <p:nvSpPr>
            <p:cNvPr id="315" name="object 159">
              <a:extLst>
                <a:ext uri="{FF2B5EF4-FFF2-40B4-BE49-F238E27FC236}">
                  <a16:creationId xmlns:a16="http://schemas.microsoft.com/office/drawing/2014/main" id="{FA7639F8-4E11-CBFD-9EB8-BE03F838BA4B}"/>
                </a:ext>
              </a:extLst>
            </p:cNvPr>
            <p:cNvSpPr/>
            <p:nvPr/>
          </p:nvSpPr>
          <p:spPr>
            <a:xfrm>
              <a:off x="4118898" y="5035855"/>
              <a:ext cx="2208530" cy="266700"/>
            </a:xfrm>
            <a:custGeom>
              <a:avLst/>
              <a:gdLst/>
              <a:ahLst/>
              <a:cxnLst/>
              <a:rect l="l" t="t" r="r" b="b"/>
              <a:pathLst>
                <a:path w="2208529" h="266700">
                  <a:moveTo>
                    <a:pt x="2208185" y="266689"/>
                  </a:moveTo>
                  <a:lnTo>
                    <a:pt x="2208185" y="0"/>
                  </a:lnTo>
                  <a:lnTo>
                    <a:pt x="0" y="0"/>
                  </a:lnTo>
                  <a:lnTo>
                    <a:pt x="0" y="266689"/>
                  </a:lnTo>
                  <a:lnTo>
                    <a:pt x="2208185" y="266689"/>
                  </a:lnTo>
                  <a:close/>
                </a:path>
              </a:pathLst>
            </a:custGeom>
            <a:grpFill/>
            <a:ln>
              <a:solidFill>
                <a:srgbClr val="993265"/>
              </a:solidFill>
            </a:ln>
          </p:spPr>
          <p:txBody>
            <a:bodyPr wrap="square" lIns="0" tIns="0" rIns="0" bIns="0" rtlCol="0"/>
            <a:lstStyle/>
            <a:p>
              <a:endParaRPr sz="1433"/>
            </a:p>
          </p:txBody>
        </p:sp>
        <p:sp>
          <p:nvSpPr>
            <p:cNvPr id="316" name="object 160">
              <a:extLst>
                <a:ext uri="{FF2B5EF4-FFF2-40B4-BE49-F238E27FC236}">
                  <a16:creationId xmlns:a16="http://schemas.microsoft.com/office/drawing/2014/main" id="{58F9A867-C893-682A-6F34-BBD968B5099C}"/>
                </a:ext>
              </a:extLst>
            </p:cNvPr>
            <p:cNvSpPr/>
            <p:nvPr/>
          </p:nvSpPr>
          <p:spPr>
            <a:xfrm>
              <a:off x="4118898" y="5035855"/>
              <a:ext cx="2208530" cy="266700"/>
            </a:xfrm>
            <a:custGeom>
              <a:avLst/>
              <a:gdLst/>
              <a:ahLst/>
              <a:cxnLst/>
              <a:rect l="l" t="t" r="r" b="b"/>
              <a:pathLst>
                <a:path w="2208529" h="266700">
                  <a:moveTo>
                    <a:pt x="0" y="0"/>
                  </a:moveTo>
                  <a:lnTo>
                    <a:pt x="0" y="266689"/>
                  </a:lnTo>
                  <a:lnTo>
                    <a:pt x="2208185" y="266689"/>
                  </a:lnTo>
                  <a:lnTo>
                    <a:pt x="2208185" y="0"/>
                  </a:lnTo>
                  <a:lnTo>
                    <a:pt x="0" y="0"/>
                  </a:lnTo>
                  <a:close/>
                </a:path>
                <a:path w="2208529" h="266700">
                  <a:moveTo>
                    <a:pt x="21335" y="21335"/>
                  </a:moveTo>
                  <a:lnTo>
                    <a:pt x="21335" y="245353"/>
                  </a:lnTo>
                  <a:lnTo>
                    <a:pt x="2186850" y="245353"/>
                  </a:lnTo>
                  <a:lnTo>
                    <a:pt x="2186850" y="21335"/>
                  </a:lnTo>
                  <a:lnTo>
                    <a:pt x="21335" y="21335"/>
                  </a:lnTo>
                  <a:close/>
                </a:path>
              </a:pathLst>
            </a:custGeom>
            <a:grpFill/>
            <a:ln w="10332">
              <a:solidFill>
                <a:srgbClr val="993265"/>
              </a:solidFill>
            </a:ln>
          </p:spPr>
          <p:txBody>
            <a:bodyPr wrap="square" lIns="0" tIns="0" rIns="0" bIns="0" rtlCol="0"/>
            <a:lstStyle/>
            <a:p>
              <a:endParaRPr sz="1433"/>
            </a:p>
          </p:txBody>
        </p:sp>
      </p:grpSp>
      <p:pic>
        <p:nvPicPr>
          <p:cNvPr id="311" name="object 28">
            <a:extLst>
              <a:ext uri="{FF2B5EF4-FFF2-40B4-BE49-F238E27FC236}">
                <a16:creationId xmlns:a16="http://schemas.microsoft.com/office/drawing/2014/main" id="{DA252E37-1A97-5BF1-F812-0C252FD70F1F}"/>
              </a:ext>
            </a:extLst>
          </p:cNvPr>
          <p:cNvPicPr/>
          <p:nvPr/>
        </p:nvPicPr>
        <p:blipFill>
          <a:blip r:embed="rId6" cstate="print"/>
          <a:stretch>
            <a:fillRect/>
          </a:stretch>
        </p:blipFill>
        <p:spPr>
          <a:xfrm>
            <a:off x="3387071" y="2427545"/>
            <a:ext cx="1399253" cy="854282"/>
          </a:xfrm>
          <a:prstGeom prst="rect">
            <a:avLst/>
          </a:prstGeom>
        </p:spPr>
      </p:pic>
      <p:sp>
        <p:nvSpPr>
          <p:cNvPr id="314" name="object 98">
            <a:extLst>
              <a:ext uri="{FF2B5EF4-FFF2-40B4-BE49-F238E27FC236}">
                <a16:creationId xmlns:a16="http://schemas.microsoft.com/office/drawing/2014/main" id="{FAB8DF80-9C37-8789-D11A-B83CC81B2767}"/>
              </a:ext>
            </a:extLst>
          </p:cNvPr>
          <p:cNvSpPr txBox="1"/>
          <p:nvPr/>
        </p:nvSpPr>
        <p:spPr>
          <a:xfrm>
            <a:off x="3670604" y="2163922"/>
            <a:ext cx="1030736" cy="156534"/>
          </a:xfrm>
          <a:prstGeom prst="rect">
            <a:avLst/>
          </a:prstGeom>
          <a:ln w="9143">
            <a:noFill/>
          </a:ln>
        </p:spPr>
        <p:txBody>
          <a:bodyPr vert="horz" wrap="square" lIns="0" tIns="33417" rIns="0" bIns="0" rtlCol="0">
            <a:spAutoFit/>
          </a:bodyPr>
          <a:lstStyle/>
          <a:p>
            <a:pPr marL="218328" indent="-133670">
              <a:spcBef>
                <a:spcPts val="263"/>
              </a:spcBef>
              <a:buClr>
                <a:srgbClr val="CC6500"/>
              </a:buClr>
              <a:buSzPct val="91666"/>
              <a:buChar char="■"/>
              <a:tabLst>
                <a:tab pos="218328" algn="l"/>
              </a:tabLst>
            </a:pPr>
            <a:r>
              <a:rPr sz="798" spc="39" dirty="0" err="1">
                <a:latin typeface="HGP創英角ｺﾞｼｯｸUB"/>
                <a:cs typeface="HGP創英角ｺﾞｼｯｸUB"/>
              </a:rPr>
              <a:t>給食事業</a:t>
            </a:r>
            <a:endParaRPr sz="798" dirty="0">
              <a:latin typeface="HGP創英角ｺﾞｼｯｸUB"/>
              <a:cs typeface="HGP創英角ｺﾞｼｯｸUB"/>
            </a:endParaRPr>
          </a:p>
        </p:txBody>
      </p:sp>
      <p:sp>
        <p:nvSpPr>
          <p:cNvPr id="21" name="object 21"/>
          <p:cNvSpPr txBox="1"/>
          <p:nvPr/>
        </p:nvSpPr>
        <p:spPr>
          <a:xfrm>
            <a:off x="4019597" y="1614170"/>
            <a:ext cx="2432299" cy="134208"/>
          </a:xfrm>
          <a:prstGeom prst="rect">
            <a:avLst/>
          </a:prstGeom>
          <a:solidFill>
            <a:schemeClr val="bg1"/>
          </a:solidFill>
        </p:spPr>
        <p:txBody>
          <a:bodyPr vert="horz" wrap="square" lIns="0" tIns="11625" rIns="0" bIns="0" rtlCol="0">
            <a:spAutoFit/>
          </a:bodyPr>
          <a:lstStyle/>
          <a:p>
            <a:pPr marL="112726" indent="-102615">
              <a:spcBef>
                <a:spcPts val="90"/>
              </a:spcBef>
              <a:buClr>
                <a:srgbClr val="B2B2B2"/>
              </a:buClr>
              <a:buSzPct val="90000"/>
              <a:buChar char="■"/>
              <a:tabLst>
                <a:tab pos="112726" algn="l"/>
              </a:tabLst>
            </a:pPr>
            <a:r>
              <a:rPr sz="796" dirty="0">
                <a:latin typeface="HGP創英角ｺﾞｼｯｸUB"/>
                <a:cs typeface="HGP創英角ｺﾞｼｯｸUB"/>
              </a:rPr>
              <a:t>その他事業（</a:t>
            </a:r>
            <a:r>
              <a:rPr sz="796" spc="-4" dirty="0">
                <a:latin typeface="HGP創英角ｺﾞｼｯｸUB"/>
                <a:cs typeface="HGP創英角ｺﾞｼｯｸUB"/>
              </a:rPr>
              <a:t>グループ会社の統制・管理、不動産賃貸</a:t>
            </a:r>
            <a:r>
              <a:rPr sz="796" spc="-39" dirty="0">
                <a:latin typeface="HGP創英角ｺﾞｼｯｸUB"/>
                <a:cs typeface="HGP創英角ｺﾞｼｯｸUB"/>
              </a:rPr>
              <a:t>）</a:t>
            </a:r>
            <a:endParaRPr sz="796" dirty="0">
              <a:latin typeface="HGP創英角ｺﾞｼｯｸUB"/>
              <a:cs typeface="HGP創英角ｺﾞｼｯｸUB"/>
            </a:endParaRPr>
          </a:p>
        </p:txBody>
      </p:sp>
      <p:pic>
        <p:nvPicPr>
          <p:cNvPr id="364" name="図 363">
            <a:extLst>
              <a:ext uri="{FF2B5EF4-FFF2-40B4-BE49-F238E27FC236}">
                <a16:creationId xmlns:a16="http://schemas.microsoft.com/office/drawing/2014/main" id="{C2A22967-BCFF-7E38-EEC2-B09D637C42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5357" y="1861278"/>
            <a:ext cx="431800" cy="287795"/>
          </a:xfrm>
          <a:prstGeom prst="rect">
            <a:avLst/>
          </a:prstGeom>
        </p:spPr>
      </p:pic>
      <p:pic>
        <p:nvPicPr>
          <p:cNvPr id="366" name="図 365">
            <a:extLst>
              <a:ext uri="{FF2B5EF4-FFF2-40B4-BE49-F238E27FC236}">
                <a16:creationId xmlns:a16="http://schemas.microsoft.com/office/drawing/2014/main" id="{D196FF48-8201-C93B-FEFF-83510BD505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2833" y="5112394"/>
            <a:ext cx="431800" cy="287795"/>
          </a:xfrm>
          <a:prstGeom prst="rect">
            <a:avLst/>
          </a:prstGeom>
        </p:spPr>
      </p:pic>
      <p:pic>
        <p:nvPicPr>
          <p:cNvPr id="367" name="図 366">
            <a:extLst>
              <a:ext uri="{FF2B5EF4-FFF2-40B4-BE49-F238E27FC236}">
                <a16:creationId xmlns:a16="http://schemas.microsoft.com/office/drawing/2014/main" id="{EE5577AB-6704-B8F7-40AE-CD4EEE5230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70381" y="4788712"/>
            <a:ext cx="431800" cy="287795"/>
          </a:xfrm>
          <a:prstGeom prst="rect">
            <a:avLst/>
          </a:prstGeom>
        </p:spPr>
      </p:pic>
      <p:grpSp>
        <p:nvGrpSpPr>
          <p:cNvPr id="368" name="グループ化 367">
            <a:extLst>
              <a:ext uri="{FF2B5EF4-FFF2-40B4-BE49-F238E27FC236}">
                <a16:creationId xmlns:a16="http://schemas.microsoft.com/office/drawing/2014/main" id="{B4671B6F-E28F-D7D8-3B41-9DC66F70BBC8}"/>
              </a:ext>
            </a:extLst>
          </p:cNvPr>
          <p:cNvGrpSpPr/>
          <p:nvPr/>
        </p:nvGrpSpPr>
        <p:grpSpPr>
          <a:xfrm>
            <a:off x="5107670" y="5103924"/>
            <a:ext cx="4429253" cy="1530226"/>
            <a:chOff x="6690373" y="319243"/>
            <a:chExt cx="5049980" cy="1850708"/>
          </a:xfrm>
        </p:grpSpPr>
        <p:sp>
          <p:nvSpPr>
            <p:cNvPr id="369" name="四角形: 角を丸くする 368">
              <a:extLst>
                <a:ext uri="{FF2B5EF4-FFF2-40B4-BE49-F238E27FC236}">
                  <a16:creationId xmlns:a16="http://schemas.microsoft.com/office/drawing/2014/main" id="{FAA31D06-B494-B95D-DE0F-DC8C51DDE0FB}"/>
                </a:ext>
              </a:extLst>
            </p:cNvPr>
            <p:cNvSpPr/>
            <p:nvPr/>
          </p:nvSpPr>
          <p:spPr>
            <a:xfrm>
              <a:off x="6729830" y="449763"/>
              <a:ext cx="4996315" cy="1714551"/>
            </a:xfrm>
            <a:prstGeom prst="roundRect">
              <a:avLst>
                <a:gd name="adj" fmla="val 6839"/>
              </a:avLst>
            </a:prstGeom>
            <a:solidFill>
              <a:schemeClr val="bg1">
                <a:lumMod val="8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grpSp>
          <p:nvGrpSpPr>
            <p:cNvPr id="370" name="グループ化 369">
              <a:extLst>
                <a:ext uri="{FF2B5EF4-FFF2-40B4-BE49-F238E27FC236}">
                  <a16:creationId xmlns:a16="http://schemas.microsoft.com/office/drawing/2014/main" id="{2C920599-CDA2-92D2-2192-0CCD578F9DD2}"/>
                </a:ext>
              </a:extLst>
            </p:cNvPr>
            <p:cNvGrpSpPr/>
            <p:nvPr/>
          </p:nvGrpSpPr>
          <p:grpSpPr>
            <a:xfrm>
              <a:off x="8435530" y="616001"/>
              <a:ext cx="1513211" cy="420372"/>
              <a:chOff x="7663454" y="1605670"/>
              <a:chExt cx="1513211" cy="420372"/>
            </a:xfrm>
          </p:grpSpPr>
          <p:sp>
            <p:nvSpPr>
              <p:cNvPr id="376" name="正方形/長方形 375">
                <a:extLst>
                  <a:ext uri="{FF2B5EF4-FFF2-40B4-BE49-F238E27FC236}">
                    <a16:creationId xmlns:a16="http://schemas.microsoft.com/office/drawing/2014/main" id="{F931F257-D270-87AA-F081-2A44D6C4D954}"/>
                  </a:ext>
                </a:extLst>
              </p:cNvPr>
              <p:cNvSpPr/>
              <p:nvPr/>
            </p:nvSpPr>
            <p:spPr>
              <a:xfrm>
                <a:off x="7726617" y="1605670"/>
                <a:ext cx="1331198" cy="414620"/>
              </a:xfrm>
              <a:prstGeom prst="rect">
                <a:avLst/>
              </a:prstGeom>
              <a:solidFill>
                <a:schemeClr val="bg1"/>
              </a:solid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377" name="テキスト ボックス 376">
                <a:extLst>
                  <a:ext uri="{FF2B5EF4-FFF2-40B4-BE49-F238E27FC236}">
                    <a16:creationId xmlns:a16="http://schemas.microsoft.com/office/drawing/2014/main" id="{97287197-51E7-0FAF-A4EB-B27FEBACEAE4}"/>
                  </a:ext>
                </a:extLst>
              </p:cNvPr>
              <p:cNvSpPr txBox="1"/>
              <p:nvPr/>
            </p:nvSpPr>
            <p:spPr>
              <a:xfrm>
                <a:off x="7663454" y="1637520"/>
                <a:ext cx="1513211" cy="388522"/>
              </a:xfrm>
              <a:prstGeom prst="rect">
                <a:avLst/>
              </a:prstGeom>
              <a:noFill/>
            </p:spPr>
            <p:txBody>
              <a:bodyPr wrap="square">
                <a:spAutoFit/>
              </a:bodyPr>
              <a:lstStyle/>
              <a:p>
                <a:pPr marR="41956" algn="ctr">
                  <a:spcBef>
                    <a:spcPts val="458"/>
                  </a:spcBef>
                </a:pPr>
                <a:r>
                  <a:rPr lang="en-US" altLang="ja-JP" sz="702" dirty="0">
                    <a:latin typeface="HGP創英角ｺﾞｼｯｸUB"/>
                    <a:cs typeface="HGP創英角ｺﾞｼｯｸUB"/>
                  </a:rPr>
                  <a:t>ASMO</a:t>
                </a:r>
                <a:r>
                  <a:rPr lang="en-US" altLang="ja-JP" sz="702" spc="-8" dirty="0">
                    <a:latin typeface="HGP創英角ｺﾞｼｯｸUB"/>
                    <a:cs typeface="HGP創英角ｺﾞｼｯｸUB"/>
                  </a:rPr>
                  <a:t>CATERING(MALAYSIA)</a:t>
                </a:r>
                <a:endParaRPr lang="en-US" altLang="ja-JP" sz="702" dirty="0">
                  <a:latin typeface="HGP創英角ｺﾞｼｯｸUB"/>
                  <a:cs typeface="HGP創英角ｺﾞｼｯｸUB"/>
                </a:endParaRPr>
              </a:p>
              <a:p>
                <a:pPr algn="ctr">
                  <a:spcBef>
                    <a:spcPts val="52"/>
                  </a:spcBef>
                </a:pPr>
                <a:r>
                  <a:rPr lang="ja-JP" altLang="en-US" sz="702" dirty="0">
                    <a:latin typeface="HGP創英角ｺﾞｼｯｸUB" panose="020B0900000000000000" pitchFamily="50" charset="-128"/>
                    <a:ea typeface="HGP創英角ｺﾞｼｯｸUB" panose="020B0900000000000000" pitchFamily="50" charset="-128"/>
                    <a:cs typeface="HGP創英角ｺﾞｼｯｸUB"/>
                  </a:rPr>
                  <a:t>非連結</a:t>
                </a:r>
              </a:p>
            </p:txBody>
          </p:sp>
        </p:grpSp>
        <p:sp>
          <p:nvSpPr>
            <p:cNvPr id="371" name="テキスト ボックス 370">
              <a:extLst>
                <a:ext uri="{FF2B5EF4-FFF2-40B4-BE49-F238E27FC236}">
                  <a16:creationId xmlns:a16="http://schemas.microsoft.com/office/drawing/2014/main" id="{97320CEB-5433-872E-4436-8C9AD27FC4AC}"/>
                </a:ext>
              </a:extLst>
            </p:cNvPr>
            <p:cNvSpPr txBox="1"/>
            <p:nvPr/>
          </p:nvSpPr>
          <p:spPr>
            <a:xfrm>
              <a:off x="6690373" y="963985"/>
              <a:ext cx="5035302" cy="1205966"/>
            </a:xfrm>
            <a:prstGeom prst="rect">
              <a:avLst/>
            </a:prstGeom>
            <a:noFill/>
          </p:spPr>
          <p:txBody>
            <a:bodyPr wrap="square">
              <a:spAutoFit/>
            </a:bodyPr>
            <a:lstStyle/>
            <a:p>
              <a:r>
                <a:rPr lang="ja-JP" altLang="en-US" sz="702" dirty="0">
                  <a:latin typeface="HGP創英角ｺﾞｼｯｸUB" panose="020B0900000000000000" pitchFamily="50" charset="-128"/>
                  <a:ea typeface="HGP創英角ｺﾞｼｯｸUB" panose="020B0900000000000000" pitchFamily="50" charset="-128"/>
                  <a:cs typeface="HGP創英角ｺﾞｼｯｸUB"/>
                </a:rPr>
                <a:t>①</a:t>
              </a:r>
              <a:r>
                <a:rPr lang="en-US" altLang="ja-JP" sz="702" dirty="0">
                  <a:latin typeface="HGP創英角ｺﾞｼｯｸUB" panose="020B0900000000000000" pitchFamily="50" charset="-128"/>
                  <a:ea typeface="HGP創英角ｺﾞｼｯｸUB" panose="020B0900000000000000" pitchFamily="50" charset="-128"/>
                  <a:cs typeface="HGP創英角ｺﾞｼｯｸUB"/>
                </a:rPr>
                <a:t>ISETAN</a:t>
              </a:r>
              <a:r>
                <a:rPr lang="ja-JP" altLang="en-US" sz="702" dirty="0">
                  <a:latin typeface="HGP創英角ｺﾞｼｯｸUB" panose="020B0900000000000000" pitchFamily="50" charset="-128"/>
                  <a:ea typeface="HGP創英角ｺﾞｼｯｸUB" panose="020B0900000000000000" pitchFamily="50" charset="-128"/>
                  <a:cs typeface="HGP創英角ｺﾞｼｯｸUB"/>
                </a:rPr>
                <a:t> </a:t>
              </a:r>
              <a:r>
                <a:rPr lang="en-US" altLang="ja-JP" sz="702" dirty="0">
                  <a:latin typeface="HGP創英角ｺﾞｼｯｸUB" panose="020B0900000000000000" pitchFamily="50" charset="-128"/>
                  <a:ea typeface="HGP創英角ｺﾞｼｯｸUB" panose="020B0900000000000000" pitchFamily="50" charset="-128"/>
                  <a:cs typeface="HGP創英角ｺﾞｼｯｸUB"/>
                </a:rPr>
                <a:t>Lot10</a:t>
              </a:r>
            </a:p>
            <a:p>
              <a:r>
                <a:rPr lang="ja-JP" altLang="en-US" sz="702" dirty="0">
                  <a:latin typeface="+mn-ea"/>
                  <a:cs typeface="HGP創英角ｺﾞｼｯｸUB"/>
                </a:rPr>
                <a:t>　</a:t>
              </a:r>
              <a:r>
                <a:rPr lang="en-US" altLang="ja-JP" sz="702" dirty="0">
                  <a:latin typeface="+mn-ea"/>
                  <a:cs typeface="HGP創英角ｺﾞｼｯｸUB"/>
                </a:rPr>
                <a:t>Isetan The Japan </a:t>
              </a:r>
              <a:r>
                <a:rPr lang="en-US" altLang="ja-JP" sz="702" dirty="0" err="1">
                  <a:latin typeface="+mn-ea"/>
                  <a:cs typeface="HGP創英角ｺﾞｼｯｸUB"/>
                </a:rPr>
                <a:t>Store,Lot</a:t>
              </a:r>
              <a:r>
                <a:rPr lang="en-US" altLang="ja-JP" sz="702" dirty="0">
                  <a:latin typeface="+mn-ea"/>
                  <a:cs typeface="HGP創英角ｺﾞｼｯｸUB"/>
                </a:rPr>
                <a:t> 10 LGF,DASHI Delica SAYA, 50, Jalan Sultan Ismail,50250 Kuala Lumpur</a:t>
              </a:r>
            </a:p>
            <a:p>
              <a:r>
                <a:rPr lang="ja-JP" altLang="en-US" sz="702" dirty="0">
                  <a:latin typeface="+mn-ea"/>
                </a:rPr>
                <a:t>　　・店舗名：</a:t>
              </a:r>
              <a:r>
                <a:rPr lang="en-US" altLang="ja-JP" sz="702" dirty="0">
                  <a:latin typeface="+mn-ea"/>
                </a:rPr>
                <a:t>Delicatessen</a:t>
              </a:r>
              <a:r>
                <a:rPr lang="ja-JP" altLang="en-US" sz="702" dirty="0">
                  <a:latin typeface="+mn-ea"/>
                </a:rPr>
                <a:t> 彩</a:t>
              </a:r>
              <a:endParaRPr lang="en-US" altLang="ja-JP" sz="702" dirty="0">
                <a:latin typeface="+mn-ea"/>
              </a:endParaRPr>
            </a:p>
            <a:p>
              <a:r>
                <a:rPr lang="ja-JP" altLang="en-US" sz="702" dirty="0">
                  <a:latin typeface="+mn-ea"/>
                </a:rPr>
                <a:t>　　・店舗名：</a:t>
              </a:r>
              <a:r>
                <a:rPr lang="en-US" altLang="ja-JP" sz="702" dirty="0">
                  <a:latin typeface="+mn-ea"/>
                </a:rPr>
                <a:t>Dining</a:t>
              </a:r>
              <a:r>
                <a:rPr lang="ja-JP" altLang="en-US" sz="702" dirty="0">
                  <a:latin typeface="+mn-ea"/>
                </a:rPr>
                <a:t> 彩</a:t>
              </a:r>
              <a:endParaRPr lang="en-US" altLang="ja-JP" sz="702" dirty="0">
                <a:latin typeface="+mn-ea"/>
              </a:endParaRPr>
            </a:p>
            <a:p>
              <a:endParaRPr lang="en-US" altLang="ja-JP" sz="263" dirty="0">
                <a:latin typeface="+mn-ea"/>
              </a:endParaRPr>
            </a:p>
            <a:p>
              <a:r>
                <a:rPr lang="ja-JP" altLang="en-US" sz="702" dirty="0">
                  <a:latin typeface="HGP創英角ｺﾞｼｯｸUB" panose="020B0900000000000000" pitchFamily="50" charset="-128"/>
                  <a:ea typeface="HGP創英角ｺﾞｼｯｸUB" panose="020B0900000000000000" pitchFamily="50" charset="-128"/>
                </a:rPr>
                <a:t>②</a:t>
              </a:r>
              <a:r>
                <a:rPr lang="en-US" altLang="ja-JP" sz="702" dirty="0">
                  <a:latin typeface="HGP創英角ｺﾞｼｯｸUB" panose="020B0900000000000000" pitchFamily="50" charset="-128"/>
                  <a:ea typeface="HGP創英角ｺﾞｼｯｸUB" panose="020B0900000000000000" pitchFamily="50" charset="-128"/>
                </a:rPr>
                <a:t>ISETAN</a:t>
              </a:r>
              <a:r>
                <a:rPr lang="ja-JP" altLang="en-US" sz="702" dirty="0">
                  <a:latin typeface="HGP創英角ｺﾞｼｯｸUB" panose="020B0900000000000000" pitchFamily="50" charset="-128"/>
                  <a:ea typeface="HGP創英角ｺﾞｼｯｸUB" panose="020B0900000000000000" pitchFamily="50" charset="-128"/>
                </a:rPr>
                <a:t> </a:t>
              </a:r>
              <a:r>
                <a:rPr lang="en-US" altLang="ja-JP" sz="702" dirty="0">
                  <a:latin typeface="HGP創英角ｺﾞｼｯｸUB" panose="020B0900000000000000" pitchFamily="50" charset="-128"/>
                  <a:ea typeface="HGP創英角ｺﾞｼｯｸUB" panose="020B0900000000000000" pitchFamily="50" charset="-128"/>
                </a:rPr>
                <a:t>KLCC</a:t>
              </a:r>
            </a:p>
            <a:p>
              <a:r>
                <a:rPr lang="ja-JP" altLang="en-US" sz="702" dirty="0">
                  <a:latin typeface="HGP創英角ｺﾞｼｯｸUB" panose="020B0900000000000000" pitchFamily="50" charset="-128"/>
                  <a:ea typeface="HGP創英角ｺﾞｼｯｸUB" panose="020B0900000000000000" pitchFamily="50" charset="-128"/>
                </a:rPr>
                <a:t>　</a:t>
              </a:r>
              <a:r>
                <a:rPr lang="en-US" altLang="ja-JP" sz="702" dirty="0">
                  <a:ea typeface="HGP創英角ｺﾞｼｯｸUB" panose="020B0900000000000000" pitchFamily="50" charset="-128"/>
                </a:rPr>
                <a:t>Suria KLCC, Concourse Floor, Unit D-2-1B &amp; D-2-5, Kuala Lumpur City Centre, 50088 Kuala Lumpur</a:t>
              </a:r>
            </a:p>
            <a:p>
              <a:r>
                <a:rPr lang="ja-JP" altLang="en-US" sz="702" dirty="0">
                  <a:latin typeface="+mn-ea"/>
                </a:rPr>
                <a:t>　　・店舗名： </a:t>
              </a:r>
              <a:r>
                <a:rPr lang="en-US" altLang="ja-JP" sz="702" dirty="0" err="1">
                  <a:latin typeface="+mn-ea"/>
                </a:rPr>
                <a:t>Bentou</a:t>
              </a:r>
              <a:r>
                <a:rPr lang="ja-JP" altLang="en-US" sz="702" dirty="0">
                  <a:latin typeface="+mn-ea"/>
                </a:rPr>
                <a:t> 彩</a:t>
              </a:r>
              <a:endParaRPr lang="en-US" altLang="ja-JP" sz="702" dirty="0">
                <a:latin typeface="+mn-ea"/>
              </a:endParaRPr>
            </a:p>
            <a:p>
              <a:r>
                <a:rPr lang="ja-JP" altLang="en-US" sz="702" dirty="0">
                  <a:latin typeface="+mn-ea"/>
                </a:rPr>
                <a:t>　　・店舗名： </a:t>
              </a:r>
              <a:r>
                <a:rPr lang="en-US" altLang="ja-JP" sz="702" dirty="0">
                  <a:latin typeface="+mn-ea"/>
                </a:rPr>
                <a:t>Delicatessen</a:t>
              </a:r>
              <a:r>
                <a:rPr lang="ja-JP" altLang="en-US" sz="702" dirty="0">
                  <a:latin typeface="+mn-ea"/>
                </a:rPr>
                <a:t> 彩</a:t>
              </a:r>
              <a:endParaRPr lang="en-US" altLang="ja-JP" sz="702" dirty="0">
                <a:latin typeface="+mn-ea"/>
              </a:endParaRPr>
            </a:p>
          </p:txBody>
        </p:sp>
        <p:grpSp>
          <p:nvGrpSpPr>
            <p:cNvPr id="372" name="グループ化 371">
              <a:extLst>
                <a:ext uri="{FF2B5EF4-FFF2-40B4-BE49-F238E27FC236}">
                  <a16:creationId xmlns:a16="http://schemas.microsoft.com/office/drawing/2014/main" id="{AF6ACEA4-1A74-D402-7C35-F81A2A3BE600}"/>
                </a:ext>
              </a:extLst>
            </p:cNvPr>
            <p:cNvGrpSpPr/>
            <p:nvPr/>
          </p:nvGrpSpPr>
          <p:grpSpPr>
            <a:xfrm>
              <a:off x="6705051" y="319243"/>
              <a:ext cx="5035302" cy="215446"/>
              <a:chOff x="538759" y="2178237"/>
              <a:chExt cx="5035302" cy="215446"/>
            </a:xfrm>
          </p:grpSpPr>
          <p:sp>
            <p:nvSpPr>
              <p:cNvPr id="373" name="正方形/長方形 372">
                <a:extLst>
                  <a:ext uri="{FF2B5EF4-FFF2-40B4-BE49-F238E27FC236}">
                    <a16:creationId xmlns:a16="http://schemas.microsoft.com/office/drawing/2014/main" id="{91D8BA13-DF57-3B54-2A96-A7564C86EBF6}"/>
                  </a:ext>
                </a:extLst>
              </p:cNvPr>
              <p:cNvSpPr/>
              <p:nvPr/>
            </p:nvSpPr>
            <p:spPr>
              <a:xfrm>
                <a:off x="538759" y="2178237"/>
                <a:ext cx="5035302" cy="215446"/>
              </a:xfrm>
              <a:prstGeom prst="rect">
                <a:avLst/>
              </a:prstGeom>
              <a:solidFill>
                <a:schemeClr val="bg1"/>
              </a:solidFill>
              <a:ln w="6350" cmpd="sng">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374" name="正方形/長方形 373">
                <a:extLst>
                  <a:ext uri="{FF2B5EF4-FFF2-40B4-BE49-F238E27FC236}">
                    <a16:creationId xmlns:a16="http://schemas.microsoft.com/office/drawing/2014/main" id="{72DE5059-3E48-93A8-CD48-DDE43016B82C}"/>
                  </a:ext>
                </a:extLst>
              </p:cNvPr>
              <p:cNvSpPr/>
              <p:nvPr/>
            </p:nvSpPr>
            <p:spPr>
              <a:xfrm>
                <a:off x="571159" y="2209129"/>
                <a:ext cx="4970501" cy="161694"/>
              </a:xfrm>
              <a:prstGeom prst="rect">
                <a:avLst/>
              </a:prstGeom>
              <a:solidFill>
                <a:schemeClr val="bg1"/>
              </a:solidFill>
              <a:ln w="12700" cmpd="sng">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375" name="object 63">
                <a:extLst>
                  <a:ext uri="{FF2B5EF4-FFF2-40B4-BE49-F238E27FC236}">
                    <a16:creationId xmlns:a16="http://schemas.microsoft.com/office/drawing/2014/main" id="{EDAE2F86-DDB0-57D5-52A6-9E9F494F9B32}"/>
                  </a:ext>
                </a:extLst>
              </p:cNvPr>
              <p:cNvSpPr txBox="1"/>
              <p:nvPr/>
            </p:nvSpPr>
            <p:spPr>
              <a:xfrm>
                <a:off x="563884" y="2221076"/>
                <a:ext cx="4970566" cy="161075"/>
              </a:xfrm>
              <a:prstGeom prst="rect">
                <a:avLst/>
              </a:prstGeom>
            </p:spPr>
            <p:txBody>
              <a:bodyPr vert="horz" wrap="square" lIns="0" tIns="11625" rIns="0" bIns="0" rtlCol="0">
                <a:spAutoFit/>
              </a:bodyPr>
              <a:lstStyle/>
              <a:p>
                <a:pPr marL="10110" algn="ctr">
                  <a:spcBef>
                    <a:spcPts val="90"/>
                  </a:spcBef>
                  <a:buClr>
                    <a:srgbClr val="B2B2B2"/>
                  </a:buClr>
                  <a:buSzPct val="90000"/>
                  <a:tabLst>
                    <a:tab pos="112726" algn="l"/>
                  </a:tabLst>
                </a:pPr>
                <a:r>
                  <a:rPr lang="ja-JP" altLang="en-US" sz="789" dirty="0">
                    <a:latin typeface="+mn-ea"/>
                    <a:cs typeface="HG明朝E"/>
                  </a:rPr>
                  <a:t>□ </a:t>
                </a:r>
                <a:r>
                  <a:rPr lang="ja-JP" altLang="en-US" sz="789" spc="-4" dirty="0">
                    <a:latin typeface="HGP創英角ｺﾞｼｯｸUB" panose="020B0900000000000000" pitchFamily="50" charset="-128"/>
                    <a:ea typeface="HGP創英角ｺﾞｼｯｸUB" panose="020B0900000000000000" pitchFamily="50" charset="-128"/>
                    <a:cs typeface="HGP創英角ｺﾞｼｯｸUB"/>
                  </a:rPr>
                  <a:t>マレーシア</a:t>
                </a:r>
                <a:r>
                  <a:rPr sz="789" spc="-4" dirty="0" err="1">
                    <a:latin typeface="HGP創英角ｺﾞｼｯｸUB"/>
                    <a:cs typeface="HGP創英角ｺﾞｼｯｸUB"/>
                  </a:rPr>
                  <a:t>の外食店舗運営</a:t>
                </a:r>
                <a:endParaRPr sz="789" dirty="0">
                  <a:latin typeface="HGP創英角ｺﾞｼｯｸUB"/>
                  <a:cs typeface="HGP創英角ｺﾞｼｯｸUB"/>
                </a:endParaRPr>
              </a:p>
            </p:txBody>
          </p:sp>
        </p:grpSp>
      </p:grpSp>
      <p:grpSp>
        <p:nvGrpSpPr>
          <p:cNvPr id="226" name="グループ化 225">
            <a:extLst>
              <a:ext uri="{FF2B5EF4-FFF2-40B4-BE49-F238E27FC236}">
                <a16:creationId xmlns:a16="http://schemas.microsoft.com/office/drawing/2014/main" id="{6F77869D-FE77-2D4C-1239-8AD188858AE5}"/>
              </a:ext>
            </a:extLst>
          </p:cNvPr>
          <p:cNvGrpSpPr/>
          <p:nvPr/>
        </p:nvGrpSpPr>
        <p:grpSpPr>
          <a:xfrm>
            <a:off x="1271844" y="3077104"/>
            <a:ext cx="1539462" cy="308928"/>
            <a:chOff x="12233299" y="5582648"/>
            <a:chExt cx="1450584" cy="352222"/>
          </a:xfrm>
        </p:grpSpPr>
        <p:sp>
          <p:nvSpPr>
            <p:cNvPr id="224" name="正方形/長方形 223">
              <a:extLst>
                <a:ext uri="{FF2B5EF4-FFF2-40B4-BE49-F238E27FC236}">
                  <a16:creationId xmlns:a16="http://schemas.microsoft.com/office/drawing/2014/main" id="{35E7F739-2F6B-4031-1814-384A8111BEA9}"/>
                </a:ext>
              </a:extLst>
            </p:cNvPr>
            <p:cNvSpPr/>
            <p:nvPr/>
          </p:nvSpPr>
          <p:spPr>
            <a:xfrm>
              <a:off x="12288120" y="5582648"/>
              <a:ext cx="1331198" cy="352222"/>
            </a:xfrm>
            <a:prstGeom prst="rect">
              <a:avLst/>
            </a:prstGeom>
            <a:solidFill>
              <a:schemeClr val="bg1"/>
            </a:solidFill>
            <a:ln w="254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225" name="テキスト ボックス 224">
              <a:extLst>
                <a:ext uri="{FF2B5EF4-FFF2-40B4-BE49-F238E27FC236}">
                  <a16:creationId xmlns:a16="http://schemas.microsoft.com/office/drawing/2014/main" id="{B635F1E2-8EF6-9AE2-F587-56EB7D5D7DAE}"/>
                </a:ext>
              </a:extLst>
            </p:cNvPr>
            <p:cNvSpPr txBox="1"/>
            <p:nvPr/>
          </p:nvSpPr>
          <p:spPr>
            <a:xfrm>
              <a:off x="12233299" y="5591409"/>
              <a:ext cx="1450584" cy="335338"/>
            </a:xfrm>
            <a:prstGeom prst="rect">
              <a:avLst/>
            </a:prstGeom>
            <a:noFill/>
          </p:spPr>
          <p:txBody>
            <a:bodyPr wrap="square">
              <a:spAutoFit/>
            </a:bodyPr>
            <a:lstStyle/>
            <a:p>
              <a:pPr marR="41956" algn="ctr">
                <a:spcBef>
                  <a:spcPts val="458"/>
                </a:spcBef>
              </a:pPr>
              <a:r>
                <a:rPr lang="ja-JP" altLang="en-US" sz="702" dirty="0">
                  <a:latin typeface="HGP創英角ｺﾞｼｯｸUB" panose="020B0900000000000000" pitchFamily="50" charset="-128"/>
                  <a:ea typeface="HGP創英角ｺﾞｼｯｸUB" panose="020B0900000000000000" pitchFamily="50" charset="-128"/>
                  <a:cs typeface="HGP創英角ｺﾞｼｯｸUB"/>
                </a:rPr>
                <a:t>㈱アスモトレーディング</a:t>
              </a:r>
              <a:endParaRPr lang="en-US" altLang="ja-JP" sz="702" spc="-8" dirty="0">
                <a:latin typeface="HGP創英角ｺﾞｼｯｸUB" panose="020B0900000000000000" pitchFamily="50" charset="-128"/>
                <a:ea typeface="HGP創英角ｺﾞｼｯｸUB" panose="020B0900000000000000" pitchFamily="50" charset="-128"/>
                <a:cs typeface="HGP創英角ｺﾞｼｯｸUB"/>
              </a:endParaRPr>
            </a:p>
            <a:p>
              <a:pPr algn="ctr">
                <a:spcBef>
                  <a:spcPts val="52"/>
                </a:spcBef>
              </a:pPr>
              <a:r>
                <a:rPr lang="ja-JP" altLang="en-US" sz="526" dirty="0">
                  <a:latin typeface="HGP創英角ｺﾞｼｯｸUB" panose="020B0900000000000000" pitchFamily="50" charset="-128"/>
                  <a:ea typeface="HGP創英角ｺﾞｼｯｸUB" panose="020B0900000000000000" pitchFamily="50" charset="-128"/>
                  <a:cs typeface="HGP創英角ｺﾞｼｯｸUB"/>
                </a:rPr>
                <a:t>連結</a:t>
              </a:r>
              <a:r>
                <a:rPr lang="en-US" altLang="ja-JP" sz="526" dirty="0">
                  <a:latin typeface="HGP創英角ｺﾞｼｯｸUB" panose="020B0900000000000000" pitchFamily="50" charset="-128"/>
                  <a:ea typeface="HGP創英角ｺﾞｼｯｸUB" panose="020B0900000000000000" pitchFamily="50" charset="-128"/>
                  <a:cs typeface="HGP創英角ｺﾞｼｯｸUB"/>
                </a:rPr>
                <a:t>100</a:t>
              </a:r>
              <a:r>
                <a:rPr lang="ja-JP" altLang="en-US" sz="526" spc="-12" dirty="0">
                  <a:latin typeface="HGP創英角ｺﾞｼｯｸUB" panose="020B0900000000000000" pitchFamily="50" charset="-128"/>
                  <a:ea typeface="HGP創英角ｺﾞｼｯｸUB" panose="020B0900000000000000" pitchFamily="50" charset="-128"/>
                  <a:cs typeface="HGP創英角ｺﾞｼｯｸUB"/>
                </a:rPr>
                <a:t>％子会社</a:t>
              </a:r>
              <a:endParaRPr lang="ja-JP" altLang="en-US" sz="526" dirty="0">
                <a:latin typeface="HGP創英角ｺﾞｼｯｸUB" panose="020B0900000000000000" pitchFamily="50" charset="-128"/>
                <a:ea typeface="HGP創英角ｺﾞｼｯｸUB" panose="020B0900000000000000" pitchFamily="50" charset="-128"/>
                <a:cs typeface="HGP創英角ｺﾞｼｯｸUB"/>
              </a:endParaRPr>
            </a:p>
          </p:txBody>
        </p:sp>
      </p:grpSp>
      <p:grpSp>
        <p:nvGrpSpPr>
          <p:cNvPr id="233" name="グループ化 232">
            <a:extLst>
              <a:ext uri="{FF2B5EF4-FFF2-40B4-BE49-F238E27FC236}">
                <a16:creationId xmlns:a16="http://schemas.microsoft.com/office/drawing/2014/main" id="{17757C3F-4B11-F483-1EFF-A0C8FD798996}"/>
              </a:ext>
            </a:extLst>
          </p:cNvPr>
          <p:cNvGrpSpPr/>
          <p:nvPr/>
        </p:nvGrpSpPr>
        <p:grpSpPr>
          <a:xfrm>
            <a:off x="3325821" y="3113516"/>
            <a:ext cx="1539462" cy="308928"/>
            <a:chOff x="12372377" y="5835158"/>
            <a:chExt cx="1450584" cy="352222"/>
          </a:xfrm>
        </p:grpSpPr>
        <p:sp>
          <p:nvSpPr>
            <p:cNvPr id="231" name="正方形/長方形 230">
              <a:extLst>
                <a:ext uri="{FF2B5EF4-FFF2-40B4-BE49-F238E27FC236}">
                  <a16:creationId xmlns:a16="http://schemas.microsoft.com/office/drawing/2014/main" id="{8D5757CA-6965-4892-1518-852EDEF4C192}"/>
                </a:ext>
              </a:extLst>
            </p:cNvPr>
            <p:cNvSpPr/>
            <p:nvPr/>
          </p:nvSpPr>
          <p:spPr>
            <a:xfrm>
              <a:off x="12427198" y="5835158"/>
              <a:ext cx="1331198" cy="352222"/>
            </a:xfrm>
            <a:prstGeom prst="rect">
              <a:avLst/>
            </a:prstGeom>
            <a:solidFill>
              <a:schemeClr val="bg1"/>
            </a:solidFill>
            <a:ln w="25400">
              <a:solidFill>
                <a:srgbClr val="9932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232" name="テキスト ボックス 231">
              <a:extLst>
                <a:ext uri="{FF2B5EF4-FFF2-40B4-BE49-F238E27FC236}">
                  <a16:creationId xmlns:a16="http://schemas.microsoft.com/office/drawing/2014/main" id="{61DC131D-0FF4-0740-A4D7-B98AC3C48E22}"/>
                </a:ext>
              </a:extLst>
            </p:cNvPr>
            <p:cNvSpPr txBox="1"/>
            <p:nvPr/>
          </p:nvSpPr>
          <p:spPr>
            <a:xfrm>
              <a:off x="12372377" y="5843919"/>
              <a:ext cx="1450584" cy="335338"/>
            </a:xfrm>
            <a:prstGeom prst="rect">
              <a:avLst/>
            </a:prstGeom>
            <a:noFill/>
            <a:ln>
              <a:noFill/>
            </a:ln>
          </p:spPr>
          <p:txBody>
            <a:bodyPr wrap="square">
              <a:spAutoFit/>
            </a:bodyPr>
            <a:lstStyle/>
            <a:p>
              <a:pPr marR="41956" algn="ctr">
                <a:spcBef>
                  <a:spcPts val="458"/>
                </a:spcBef>
              </a:pPr>
              <a:r>
                <a:rPr lang="ja-JP" altLang="en-US" sz="702" dirty="0">
                  <a:latin typeface="HGP創英角ｺﾞｼｯｸUB" panose="020B0900000000000000" pitchFamily="50" charset="-128"/>
                  <a:ea typeface="HGP創英角ｺﾞｼｯｸUB" panose="020B0900000000000000" pitchFamily="50" charset="-128"/>
                  <a:cs typeface="HGP創英角ｺﾞｼｯｸUB"/>
                </a:rPr>
                <a:t>㈱アスモフードサービス</a:t>
              </a:r>
              <a:endParaRPr lang="en-US" altLang="ja-JP" sz="702" spc="-8" dirty="0">
                <a:latin typeface="HGP創英角ｺﾞｼｯｸUB" panose="020B0900000000000000" pitchFamily="50" charset="-128"/>
                <a:ea typeface="HGP創英角ｺﾞｼｯｸUB" panose="020B0900000000000000" pitchFamily="50" charset="-128"/>
                <a:cs typeface="HGP創英角ｺﾞｼｯｸUB"/>
              </a:endParaRPr>
            </a:p>
            <a:p>
              <a:pPr algn="ctr">
                <a:spcBef>
                  <a:spcPts val="52"/>
                </a:spcBef>
              </a:pPr>
              <a:r>
                <a:rPr lang="ja-JP" altLang="en-US" sz="526" dirty="0">
                  <a:latin typeface="HGP創英角ｺﾞｼｯｸUB" panose="020B0900000000000000" pitchFamily="50" charset="-128"/>
                  <a:ea typeface="HGP創英角ｺﾞｼｯｸUB" panose="020B0900000000000000" pitchFamily="50" charset="-128"/>
                  <a:cs typeface="HGP創英角ｺﾞｼｯｸUB"/>
                </a:rPr>
                <a:t>連結</a:t>
              </a:r>
              <a:r>
                <a:rPr lang="en-US" altLang="ja-JP" sz="526" dirty="0">
                  <a:latin typeface="HGP創英角ｺﾞｼｯｸUB" panose="020B0900000000000000" pitchFamily="50" charset="-128"/>
                  <a:ea typeface="HGP創英角ｺﾞｼｯｸUB" panose="020B0900000000000000" pitchFamily="50" charset="-128"/>
                  <a:cs typeface="HGP創英角ｺﾞｼｯｸUB"/>
                </a:rPr>
                <a:t>100</a:t>
              </a:r>
              <a:r>
                <a:rPr lang="ja-JP" altLang="en-US" sz="526" spc="-12" dirty="0">
                  <a:latin typeface="HGP創英角ｺﾞｼｯｸUB" panose="020B0900000000000000" pitchFamily="50" charset="-128"/>
                  <a:ea typeface="HGP創英角ｺﾞｼｯｸUB" panose="020B0900000000000000" pitchFamily="50" charset="-128"/>
                  <a:cs typeface="HGP創英角ｺﾞｼｯｸUB"/>
                </a:rPr>
                <a:t>％子会社</a:t>
              </a:r>
              <a:endParaRPr lang="ja-JP" altLang="en-US" sz="526" dirty="0">
                <a:latin typeface="HGP創英角ｺﾞｼｯｸUB" panose="020B0900000000000000" pitchFamily="50" charset="-128"/>
                <a:ea typeface="HGP創英角ｺﾞｼｯｸUB" panose="020B0900000000000000" pitchFamily="50" charset="-128"/>
                <a:cs typeface="HGP創英角ｺﾞｼｯｸUB"/>
              </a:endParaRPr>
            </a:p>
          </p:txBody>
        </p:sp>
      </p:grpSp>
      <p:grpSp>
        <p:nvGrpSpPr>
          <p:cNvPr id="234" name="グループ化 233">
            <a:extLst>
              <a:ext uri="{FF2B5EF4-FFF2-40B4-BE49-F238E27FC236}">
                <a16:creationId xmlns:a16="http://schemas.microsoft.com/office/drawing/2014/main" id="{7C007853-F6AA-9000-C3C0-D74FB700DCC9}"/>
              </a:ext>
            </a:extLst>
          </p:cNvPr>
          <p:cNvGrpSpPr/>
          <p:nvPr/>
        </p:nvGrpSpPr>
        <p:grpSpPr>
          <a:xfrm>
            <a:off x="3328287" y="3459410"/>
            <a:ext cx="1539462" cy="308928"/>
            <a:chOff x="12372377" y="5835158"/>
            <a:chExt cx="1450584" cy="352222"/>
          </a:xfrm>
        </p:grpSpPr>
        <p:sp>
          <p:nvSpPr>
            <p:cNvPr id="235" name="正方形/長方形 234">
              <a:extLst>
                <a:ext uri="{FF2B5EF4-FFF2-40B4-BE49-F238E27FC236}">
                  <a16:creationId xmlns:a16="http://schemas.microsoft.com/office/drawing/2014/main" id="{AB5E7AEE-8BEB-5F26-8DEC-0D227D5AACF4}"/>
                </a:ext>
              </a:extLst>
            </p:cNvPr>
            <p:cNvSpPr/>
            <p:nvPr/>
          </p:nvSpPr>
          <p:spPr>
            <a:xfrm>
              <a:off x="12427198" y="5835158"/>
              <a:ext cx="1331198" cy="352222"/>
            </a:xfrm>
            <a:prstGeom prst="rect">
              <a:avLst/>
            </a:prstGeom>
            <a:solidFill>
              <a:schemeClr val="bg1"/>
            </a:solidFill>
            <a:ln w="25400">
              <a:solidFill>
                <a:srgbClr val="9932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236" name="テキスト ボックス 235">
              <a:extLst>
                <a:ext uri="{FF2B5EF4-FFF2-40B4-BE49-F238E27FC236}">
                  <a16:creationId xmlns:a16="http://schemas.microsoft.com/office/drawing/2014/main" id="{2DC353A6-0973-071B-1FD9-A9B5AD6224B0}"/>
                </a:ext>
              </a:extLst>
            </p:cNvPr>
            <p:cNvSpPr txBox="1"/>
            <p:nvPr/>
          </p:nvSpPr>
          <p:spPr>
            <a:xfrm>
              <a:off x="12372377" y="5843919"/>
              <a:ext cx="1450584" cy="335338"/>
            </a:xfrm>
            <a:prstGeom prst="rect">
              <a:avLst/>
            </a:prstGeom>
            <a:noFill/>
            <a:ln>
              <a:noFill/>
            </a:ln>
          </p:spPr>
          <p:txBody>
            <a:bodyPr wrap="square">
              <a:spAutoFit/>
            </a:bodyPr>
            <a:lstStyle/>
            <a:p>
              <a:pPr marR="41956" algn="ctr">
                <a:spcBef>
                  <a:spcPts val="458"/>
                </a:spcBef>
              </a:pPr>
              <a:r>
                <a:rPr lang="ja-JP" altLang="en-US" sz="702" dirty="0">
                  <a:latin typeface="HGP創英角ｺﾞｼｯｸUB" panose="020B0900000000000000" pitchFamily="50" charset="-128"/>
                  <a:ea typeface="HGP創英角ｺﾞｼｯｸUB" panose="020B0900000000000000" pitchFamily="50" charset="-128"/>
                  <a:cs typeface="HGP創英角ｺﾞｼｯｸUB"/>
                </a:rPr>
                <a:t>㈱アスモフードサービス東日本</a:t>
              </a:r>
              <a:endParaRPr lang="en-US" altLang="ja-JP" sz="702" spc="-8" dirty="0">
                <a:latin typeface="HGP創英角ｺﾞｼｯｸUB" panose="020B0900000000000000" pitchFamily="50" charset="-128"/>
                <a:ea typeface="HGP創英角ｺﾞｼｯｸUB" panose="020B0900000000000000" pitchFamily="50" charset="-128"/>
                <a:cs typeface="HGP創英角ｺﾞｼｯｸUB"/>
              </a:endParaRPr>
            </a:p>
            <a:p>
              <a:pPr algn="ctr">
                <a:spcBef>
                  <a:spcPts val="52"/>
                </a:spcBef>
              </a:pPr>
              <a:r>
                <a:rPr lang="ja-JP" altLang="en-US" sz="526" dirty="0">
                  <a:latin typeface="HGP創英角ｺﾞｼｯｸUB" panose="020B0900000000000000" pitchFamily="50" charset="-128"/>
                  <a:ea typeface="HGP創英角ｺﾞｼｯｸUB" panose="020B0900000000000000" pitchFamily="50" charset="-128"/>
                  <a:cs typeface="HGP創英角ｺﾞｼｯｸUB"/>
                </a:rPr>
                <a:t>連結間接所有割合</a:t>
              </a:r>
              <a:r>
                <a:rPr lang="en-US" altLang="ja-JP" sz="526" dirty="0">
                  <a:latin typeface="HGP創英角ｺﾞｼｯｸUB" panose="020B0900000000000000" pitchFamily="50" charset="-128"/>
                  <a:ea typeface="HGP創英角ｺﾞｼｯｸUB" panose="020B0900000000000000" pitchFamily="50" charset="-128"/>
                  <a:cs typeface="HGP創英角ｺﾞｼｯｸUB"/>
                </a:rPr>
                <a:t>100</a:t>
              </a:r>
              <a:r>
                <a:rPr lang="ja-JP" altLang="en-US" sz="526" spc="-12" dirty="0">
                  <a:latin typeface="HGP創英角ｺﾞｼｯｸUB" panose="020B0900000000000000" pitchFamily="50" charset="-128"/>
                  <a:ea typeface="HGP創英角ｺﾞｼｯｸUB" panose="020B0900000000000000" pitchFamily="50" charset="-128"/>
                  <a:cs typeface="HGP創英角ｺﾞｼｯｸUB"/>
                </a:rPr>
                <a:t>％子会社</a:t>
              </a:r>
              <a:endParaRPr lang="ja-JP" altLang="en-US" sz="526" dirty="0">
                <a:latin typeface="HGP創英角ｺﾞｼｯｸUB" panose="020B0900000000000000" pitchFamily="50" charset="-128"/>
                <a:ea typeface="HGP創英角ｺﾞｼｯｸUB" panose="020B0900000000000000" pitchFamily="50" charset="-128"/>
                <a:cs typeface="HGP創英角ｺﾞｼｯｸUB"/>
              </a:endParaRPr>
            </a:p>
          </p:txBody>
        </p:sp>
      </p:grpSp>
      <p:sp>
        <p:nvSpPr>
          <p:cNvPr id="239" name="正方形/長方形 238">
            <a:extLst>
              <a:ext uri="{FF2B5EF4-FFF2-40B4-BE49-F238E27FC236}">
                <a16:creationId xmlns:a16="http://schemas.microsoft.com/office/drawing/2014/main" id="{D2E96928-429A-B0C1-0591-C61BC36EC487}"/>
              </a:ext>
            </a:extLst>
          </p:cNvPr>
          <p:cNvSpPr/>
          <p:nvPr/>
        </p:nvSpPr>
        <p:spPr>
          <a:xfrm>
            <a:off x="5518105" y="3114889"/>
            <a:ext cx="1412761" cy="308928"/>
          </a:xfrm>
          <a:prstGeom prst="rect">
            <a:avLst/>
          </a:prstGeom>
          <a:solidFill>
            <a:schemeClr val="bg1"/>
          </a:solidFill>
          <a:ln w="25400">
            <a:solidFill>
              <a:srgbClr val="007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240" name="テキスト ボックス 239">
            <a:extLst>
              <a:ext uri="{FF2B5EF4-FFF2-40B4-BE49-F238E27FC236}">
                <a16:creationId xmlns:a16="http://schemas.microsoft.com/office/drawing/2014/main" id="{2BD4AB65-AFC5-F2AA-B1C5-434DA491A315}"/>
              </a:ext>
            </a:extLst>
          </p:cNvPr>
          <p:cNvSpPr txBox="1"/>
          <p:nvPr/>
        </p:nvSpPr>
        <p:spPr>
          <a:xfrm>
            <a:off x="5459925" y="3122573"/>
            <a:ext cx="1539462" cy="294119"/>
          </a:xfrm>
          <a:prstGeom prst="rect">
            <a:avLst/>
          </a:prstGeom>
          <a:noFill/>
          <a:ln>
            <a:noFill/>
          </a:ln>
        </p:spPr>
        <p:txBody>
          <a:bodyPr wrap="square">
            <a:spAutoFit/>
          </a:bodyPr>
          <a:lstStyle/>
          <a:p>
            <a:pPr marR="41956" algn="ctr">
              <a:spcBef>
                <a:spcPts val="458"/>
              </a:spcBef>
            </a:pPr>
            <a:r>
              <a:rPr lang="ja-JP" altLang="en-US" sz="702" dirty="0">
                <a:latin typeface="HGP創英角ｺﾞｼｯｸUB" panose="020B0900000000000000" pitchFamily="50" charset="-128"/>
                <a:ea typeface="HGP創英角ｺﾞｼｯｸUB" panose="020B0900000000000000" pitchFamily="50" charset="-128"/>
                <a:cs typeface="HGP創英角ｺﾞｼｯｸUB"/>
              </a:rPr>
              <a:t>㈱アスモ介護サービス</a:t>
            </a:r>
            <a:endParaRPr lang="en-US" altLang="ja-JP" sz="702" spc="-8" dirty="0">
              <a:latin typeface="HGP創英角ｺﾞｼｯｸUB" panose="020B0900000000000000" pitchFamily="50" charset="-128"/>
              <a:ea typeface="HGP創英角ｺﾞｼｯｸUB" panose="020B0900000000000000" pitchFamily="50" charset="-128"/>
              <a:cs typeface="HGP創英角ｺﾞｼｯｸUB"/>
            </a:endParaRPr>
          </a:p>
          <a:p>
            <a:pPr algn="ctr">
              <a:spcBef>
                <a:spcPts val="52"/>
              </a:spcBef>
            </a:pPr>
            <a:r>
              <a:rPr lang="ja-JP" altLang="en-US" sz="526" dirty="0">
                <a:latin typeface="HGP創英角ｺﾞｼｯｸUB" panose="020B0900000000000000" pitchFamily="50" charset="-128"/>
                <a:ea typeface="HGP創英角ｺﾞｼｯｸUB" panose="020B0900000000000000" pitchFamily="50" charset="-128"/>
                <a:cs typeface="HGP創英角ｺﾞｼｯｸUB"/>
              </a:rPr>
              <a:t>連結</a:t>
            </a:r>
            <a:r>
              <a:rPr lang="en-US" altLang="ja-JP" sz="526" dirty="0">
                <a:latin typeface="HGP創英角ｺﾞｼｯｸUB" panose="020B0900000000000000" pitchFamily="50" charset="-128"/>
                <a:ea typeface="HGP創英角ｺﾞｼｯｸUB" panose="020B0900000000000000" pitchFamily="50" charset="-128"/>
                <a:cs typeface="HGP創英角ｺﾞｼｯｸUB"/>
              </a:rPr>
              <a:t>100</a:t>
            </a:r>
            <a:r>
              <a:rPr lang="ja-JP" altLang="en-US" sz="526" spc="-12" dirty="0">
                <a:latin typeface="HGP創英角ｺﾞｼｯｸUB" panose="020B0900000000000000" pitchFamily="50" charset="-128"/>
                <a:ea typeface="HGP創英角ｺﾞｼｯｸUB" panose="020B0900000000000000" pitchFamily="50" charset="-128"/>
                <a:cs typeface="HGP創英角ｺﾞｼｯｸUB"/>
              </a:rPr>
              <a:t>％子会社</a:t>
            </a:r>
            <a:endParaRPr lang="ja-JP" altLang="en-US" sz="526" dirty="0">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242" name="正方形/長方形 241">
            <a:extLst>
              <a:ext uri="{FF2B5EF4-FFF2-40B4-BE49-F238E27FC236}">
                <a16:creationId xmlns:a16="http://schemas.microsoft.com/office/drawing/2014/main" id="{71F3E8AD-930A-6E3C-7C41-EBE94BAE9B20}"/>
              </a:ext>
            </a:extLst>
          </p:cNvPr>
          <p:cNvSpPr/>
          <p:nvPr/>
        </p:nvSpPr>
        <p:spPr>
          <a:xfrm>
            <a:off x="5511335" y="3460783"/>
            <a:ext cx="1412761" cy="308928"/>
          </a:xfrm>
          <a:prstGeom prst="rect">
            <a:avLst/>
          </a:prstGeom>
          <a:solidFill>
            <a:schemeClr val="bg1"/>
          </a:solidFill>
          <a:ln w="25400">
            <a:solidFill>
              <a:srgbClr val="007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243" name="テキスト ボックス 242">
            <a:extLst>
              <a:ext uri="{FF2B5EF4-FFF2-40B4-BE49-F238E27FC236}">
                <a16:creationId xmlns:a16="http://schemas.microsoft.com/office/drawing/2014/main" id="{3E1CAEEA-DBB1-88EE-AAEF-1601CD79BB9F}"/>
              </a:ext>
            </a:extLst>
          </p:cNvPr>
          <p:cNvSpPr txBox="1"/>
          <p:nvPr/>
        </p:nvSpPr>
        <p:spPr>
          <a:xfrm>
            <a:off x="5459838" y="3468468"/>
            <a:ext cx="1539462" cy="294119"/>
          </a:xfrm>
          <a:prstGeom prst="rect">
            <a:avLst/>
          </a:prstGeom>
          <a:noFill/>
          <a:ln>
            <a:noFill/>
          </a:ln>
        </p:spPr>
        <p:txBody>
          <a:bodyPr wrap="square">
            <a:spAutoFit/>
          </a:bodyPr>
          <a:lstStyle/>
          <a:p>
            <a:pPr marR="41956" algn="ctr">
              <a:spcBef>
                <a:spcPts val="458"/>
              </a:spcBef>
            </a:pPr>
            <a:r>
              <a:rPr lang="ja-JP" altLang="en-US" sz="702" dirty="0">
                <a:latin typeface="HGP創英角ｺﾞｼｯｸUB" panose="020B0900000000000000" pitchFamily="50" charset="-128"/>
                <a:ea typeface="HGP創英角ｺﾞｼｯｸUB" panose="020B0900000000000000" pitchFamily="50" charset="-128"/>
                <a:cs typeface="HGP創英角ｺﾞｼｯｸUB"/>
              </a:rPr>
              <a:t>㈱アスモライフサービス</a:t>
            </a:r>
            <a:endParaRPr lang="en-US" altLang="ja-JP" sz="702" spc="-8" dirty="0">
              <a:latin typeface="HGP創英角ｺﾞｼｯｸUB" panose="020B0900000000000000" pitchFamily="50" charset="-128"/>
              <a:ea typeface="HGP創英角ｺﾞｼｯｸUB" panose="020B0900000000000000" pitchFamily="50" charset="-128"/>
              <a:cs typeface="HGP創英角ｺﾞｼｯｸUB"/>
            </a:endParaRPr>
          </a:p>
          <a:p>
            <a:pPr algn="ctr">
              <a:spcBef>
                <a:spcPts val="52"/>
              </a:spcBef>
            </a:pPr>
            <a:r>
              <a:rPr lang="ja-JP" altLang="en-US" sz="526" dirty="0">
                <a:latin typeface="HGP創英角ｺﾞｼｯｸUB" panose="020B0900000000000000" pitchFamily="50" charset="-128"/>
                <a:ea typeface="HGP創英角ｺﾞｼｯｸUB" panose="020B0900000000000000" pitchFamily="50" charset="-128"/>
                <a:cs typeface="HGP創英角ｺﾞｼｯｸUB"/>
              </a:rPr>
              <a:t>連結間接所有割合</a:t>
            </a:r>
            <a:r>
              <a:rPr lang="en-US" altLang="ja-JP" sz="526" dirty="0">
                <a:latin typeface="HGP創英角ｺﾞｼｯｸUB" panose="020B0900000000000000" pitchFamily="50" charset="-128"/>
                <a:ea typeface="HGP創英角ｺﾞｼｯｸUB" panose="020B0900000000000000" pitchFamily="50" charset="-128"/>
                <a:cs typeface="HGP創英角ｺﾞｼｯｸUB"/>
              </a:rPr>
              <a:t>100</a:t>
            </a:r>
            <a:r>
              <a:rPr lang="ja-JP" altLang="en-US" sz="526" spc="-12" dirty="0">
                <a:latin typeface="HGP創英角ｺﾞｼｯｸUB" panose="020B0900000000000000" pitchFamily="50" charset="-128"/>
                <a:ea typeface="HGP創英角ｺﾞｼｯｸUB" panose="020B0900000000000000" pitchFamily="50" charset="-128"/>
                <a:cs typeface="HGP創英角ｺﾞｼｯｸUB"/>
              </a:rPr>
              <a:t>％子会社</a:t>
            </a:r>
            <a:endParaRPr lang="ja-JP" altLang="en-US" sz="526" dirty="0">
              <a:latin typeface="HGP創英角ｺﾞｼｯｸUB" panose="020B0900000000000000" pitchFamily="50" charset="-128"/>
              <a:ea typeface="HGP創英角ｺﾞｼｯｸUB" panose="020B0900000000000000" pitchFamily="50" charset="-128"/>
              <a:cs typeface="HGP創英角ｺﾞｼｯｸUB"/>
            </a:endParaRPr>
          </a:p>
        </p:txBody>
      </p:sp>
      <p:grpSp>
        <p:nvGrpSpPr>
          <p:cNvPr id="251" name="グループ化 250">
            <a:extLst>
              <a:ext uri="{FF2B5EF4-FFF2-40B4-BE49-F238E27FC236}">
                <a16:creationId xmlns:a16="http://schemas.microsoft.com/office/drawing/2014/main" id="{150ABB31-59D0-6138-DF03-17F49BF4F3CD}"/>
              </a:ext>
            </a:extLst>
          </p:cNvPr>
          <p:cNvGrpSpPr/>
          <p:nvPr/>
        </p:nvGrpSpPr>
        <p:grpSpPr>
          <a:xfrm>
            <a:off x="7495691" y="3087609"/>
            <a:ext cx="1613886" cy="308928"/>
            <a:chOff x="11195834" y="2996096"/>
            <a:chExt cx="1755206" cy="352222"/>
          </a:xfrm>
        </p:grpSpPr>
        <p:sp>
          <p:nvSpPr>
            <p:cNvPr id="249" name="正方形/長方形 248">
              <a:extLst>
                <a:ext uri="{FF2B5EF4-FFF2-40B4-BE49-F238E27FC236}">
                  <a16:creationId xmlns:a16="http://schemas.microsoft.com/office/drawing/2014/main" id="{EB1B917D-9688-5635-F5BB-55D394ECA491}"/>
                </a:ext>
              </a:extLst>
            </p:cNvPr>
            <p:cNvSpPr/>
            <p:nvPr/>
          </p:nvSpPr>
          <p:spPr>
            <a:xfrm>
              <a:off x="11262167" y="2996096"/>
              <a:ext cx="1610749" cy="352222"/>
            </a:xfrm>
            <a:prstGeom prst="rect">
              <a:avLst/>
            </a:prstGeom>
            <a:solidFill>
              <a:schemeClr val="bg1"/>
            </a:solidFill>
            <a:ln w="254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250" name="テキスト ボックス 249">
              <a:extLst>
                <a:ext uri="{FF2B5EF4-FFF2-40B4-BE49-F238E27FC236}">
                  <a16:creationId xmlns:a16="http://schemas.microsoft.com/office/drawing/2014/main" id="{0E94CCD1-81A3-7E4E-C8CD-AA25B6631FE7}"/>
                </a:ext>
              </a:extLst>
            </p:cNvPr>
            <p:cNvSpPr txBox="1"/>
            <p:nvPr/>
          </p:nvSpPr>
          <p:spPr>
            <a:xfrm>
              <a:off x="11195834" y="3004857"/>
              <a:ext cx="1755206" cy="335338"/>
            </a:xfrm>
            <a:prstGeom prst="rect">
              <a:avLst/>
            </a:prstGeom>
            <a:noFill/>
          </p:spPr>
          <p:txBody>
            <a:bodyPr wrap="square">
              <a:spAutoFit/>
            </a:bodyPr>
            <a:lstStyle/>
            <a:p>
              <a:pPr marR="41956" algn="ctr">
                <a:spcBef>
                  <a:spcPts val="458"/>
                </a:spcBef>
              </a:pPr>
              <a:r>
                <a:rPr lang="en-US" altLang="ja-JP" sz="702" dirty="0">
                  <a:latin typeface="HGP創英角ｺﾞｼｯｸUB"/>
                  <a:cs typeface="HGP創英角ｺﾞｼｯｸUB"/>
                </a:rPr>
                <a:t>ASMO</a:t>
              </a:r>
              <a:r>
                <a:rPr lang="en-US" altLang="ja-JP" sz="702" spc="39" dirty="0">
                  <a:latin typeface="HGP創英角ｺﾞｼｯｸUB"/>
                  <a:cs typeface="HGP創英角ｺﾞｼｯｸUB"/>
                </a:rPr>
                <a:t> </a:t>
              </a:r>
              <a:r>
                <a:rPr lang="en-US" altLang="ja-JP" sz="702" spc="-8" dirty="0">
                  <a:latin typeface="HGP創英角ｺﾞｼｯｸUB"/>
                  <a:cs typeface="HGP創英角ｺﾞｼｯｸUB"/>
                </a:rPr>
                <a:t>CATERING(HK)</a:t>
              </a:r>
              <a:endParaRPr lang="en-US" altLang="ja-JP" sz="702" spc="-8" dirty="0">
                <a:latin typeface="HGP創英角ｺﾞｼｯｸUB" panose="020B0900000000000000" pitchFamily="50" charset="-128"/>
                <a:ea typeface="HGP創英角ｺﾞｼｯｸUB" panose="020B0900000000000000" pitchFamily="50" charset="-128"/>
                <a:cs typeface="HGP創英角ｺﾞｼｯｸUB"/>
              </a:endParaRPr>
            </a:p>
            <a:p>
              <a:pPr algn="ctr">
                <a:spcBef>
                  <a:spcPts val="52"/>
                </a:spcBef>
              </a:pPr>
              <a:r>
                <a:rPr lang="ja-JP" altLang="en-US" sz="526" dirty="0">
                  <a:latin typeface="HGP創英角ｺﾞｼｯｸUB" panose="020B0900000000000000" pitchFamily="50" charset="-128"/>
                  <a:ea typeface="HGP創英角ｺﾞｼｯｸUB" panose="020B0900000000000000" pitchFamily="50" charset="-128"/>
                  <a:cs typeface="HGP創英角ｺﾞｼｯｸUB"/>
                </a:rPr>
                <a:t>連結</a:t>
              </a:r>
              <a:r>
                <a:rPr lang="en-US" altLang="ja-JP" sz="526" dirty="0">
                  <a:latin typeface="HGP創英角ｺﾞｼｯｸUB" panose="020B0900000000000000" pitchFamily="50" charset="-128"/>
                  <a:ea typeface="HGP創英角ｺﾞｼｯｸUB" panose="020B0900000000000000" pitchFamily="50" charset="-128"/>
                  <a:cs typeface="HGP創英角ｺﾞｼｯｸUB"/>
                </a:rPr>
                <a:t>78.5</a:t>
              </a:r>
              <a:r>
                <a:rPr lang="ja-JP" altLang="en-US" sz="526" spc="-12" dirty="0">
                  <a:latin typeface="HGP創英角ｺﾞｼｯｸUB" panose="020B0900000000000000" pitchFamily="50" charset="-128"/>
                  <a:ea typeface="HGP創英角ｺﾞｼｯｸUB" panose="020B0900000000000000" pitchFamily="50" charset="-128"/>
                  <a:cs typeface="HGP創英角ｺﾞｼｯｸUB"/>
                </a:rPr>
                <a:t>％子会社</a:t>
              </a:r>
              <a:endParaRPr lang="ja-JP" altLang="en-US" sz="526" dirty="0">
                <a:latin typeface="HGP創英角ｺﾞｼｯｸUB" panose="020B0900000000000000" pitchFamily="50" charset="-128"/>
                <a:ea typeface="HGP創英角ｺﾞｼｯｸUB" panose="020B0900000000000000" pitchFamily="50" charset="-128"/>
                <a:cs typeface="HGP創英角ｺﾞｼｯｸUB"/>
              </a:endParaRPr>
            </a:p>
          </p:txBody>
        </p:sp>
      </p:grpSp>
      <p:sp>
        <p:nvSpPr>
          <p:cNvPr id="2" name="正方形/長方形 1">
            <a:extLst>
              <a:ext uri="{FF2B5EF4-FFF2-40B4-BE49-F238E27FC236}">
                <a16:creationId xmlns:a16="http://schemas.microsoft.com/office/drawing/2014/main" id="{B49257ED-E60B-BF66-F2C4-463ECCDC7817}"/>
              </a:ext>
            </a:extLst>
          </p:cNvPr>
          <p:cNvSpPr/>
          <p:nvPr/>
        </p:nvSpPr>
        <p:spPr>
          <a:xfrm>
            <a:off x="1771757" y="4120555"/>
            <a:ext cx="447620" cy="2375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3" name="正方形/長方形 2">
            <a:extLst>
              <a:ext uri="{FF2B5EF4-FFF2-40B4-BE49-F238E27FC236}">
                <a16:creationId xmlns:a16="http://schemas.microsoft.com/office/drawing/2014/main" id="{5791BC6E-EC78-977A-A0AA-86963B9C3A69}"/>
              </a:ext>
            </a:extLst>
          </p:cNvPr>
          <p:cNvSpPr/>
          <p:nvPr/>
        </p:nvSpPr>
        <p:spPr>
          <a:xfrm>
            <a:off x="3848862" y="4127747"/>
            <a:ext cx="447620" cy="2375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4" name="正方形/長方形 3">
            <a:extLst>
              <a:ext uri="{FF2B5EF4-FFF2-40B4-BE49-F238E27FC236}">
                <a16:creationId xmlns:a16="http://schemas.microsoft.com/office/drawing/2014/main" id="{288CFFB6-B1E6-BC95-D095-81EDC7A72254}"/>
              </a:ext>
            </a:extLst>
          </p:cNvPr>
          <p:cNvSpPr/>
          <p:nvPr/>
        </p:nvSpPr>
        <p:spPr>
          <a:xfrm>
            <a:off x="6043203" y="4110401"/>
            <a:ext cx="447620" cy="2375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5" name="正方形/長方形 4">
            <a:extLst>
              <a:ext uri="{FF2B5EF4-FFF2-40B4-BE49-F238E27FC236}">
                <a16:creationId xmlns:a16="http://schemas.microsoft.com/office/drawing/2014/main" id="{D5B2D421-2D44-85B0-6AF3-67DB0FC1B834}"/>
              </a:ext>
            </a:extLst>
          </p:cNvPr>
          <p:cNvSpPr/>
          <p:nvPr/>
        </p:nvSpPr>
        <p:spPr>
          <a:xfrm>
            <a:off x="8352952" y="4150337"/>
            <a:ext cx="284980" cy="2375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6" name="正方形/長方形 5">
            <a:extLst>
              <a:ext uri="{FF2B5EF4-FFF2-40B4-BE49-F238E27FC236}">
                <a16:creationId xmlns:a16="http://schemas.microsoft.com/office/drawing/2014/main" id="{386DBAFC-5F63-4B0C-76FB-EB15C6983E4E}"/>
              </a:ext>
            </a:extLst>
          </p:cNvPr>
          <p:cNvSpPr/>
          <p:nvPr/>
        </p:nvSpPr>
        <p:spPr>
          <a:xfrm>
            <a:off x="8018363" y="4104180"/>
            <a:ext cx="284980" cy="2375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cxnSp>
        <p:nvCxnSpPr>
          <p:cNvPr id="12" name="コネクタ: カギ線 11">
            <a:extLst>
              <a:ext uri="{FF2B5EF4-FFF2-40B4-BE49-F238E27FC236}">
                <a16:creationId xmlns:a16="http://schemas.microsoft.com/office/drawing/2014/main" id="{44664824-B667-C421-8591-86E141D22ABA}"/>
              </a:ext>
            </a:extLst>
          </p:cNvPr>
          <p:cNvCxnSpPr>
            <a:stCxn id="3" idx="2"/>
            <a:endCxn id="4" idx="2"/>
          </p:cNvCxnSpPr>
          <p:nvPr/>
        </p:nvCxnSpPr>
        <p:spPr>
          <a:xfrm rot="5400000" flipH="1" flipV="1">
            <a:off x="5161170" y="3259416"/>
            <a:ext cx="17345" cy="2194341"/>
          </a:xfrm>
          <a:prstGeom prst="bentConnector3">
            <a:avLst>
              <a:gd name="adj1" fmla="val -1684866"/>
            </a:avLst>
          </a:prstGeom>
          <a:ln w="38100">
            <a:solidFill>
              <a:srgbClr val="7030A0"/>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コネクタ: カギ線 13">
            <a:extLst>
              <a:ext uri="{FF2B5EF4-FFF2-40B4-BE49-F238E27FC236}">
                <a16:creationId xmlns:a16="http://schemas.microsoft.com/office/drawing/2014/main" id="{A95BAC2F-6BDC-3A1F-3632-C5CC77B1342C}"/>
              </a:ext>
            </a:extLst>
          </p:cNvPr>
          <p:cNvCxnSpPr>
            <a:cxnSpLocks/>
            <a:stCxn id="2" idx="2"/>
            <a:endCxn id="6" idx="2"/>
          </p:cNvCxnSpPr>
          <p:nvPr/>
        </p:nvCxnSpPr>
        <p:spPr>
          <a:xfrm rot="5400000" flipH="1" flipV="1">
            <a:off x="5070022" y="1267238"/>
            <a:ext cx="16375" cy="6165286"/>
          </a:xfrm>
          <a:prstGeom prst="bentConnector3">
            <a:avLst>
              <a:gd name="adj1" fmla="val -2693362"/>
            </a:avLst>
          </a:prstGeom>
          <a:ln w="38100">
            <a:solidFill>
              <a:srgbClr val="002060"/>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pic>
        <p:nvPicPr>
          <p:cNvPr id="8" name="object 63">
            <a:extLst>
              <a:ext uri="{FF2B5EF4-FFF2-40B4-BE49-F238E27FC236}">
                <a16:creationId xmlns:a16="http://schemas.microsoft.com/office/drawing/2014/main" id="{1177EA7C-171D-60DF-5012-4420F4C901A9}"/>
              </a:ext>
            </a:extLst>
          </p:cNvPr>
          <p:cNvPicPr/>
          <p:nvPr/>
        </p:nvPicPr>
        <p:blipFill>
          <a:blip r:embed="rId10" cstate="print"/>
          <a:stretch>
            <a:fillRect/>
          </a:stretch>
        </p:blipFill>
        <p:spPr>
          <a:xfrm>
            <a:off x="1613794" y="348989"/>
            <a:ext cx="8305800" cy="609600"/>
          </a:xfrm>
          <a:prstGeom prst="rect">
            <a:avLst/>
          </a:prstGeom>
        </p:spPr>
      </p:pic>
      <p:sp>
        <p:nvSpPr>
          <p:cNvPr id="10" name="object 65">
            <a:extLst>
              <a:ext uri="{FF2B5EF4-FFF2-40B4-BE49-F238E27FC236}">
                <a16:creationId xmlns:a16="http://schemas.microsoft.com/office/drawing/2014/main" id="{B1039C9B-3F20-D346-E67C-73D8F45C2533}"/>
              </a:ext>
            </a:extLst>
          </p:cNvPr>
          <p:cNvSpPr txBox="1"/>
          <p:nvPr/>
        </p:nvSpPr>
        <p:spPr>
          <a:xfrm>
            <a:off x="2017638" y="569967"/>
            <a:ext cx="6616065" cy="284400"/>
          </a:xfrm>
          <a:prstGeom prst="rect">
            <a:avLst/>
          </a:prstGeom>
          <a:solidFill>
            <a:srgbClr val="FFFFFF"/>
          </a:solidFill>
          <a:ln w="28955">
            <a:solidFill>
              <a:srgbClr val="323299"/>
            </a:solidFill>
          </a:ln>
        </p:spPr>
        <p:txBody>
          <a:bodyPr vert="horz" wrap="square" lIns="0" tIns="46990" rIns="0" bIns="0" rtlCol="0" anchor="t" anchorCtr="0">
            <a:spAutoFit/>
          </a:bodyPr>
          <a:lstStyle/>
          <a:p>
            <a:pPr marL="104775">
              <a:lnSpc>
                <a:spcPct val="100000"/>
              </a:lnSpc>
              <a:spcBef>
                <a:spcPts val="370"/>
              </a:spcBef>
            </a:pPr>
            <a:r>
              <a:rPr sz="1200" spc="-5" dirty="0" err="1">
                <a:latin typeface="HGP創英角ｺﾞｼｯｸUB" panose="020B0900000000000000" pitchFamily="50" charset="-128"/>
                <a:ea typeface="HGP創英角ｺﾞｼｯｸUB" panose="020B0900000000000000" pitchFamily="50" charset="-128"/>
                <a:cs typeface="HGP創英角ｺﾞｼｯｸUB"/>
              </a:rPr>
              <a:t>Ⅰ．ビジネスモデル</a:t>
            </a:r>
            <a:r>
              <a:rPr sz="1200" spc="-5" dirty="0">
                <a:latin typeface="HGP創英角ｺﾞｼｯｸUB" panose="020B0900000000000000" pitchFamily="50" charset="-128"/>
                <a:ea typeface="HGP創英角ｺﾞｼｯｸUB" panose="020B0900000000000000" pitchFamily="50" charset="-128"/>
                <a:cs typeface="HGP創英角ｺﾞｼｯｸUB"/>
              </a:rPr>
              <a:t> 【</a:t>
            </a:r>
            <a:r>
              <a:rPr lang="ja-JP" altLang="en-US" sz="1200" spc="-5" dirty="0">
                <a:latin typeface="HGP創英角ｺﾞｼｯｸUB" panose="020B0900000000000000" pitchFamily="50" charset="-128"/>
                <a:ea typeface="HGP創英角ｺﾞｼｯｸUB" panose="020B0900000000000000" pitchFamily="50" charset="-128"/>
                <a:cs typeface="HGP創英角ｺﾞｼｯｸUB"/>
              </a:rPr>
              <a:t>収益構造モデル</a:t>
            </a:r>
            <a:r>
              <a:rPr sz="1200" spc="-5" dirty="0">
                <a:latin typeface="HGP創英角ｺﾞｼｯｸUB" panose="020B0900000000000000" pitchFamily="50" charset="-128"/>
                <a:ea typeface="HGP創英角ｺﾞｼｯｸUB" panose="020B0900000000000000" pitchFamily="50" charset="-128"/>
                <a:cs typeface="HGP創英角ｺﾞｼｯｸUB"/>
              </a:rPr>
              <a:t>】</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p:txBody>
      </p:sp>
      <p:pic>
        <p:nvPicPr>
          <p:cNvPr id="13" name="図 12">
            <a:extLst>
              <a:ext uri="{FF2B5EF4-FFF2-40B4-BE49-F238E27FC236}">
                <a16:creationId xmlns:a16="http://schemas.microsoft.com/office/drawing/2014/main" id="{2F966F08-A9A1-8A51-A8C9-7EE8F1D13D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
        <p:nvSpPr>
          <p:cNvPr id="238" name="object 64">
            <a:extLst>
              <a:ext uri="{FF2B5EF4-FFF2-40B4-BE49-F238E27FC236}">
                <a16:creationId xmlns:a16="http://schemas.microsoft.com/office/drawing/2014/main" id="{6BA030D1-31D3-F2B5-0C06-D802F9D55F5A}"/>
              </a:ext>
            </a:extLst>
          </p:cNvPr>
          <p:cNvSpPr txBox="1"/>
          <p:nvPr/>
        </p:nvSpPr>
        <p:spPr>
          <a:xfrm>
            <a:off x="9424279" y="605021"/>
            <a:ext cx="304800" cy="216726"/>
          </a:xfrm>
          <a:prstGeom prst="rect">
            <a:avLst/>
          </a:prstGeom>
          <a:solidFill>
            <a:srgbClr val="FFFFFF"/>
          </a:solidFill>
        </p:spPr>
        <p:txBody>
          <a:bodyPr vert="horz" wrap="square" lIns="0" tIns="31750" rIns="0" bIns="0" rtlCol="0">
            <a:spAutoFit/>
          </a:bodyPr>
          <a:lstStyle/>
          <a:p>
            <a:pPr marL="91440">
              <a:lnSpc>
                <a:spcPct val="100000"/>
              </a:lnSpc>
              <a:spcBef>
                <a:spcPts val="250"/>
              </a:spcBef>
            </a:pPr>
            <a:r>
              <a:rPr lang="en-US" altLang="ja-JP" sz="1200" spc="245" dirty="0">
                <a:latin typeface="HGP創英角ｺﾞｼｯｸUB"/>
                <a:cs typeface="HGP創英角ｺﾞｼｯｸUB"/>
              </a:rPr>
              <a:t>2</a:t>
            </a:r>
            <a:endParaRPr sz="1200" dirty="0">
              <a:latin typeface="HGP創英角ｺﾞｼｯｸUB"/>
              <a:cs typeface="HGP創英角ｺﾞｼｯｸUB"/>
            </a:endParaRPr>
          </a:p>
        </p:txBody>
      </p:sp>
      <p:sp>
        <p:nvSpPr>
          <p:cNvPr id="16" name="object 33">
            <a:extLst>
              <a:ext uri="{FF2B5EF4-FFF2-40B4-BE49-F238E27FC236}">
                <a16:creationId xmlns:a16="http://schemas.microsoft.com/office/drawing/2014/main" id="{69C08C91-1E52-DD2E-580F-559CE1AFF07E}"/>
              </a:ext>
            </a:extLst>
          </p:cNvPr>
          <p:cNvSpPr txBox="1"/>
          <p:nvPr/>
        </p:nvSpPr>
        <p:spPr>
          <a:xfrm>
            <a:off x="5694308" y="3823169"/>
            <a:ext cx="1316625" cy="443980"/>
          </a:xfrm>
          <a:prstGeom prst="rect">
            <a:avLst/>
          </a:prstGeom>
        </p:spPr>
        <p:txBody>
          <a:bodyPr vert="horz" wrap="square" lIns="0" tIns="11696" rIns="0" bIns="0" rtlCol="0">
            <a:spAutoFit/>
          </a:bodyPr>
          <a:lstStyle/>
          <a:p>
            <a:pPr marL="11139">
              <a:spcBef>
                <a:spcPts val="92"/>
              </a:spcBef>
            </a:pPr>
            <a:r>
              <a:rPr sz="702" spc="39" dirty="0">
                <a:latin typeface="HGP創英角ｺﾞｼｯｸUB"/>
                <a:cs typeface="HGP創英角ｺﾞｼｯｸUB"/>
              </a:rPr>
              <a:t>①</a:t>
            </a:r>
            <a:r>
              <a:rPr sz="702" spc="39" dirty="0" err="1">
                <a:latin typeface="HGP創英角ｺﾞｼｯｸUB"/>
                <a:cs typeface="HGP創英角ｺﾞｼｯｸUB"/>
              </a:rPr>
              <a:t>訪問介護</a:t>
            </a:r>
            <a:r>
              <a:rPr sz="702" spc="39" dirty="0">
                <a:latin typeface="HGP創英角ｺﾞｼｯｸUB"/>
                <a:cs typeface="HGP創英角ｺﾞｼｯｸUB"/>
              </a:rPr>
              <a:t> </a:t>
            </a:r>
            <a:r>
              <a:rPr sz="702" spc="-9" dirty="0">
                <a:latin typeface="HGP創英角ｺﾞｼｯｸUB"/>
                <a:cs typeface="HGP創英角ｺﾞｼｯｸUB"/>
              </a:rPr>
              <a:t>（</a:t>
            </a:r>
            <a:r>
              <a:rPr lang="ja-JP" altLang="en-US" sz="702" spc="-9" dirty="0">
                <a:latin typeface="HGP創英角ｺﾞｼｯｸUB"/>
                <a:cs typeface="HGP創英角ｺﾞｼｯｸUB"/>
              </a:rPr>
              <a:t> </a:t>
            </a:r>
            <a:r>
              <a:rPr lang="en-US" altLang="ja-JP" sz="702" spc="-9" dirty="0">
                <a:latin typeface="HGP創英角ｺﾞｼｯｸUB"/>
                <a:cs typeface="HGP創英角ｺﾞｼｯｸUB"/>
              </a:rPr>
              <a:t>32</a:t>
            </a:r>
            <a:r>
              <a:rPr sz="702" spc="-9" dirty="0">
                <a:latin typeface="HGP創英角ｺﾞｼｯｸUB"/>
                <a:cs typeface="HGP創英角ｺﾞｼｯｸUB"/>
              </a:rPr>
              <a:t>事業所</a:t>
            </a:r>
            <a:r>
              <a:rPr sz="702" spc="-44" dirty="0">
                <a:latin typeface="HGP創英角ｺﾞｼｯｸUB"/>
                <a:cs typeface="HGP創英角ｺﾞｼｯｸUB"/>
              </a:rPr>
              <a:t>）</a:t>
            </a:r>
            <a:endParaRPr sz="702" dirty="0">
              <a:latin typeface="HGP創英角ｺﾞｼｯｸUB"/>
              <a:cs typeface="HGP創英角ｺﾞｼｯｸUB"/>
            </a:endParaRPr>
          </a:p>
          <a:p>
            <a:pPr marL="11139">
              <a:spcBef>
                <a:spcPts val="18"/>
              </a:spcBef>
            </a:pPr>
            <a:r>
              <a:rPr sz="702" spc="39" dirty="0">
                <a:latin typeface="HGP創英角ｺﾞｼｯｸUB"/>
                <a:cs typeface="HGP創英角ｺﾞｼｯｸUB"/>
              </a:rPr>
              <a:t>②居宅介護 </a:t>
            </a:r>
            <a:r>
              <a:rPr sz="702" spc="-9" dirty="0">
                <a:latin typeface="HGP創英角ｺﾞｼｯｸUB"/>
                <a:cs typeface="HGP創英角ｺﾞｼｯｸUB"/>
              </a:rPr>
              <a:t>（1</a:t>
            </a:r>
            <a:r>
              <a:rPr lang="en-US" sz="702" spc="-9" dirty="0">
                <a:latin typeface="HGP創英角ｺﾞｼｯｸUB"/>
                <a:cs typeface="HGP創英角ｺﾞｼｯｸUB"/>
              </a:rPr>
              <a:t>1</a:t>
            </a:r>
            <a:r>
              <a:rPr sz="702" spc="-9" dirty="0">
                <a:latin typeface="HGP創英角ｺﾞｼｯｸUB"/>
                <a:cs typeface="HGP創英角ｺﾞｼｯｸUB"/>
              </a:rPr>
              <a:t>事業所</a:t>
            </a:r>
            <a:r>
              <a:rPr sz="702" spc="-44" dirty="0">
                <a:latin typeface="HGP創英角ｺﾞｼｯｸUB"/>
                <a:cs typeface="HGP創英角ｺﾞｼｯｸUB"/>
              </a:rPr>
              <a:t>）</a:t>
            </a:r>
            <a:endParaRPr sz="702" dirty="0">
              <a:latin typeface="HGP創英角ｺﾞｼｯｸUB"/>
              <a:cs typeface="HGP創英角ｺﾞｼｯｸUB"/>
            </a:endParaRPr>
          </a:p>
          <a:p>
            <a:pPr marL="11139"/>
            <a:r>
              <a:rPr sz="702" spc="22" dirty="0">
                <a:latin typeface="HGP創英角ｺﾞｼｯｸUB"/>
                <a:cs typeface="HGP創英角ｺﾞｼｯｸUB"/>
              </a:rPr>
              <a:t>③</a:t>
            </a:r>
            <a:r>
              <a:rPr sz="702" spc="22" dirty="0" err="1">
                <a:latin typeface="HGP創英角ｺﾞｼｯｸUB"/>
                <a:cs typeface="HGP創英角ｺﾞｼｯｸUB"/>
              </a:rPr>
              <a:t>有料老人ホーム</a:t>
            </a:r>
            <a:r>
              <a:rPr sz="702" spc="22" dirty="0">
                <a:latin typeface="HGP創英角ｺﾞｼｯｸUB"/>
                <a:cs typeface="HGP創英角ｺﾞｼｯｸUB"/>
              </a:rPr>
              <a:t> </a:t>
            </a:r>
            <a:r>
              <a:rPr sz="702" spc="-18" dirty="0">
                <a:latin typeface="HGP創英角ｺﾞｼｯｸUB"/>
                <a:cs typeface="HGP創英角ｺﾞｼｯｸUB"/>
              </a:rPr>
              <a:t>（</a:t>
            </a:r>
            <a:r>
              <a:rPr lang="en-US" sz="702" spc="-18" dirty="0">
                <a:latin typeface="HGP創英角ｺﾞｼｯｸUB"/>
                <a:cs typeface="HGP創英角ｺﾞｼｯｸUB"/>
              </a:rPr>
              <a:t>7</a:t>
            </a:r>
            <a:r>
              <a:rPr sz="702" dirty="0">
                <a:latin typeface="HGP創英角ｺﾞｼｯｸUB"/>
                <a:cs typeface="HGP創英角ｺﾞｼｯｸUB"/>
              </a:rPr>
              <a:t>施設</a:t>
            </a:r>
            <a:r>
              <a:rPr sz="702" spc="-44" dirty="0">
                <a:latin typeface="HGP創英角ｺﾞｼｯｸUB"/>
                <a:cs typeface="HGP創英角ｺﾞｼｯｸUB"/>
              </a:rPr>
              <a:t>）</a:t>
            </a:r>
            <a:endParaRPr sz="702" dirty="0">
              <a:latin typeface="HGP創英角ｺﾞｼｯｸUB"/>
              <a:cs typeface="HGP創英角ｺﾞｼｯｸUB"/>
            </a:endParaRPr>
          </a:p>
          <a:p>
            <a:pPr marL="11139"/>
            <a:r>
              <a:rPr sz="702" spc="-13" dirty="0">
                <a:latin typeface="HGP創英角ｺﾞｼｯｸUB"/>
                <a:cs typeface="HGP創英角ｺﾞｼｯｸUB"/>
              </a:rPr>
              <a:t>④</a:t>
            </a:r>
            <a:r>
              <a:rPr sz="702" spc="-13" dirty="0" err="1">
                <a:latin typeface="HGP創英角ｺﾞｼｯｸUB"/>
                <a:cs typeface="HGP創英角ｺﾞｼｯｸUB"/>
              </a:rPr>
              <a:t>介護タクシ</a:t>
            </a:r>
            <a:r>
              <a:rPr sz="702" spc="-13" dirty="0">
                <a:latin typeface="HGP創英角ｺﾞｼｯｸUB"/>
                <a:cs typeface="HGP創英角ｺﾞｼｯｸUB"/>
              </a:rPr>
              <a:t>ー</a:t>
            </a:r>
            <a:r>
              <a:rPr sz="702" spc="-18" dirty="0">
                <a:latin typeface="HGP創英角ｺﾞｼｯｸUB"/>
                <a:cs typeface="HGP創英角ｺﾞｼｯｸUB"/>
              </a:rPr>
              <a:t>（</a:t>
            </a:r>
            <a:r>
              <a:rPr lang="en-US" altLang="ja-JP" sz="702" spc="-18" dirty="0">
                <a:latin typeface="HGP創英角ｺﾞｼｯｸUB"/>
                <a:cs typeface="HGP創英角ｺﾞｼｯｸUB"/>
              </a:rPr>
              <a:t> 2</a:t>
            </a:r>
            <a:r>
              <a:rPr sz="702" spc="-9" dirty="0">
                <a:latin typeface="HGP創英角ｺﾞｼｯｸUB"/>
                <a:cs typeface="HGP創英角ｺﾞｼｯｸUB"/>
              </a:rPr>
              <a:t>事業所</a:t>
            </a:r>
            <a:r>
              <a:rPr sz="702" spc="-44" dirty="0">
                <a:latin typeface="HGP創英角ｺﾞｼｯｸUB"/>
                <a:cs typeface="HGP創英角ｺﾞｼｯｸUB"/>
              </a:rPr>
              <a:t>）</a:t>
            </a:r>
            <a:endParaRPr sz="702" dirty="0">
              <a:latin typeface="HGP創英角ｺﾞｼｯｸUB"/>
              <a:cs typeface="HGP創英角ｺﾞｼｯｸUB"/>
            </a:endParaRPr>
          </a:p>
        </p:txBody>
      </p:sp>
    </p:spTree>
    <p:extLst>
      <p:ext uri="{BB962C8B-B14F-4D97-AF65-F5344CB8AC3E}">
        <p14:creationId xmlns:p14="http://schemas.microsoft.com/office/powerpoint/2010/main" val="349292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96520" y="4135932"/>
            <a:ext cx="4421995" cy="274320"/>
            <a:chOff x="1071247" y="4194047"/>
            <a:chExt cx="4295140" cy="274320"/>
          </a:xfrm>
        </p:grpSpPr>
        <p:pic>
          <p:nvPicPr>
            <p:cNvPr id="3" name="object 3"/>
            <p:cNvPicPr/>
            <p:nvPr/>
          </p:nvPicPr>
          <p:blipFill>
            <a:blip r:embed="rId12" cstate="print"/>
            <a:stretch>
              <a:fillRect/>
            </a:stretch>
          </p:blipFill>
          <p:spPr>
            <a:xfrm>
              <a:off x="1071247" y="4194047"/>
              <a:ext cx="1808991" cy="274320"/>
            </a:xfrm>
            <a:prstGeom prst="rect">
              <a:avLst/>
            </a:prstGeom>
          </p:spPr>
        </p:pic>
        <p:pic>
          <p:nvPicPr>
            <p:cNvPr id="4" name="object 4"/>
            <p:cNvPicPr/>
            <p:nvPr/>
          </p:nvPicPr>
          <p:blipFill>
            <a:blip r:embed="rId13" cstate="print"/>
            <a:stretch>
              <a:fillRect/>
            </a:stretch>
          </p:blipFill>
          <p:spPr>
            <a:xfrm>
              <a:off x="2880238" y="4194047"/>
              <a:ext cx="794004" cy="274320"/>
            </a:xfrm>
            <a:prstGeom prst="rect">
              <a:avLst/>
            </a:prstGeom>
          </p:spPr>
        </p:pic>
        <p:pic>
          <p:nvPicPr>
            <p:cNvPr id="5" name="object 5"/>
            <p:cNvPicPr/>
            <p:nvPr/>
          </p:nvPicPr>
          <p:blipFill>
            <a:blip r:embed="rId14" cstate="print"/>
            <a:stretch>
              <a:fillRect/>
            </a:stretch>
          </p:blipFill>
          <p:spPr>
            <a:xfrm>
              <a:off x="3674242" y="4194047"/>
              <a:ext cx="809244" cy="274320"/>
            </a:xfrm>
            <a:prstGeom prst="rect">
              <a:avLst/>
            </a:prstGeom>
          </p:spPr>
        </p:pic>
        <p:pic>
          <p:nvPicPr>
            <p:cNvPr id="6" name="object 6"/>
            <p:cNvPicPr/>
            <p:nvPr/>
          </p:nvPicPr>
          <p:blipFill>
            <a:blip r:embed="rId15" cstate="print"/>
            <a:stretch>
              <a:fillRect/>
            </a:stretch>
          </p:blipFill>
          <p:spPr>
            <a:xfrm>
              <a:off x="4483486" y="4194047"/>
              <a:ext cx="882396" cy="274320"/>
            </a:xfrm>
            <a:prstGeom prst="rect">
              <a:avLst/>
            </a:prstGeom>
          </p:spPr>
        </p:pic>
      </p:grpSp>
      <p:grpSp>
        <p:nvGrpSpPr>
          <p:cNvPr id="8" name="object 8"/>
          <p:cNvGrpSpPr/>
          <p:nvPr/>
        </p:nvGrpSpPr>
        <p:grpSpPr>
          <a:xfrm>
            <a:off x="681079" y="2154529"/>
            <a:ext cx="4774231" cy="2378756"/>
            <a:chOff x="883788" y="2104644"/>
            <a:chExt cx="4587240" cy="2467610"/>
          </a:xfrm>
        </p:grpSpPr>
        <p:sp>
          <p:nvSpPr>
            <p:cNvPr id="9" name="object 9"/>
            <p:cNvSpPr/>
            <p:nvPr/>
          </p:nvSpPr>
          <p:spPr>
            <a:xfrm>
              <a:off x="889884" y="2215896"/>
              <a:ext cx="4575175" cy="2350135"/>
            </a:xfrm>
            <a:custGeom>
              <a:avLst/>
              <a:gdLst/>
              <a:ahLst/>
              <a:cxnLst/>
              <a:rect l="l" t="t" r="r" b="b"/>
              <a:pathLst>
                <a:path w="4575175" h="2350135">
                  <a:moveTo>
                    <a:pt x="0" y="0"/>
                  </a:moveTo>
                  <a:lnTo>
                    <a:pt x="0" y="2350007"/>
                  </a:lnTo>
                  <a:lnTo>
                    <a:pt x="4575047" y="2350007"/>
                  </a:lnTo>
                  <a:lnTo>
                    <a:pt x="4575047" y="0"/>
                  </a:lnTo>
                  <a:lnTo>
                    <a:pt x="0" y="0"/>
                  </a:lnTo>
                  <a:close/>
                </a:path>
                <a:path w="4575175" h="2350135">
                  <a:moveTo>
                    <a:pt x="24383" y="24383"/>
                  </a:moveTo>
                  <a:lnTo>
                    <a:pt x="24383" y="2325623"/>
                  </a:lnTo>
                  <a:lnTo>
                    <a:pt x="4550663" y="2325623"/>
                  </a:lnTo>
                  <a:lnTo>
                    <a:pt x="4550663" y="24383"/>
                  </a:lnTo>
                  <a:lnTo>
                    <a:pt x="24383" y="24383"/>
                  </a:lnTo>
                  <a:close/>
                </a:path>
              </a:pathLst>
            </a:custGeom>
            <a:ln w="12191">
              <a:solidFill>
                <a:srgbClr val="99CCFF"/>
              </a:solidFill>
            </a:ln>
          </p:spPr>
          <p:txBody>
            <a:bodyPr wrap="square" lIns="0" tIns="0" rIns="0" bIns="0" rtlCol="0"/>
            <a:lstStyle/>
            <a:p>
              <a:endParaRPr/>
            </a:p>
          </p:txBody>
        </p:sp>
        <p:pic>
          <p:nvPicPr>
            <p:cNvPr id="10" name="object 10"/>
            <p:cNvPicPr/>
            <p:nvPr/>
          </p:nvPicPr>
          <p:blipFill>
            <a:blip r:embed="rId16" cstate="print"/>
            <a:stretch>
              <a:fillRect/>
            </a:stretch>
          </p:blipFill>
          <p:spPr>
            <a:xfrm>
              <a:off x="1022479" y="2109216"/>
              <a:ext cx="2997711" cy="284988"/>
            </a:xfrm>
            <a:prstGeom prst="rect">
              <a:avLst/>
            </a:prstGeom>
          </p:spPr>
        </p:pic>
        <p:sp>
          <p:nvSpPr>
            <p:cNvPr id="11" name="object 11"/>
            <p:cNvSpPr/>
            <p:nvPr/>
          </p:nvSpPr>
          <p:spPr>
            <a:xfrm>
              <a:off x="1022472" y="2109216"/>
              <a:ext cx="2997835" cy="285115"/>
            </a:xfrm>
            <a:custGeom>
              <a:avLst/>
              <a:gdLst/>
              <a:ahLst/>
              <a:cxnLst/>
              <a:rect l="l" t="t" r="r" b="b"/>
              <a:pathLst>
                <a:path w="2997835" h="285114">
                  <a:moveTo>
                    <a:pt x="0" y="0"/>
                  </a:moveTo>
                  <a:lnTo>
                    <a:pt x="0" y="284987"/>
                  </a:lnTo>
                  <a:lnTo>
                    <a:pt x="2997707" y="284987"/>
                  </a:lnTo>
                  <a:lnTo>
                    <a:pt x="2997707" y="0"/>
                  </a:lnTo>
                  <a:lnTo>
                    <a:pt x="0" y="0"/>
                  </a:lnTo>
                  <a:close/>
                </a:path>
              </a:pathLst>
            </a:custGeom>
            <a:ln w="9143">
              <a:solidFill>
                <a:srgbClr val="3265FF"/>
              </a:solidFill>
            </a:ln>
          </p:spPr>
          <p:txBody>
            <a:bodyPr wrap="square" lIns="0" tIns="0" rIns="0" bIns="0" rtlCol="0"/>
            <a:lstStyle/>
            <a:p>
              <a:endParaRPr/>
            </a:p>
          </p:txBody>
        </p:sp>
      </p:grpSp>
      <p:sp>
        <p:nvSpPr>
          <p:cNvPr id="12" name="object 12"/>
          <p:cNvSpPr txBox="1"/>
          <p:nvPr/>
        </p:nvSpPr>
        <p:spPr>
          <a:xfrm>
            <a:off x="3473029" y="1178966"/>
            <a:ext cx="4879975" cy="701675"/>
          </a:xfrm>
          <a:prstGeom prst="rect">
            <a:avLst/>
          </a:prstGeom>
        </p:spPr>
        <p:txBody>
          <a:bodyPr vert="horz" wrap="square" lIns="0" tIns="0" rIns="0" bIns="0" rtlCol="0">
            <a:spAutoFit/>
          </a:bodyPr>
          <a:lstStyle/>
          <a:p>
            <a:pPr>
              <a:lnSpc>
                <a:spcPts val="1275"/>
              </a:lnSpc>
              <a:tabLst>
                <a:tab pos="709930" algn="l"/>
                <a:tab pos="1343660" algn="l"/>
                <a:tab pos="2180590" algn="l"/>
              </a:tabLst>
            </a:pPr>
            <a:r>
              <a:rPr sz="1200" spc="-10" dirty="0">
                <a:solidFill>
                  <a:srgbClr val="7F7F7F"/>
                </a:solidFill>
                <a:latin typeface="HGP創英角ｺﾞｼｯｸUB"/>
                <a:cs typeface="HGP創英角ｺﾞｼｯｸUB"/>
              </a:rPr>
              <a:t>売上</a:t>
            </a:r>
            <a:r>
              <a:rPr sz="1200" spc="-50" dirty="0">
                <a:solidFill>
                  <a:srgbClr val="7F7F7F"/>
                </a:solidFill>
                <a:latin typeface="HGP創英角ｺﾞｼｯｸUB"/>
                <a:cs typeface="HGP創英角ｺﾞｼｯｸUB"/>
              </a:rPr>
              <a:t>高</a:t>
            </a:r>
            <a:r>
              <a:rPr sz="1200" dirty="0">
                <a:solidFill>
                  <a:srgbClr val="7F7F7F"/>
                </a:solidFill>
                <a:latin typeface="HGP創英角ｺﾞｼｯｸUB"/>
                <a:cs typeface="HGP創英角ｺﾞｼｯｸUB"/>
              </a:rPr>
              <a:t>	</a:t>
            </a:r>
            <a:r>
              <a:rPr sz="1200" spc="-50" dirty="0">
                <a:solidFill>
                  <a:srgbClr val="7F7F7F"/>
                </a:solidFill>
                <a:latin typeface="HGP創英角ｺﾞｼｯｸUB"/>
                <a:cs typeface="HGP創英角ｺﾞｼｯｸUB"/>
              </a:rPr>
              <a:t>：</a:t>
            </a:r>
            <a:r>
              <a:rPr sz="1200" dirty="0">
                <a:solidFill>
                  <a:srgbClr val="7F7F7F"/>
                </a:solidFill>
                <a:latin typeface="HGP創英角ｺﾞｼｯｸUB"/>
                <a:cs typeface="HGP創英角ｺﾞｼｯｸUB"/>
              </a:rPr>
              <a:t>	1.2％</a:t>
            </a:r>
            <a:r>
              <a:rPr sz="1200" spc="-10" dirty="0">
                <a:solidFill>
                  <a:srgbClr val="7F7F7F"/>
                </a:solidFill>
                <a:latin typeface="HGP創英角ｺﾞｼｯｸUB"/>
                <a:cs typeface="HGP創英角ｺﾞｼｯｸUB"/>
              </a:rPr>
              <a:t>成</a:t>
            </a:r>
            <a:r>
              <a:rPr sz="1200" spc="-50" dirty="0">
                <a:solidFill>
                  <a:srgbClr val="7F7F7F"/>
                </a:solidFill>
                <a:latin typeface="HGP創英角ｺﾞｼｯｸUB"/>
                <a:cs typeface="HGP創英角ｺﾞｼｯｸUB"/>
              </a:rPr>
              <a:t>長</a:t>
            </a:r>
            <a:r>
              <a:rPr sz="1200" dirty="0">
                <a:solidFill>
                  <a:srgbClr val="7F7F7F"/>
                </a:solidFill>
                <a:latin typeface="HGP創英角ｺﾞｼｯｸUB"/>
                <a:cs typeface="HGP創英角ｺﾞｼｯｸUB"/>
              </a:rPr>
              <a:t>	</a:t>
            </a:r>
            <a:r>
              <a:rPr sz="1200" spc="-10" dirty="0">
                <a:solidFill>
                  <a:srgbClr val="7F7F7F"/>
                </a:solidFill>
                <a:latin typeface="HGP創英角ｺﾞｼｯｸUB"/>
                <a:cs typeface="HGP創英角ｺﾞｼｯｸUB"/>
              </a:rPr>
              <a:t>9,445</a:t>
            </a:r>
            <a:r>
              <a:rPr sz="1200" dirty="0">
                <a:solidFill>
                  <a:srgbClr val="7F7F7F"/>
                </a:solidFill>
                <a:latin typeface="HGP創英角ｺﾞｼｯｸUB"/>
                <a:cs typeface="HGP創英角ｺﾞｼｯｸUB"/>
              </a:rPr>
              <a:t>百</a:t>
            </a:r>
            <a:r>
              <a:rPr sz="1200" spc="-15" dirty="0">
                <a:solidFill>
                  <a:srgbClr val="7F7F7F"/>
                </a:solidFill>
                <a:latin typeface="HGP創英角ｺﾞｼｯｸUB"/>
                <a:cs typeface="HGP創英角ｺﾞｼｯｸUB"/>
              </a:rPr>
              <a:t>万</a:t>
            </a:r>
            <a:r>
              <a:rPr sz="1200" dirty="0">
                <a:solidFill>
                  <a:srgbClr val="7F7F7F"/>
                </a:solidFill>
                <a:latin typeface="HGP創英角ｺﾞｼｯｸUB"/>
                <a:cs typeface="HGP創英角ｺﾞｼｯｸUB"/>
              </a:rPr>
              <a:t>円</a:t>
            </a:r>
            <a:r>
              <a:rPr sz="1200" spc="5" dirty="0">
                <a:solidFill>
                  <a:srgbClr val="7F7F7F"/>
                </a:solidFill>
                <a:latin typeface="HGP創英角ｺﾞｼｯｸUB"/>
                <a:cs typeface="HGP創英角ｺﾞｼｯｸUB"/>
              </a:rPr>
              <a:t> </a:t>
            </a:r>
            <a:r>
              <a:rPr sz="1200" dirty="0">
                <a:solidFill>
                  <a:srgbClr val="7F7F7F"/>
                </a:solidFill>
                <a:latin typeface="HGP創英角ｺﾞｼｯｸUB"/>
                <a:cs typeface="HGP創英角ｺﾞｼｯｸUB"/>
              </a:rPr>
              <a:t>【</a:t>
            </a:r>
            <a:r>
              <a:rPr sz="1200" spc="-10" dirty="0">
                <a:solidFill>
                  <a:srgbClr val="7F7F7F"/>
                </a:solidFill>
                <a:latin typeface="HGP創英角ｺﾞｼｯｸUB"/>
                <a:cs typeface="HGP創英角ｺﾞｼｯｸUB"/>
              </a:rPr>
              <a:t>前年同</a:t>
            </a:r>
            <a:r>
              <a:rPr sz="1200" dirty="0">
                <a:solidFill>
                  <a:srgbClr val="7F7F7F"/>
                </a:solidFill>
                <a:latin typeface="HGP創英角ｺﾞｼｯｸUB"/>
                <a:cs typeface="HGP創英角ｺﾞｼｯｸUB"/>
              </a:rPr>
              <a:t>期</a:t>
            </a:r>
            <a:r>
              <a:rPr sz="1200" spc="430" dirty="0">
                <a:solidFill>
                  <a:srgbClr val="7F7F7F"/>
                </a:solidFill>
                <a:latin typeface="HGP創英角ｺﾞｼｯｸUB"/>
                <a:cs typeface="HGP創英角ｺﾞｼｯｸUB"/>
              </a:rPr>
              <a:t> </a:t>
            </a:r>
            <a:r>
              <a:rPr sz="1200" dirty="0">
                <a:solidFill>
                  <a:srgbClr val="7F7F7F"/>
                </a:solidFill>
                <a:latin typeface="HGP創英角ｺﾞｼｯｸUB"/>
                <a:cs typeface="HGP創英角ｺﾞｼｯｸUB"/>
              </a:rPr>
              <a:t>9,332</a:t>
            </a:r>
            <a:r>
              <a:rPr sz="1200" spc="-15" dirty="0">
                <a:solidFill>
                  <a:srgbClr val="7F7F7F"/>
                </a:solidFill>
                <a:latin typeface="HGP創英角ｺﾞｼｯｸUB"/>
                <a:cs typeface="HGP創英角ｺﾞｼｯｸUB"/>
              </a:rPr>
              <a:t>百</a:t>
            </a:r>
            <a:r>
              <a:rPr sz="1200" spc="-10" dirty="0">
                <a:solidFill>
                  <a:srgbClr val="7F7F7F"/>
                </a:solidFill>
                <a:latin typeface="HGP創英角ｺﾞｼｯｸUB"/>
                <a:cs typeface="HGP創英角ｺﾞｼｯｸUB"/>
              </a:rPr>
              <a:t>万円</a:t>
            </a:r>
            <a:r>
              <a:rPr sz="1200" spc="-50" dirty="0">
                <a:solidFill>
                  <a:srgbClr val="7F7F7F"/>
                </a:solidFill>
                <a:latin typeface="HGP創英角ｺﾞｼｯｸUB"/>
                <a:cs typeface="HGP創英角ｺﾞｼｯｸUB"/>
              </a:rPr>
              <a:t>】</a:t>
            </a:r>
            <a:endParaRPr sz="1200">
              <a:latin typeface="HGP創英角ｺﾞｼｯｸUB"/>
              <a:cs typeface="HGP創英角ｺﾞｼｯｸUB"/>
            </a:endParaRPr>
          </a:p>
          <a:p>
            <a:pPr>
              <a:lnSpc>
                <a:spcPct val="100000"/>
              </a:lnSpc>
              <a:spcBef>
                <a:spcPts val="720"/>
              </a:spcBef>
              <a:tabLst>
                <a:tab pos="1090930" algn="l"/>
                <a:tab pos="2325370" algn="l"/>
                <a:tab pos="4059554" algn="l"/>
              </a:tabLst>
            </a:pPr>
            <a:r>
              <a:rPr sz="1200" spc="-10" dirty="0">
                <a:solidFill>
                  <a:srgbClr val="7F7F7F"/>
                </a:solidFill>
                <a:latin typeface="HGP創英角ｺﾞｼｯｸUB"/>
                <a:cs typeface="HGP創英角ｺﾞｼｯｸUB"/>
              </a:rPr>
              <a:t>営業利</a:t>
            </a:r>
            <a:r>
              <a:rPr sz="1200" dirty="0">
                <a:solidFill>
                  <a:srgbClr val="7F7F7F"/>
                </a:solidFill>
                <a:latin typeface="HGP創英角ｺﾞｼｯｸUB"/>
                <a:cs typeface="HGP創英角ｺﾞｼｯｸUB"/>
              </a:rPr>
              <a:t>益</a:t>
            </a:r>
            <a:r>
              <a:rPr sz="1200" spc="395" dirty="0">
                <a:solidFill>
                  <a:srgbClr val="7F7F7F"/>
                </a:solidFill>
                <a:latin typeface="HGP創英角ｺﾞｼｯｸUB"/>
                <a:cs typeface="HGP創英角ｺﾞｼｯｸUB"/>
              </a:rPr>
              <a:t> </a:t>
            </a:r>
            <a:r>
              <a:rPr sz="1200" spc="-50" dirty="0">
                <a:solidFill>
                  <a:srgbClr val="7F7F7F"/>
                </a:solidFill>
                <a:latin typeface="HGP創英角ｺﾞｼｯｸUB"/>
                <a:cs typeface="HGP創英角ｺﾞｼｯｸUB"/>
              </a:rPr>
              <a:t>：</a:t>
            </a:r>
            <a:r>
              <a:rPr sz="1200" dirty="0">
                <a:solidFill>
                  <a:srgbClr val="7F7F7F"/>
                </a:solidFill>
                <a:latin typeface="HGP創英角ｺﾞｼｯｸUB"/>
                <a:cs typeface="HGP創英角ｺﾞｼｯｸUB"/>
              </a:rPr>
              <a:t>	</a:t>
            </a:r>
            <a:r>
              <a:rPr sz="1200" spc="-10" dirty="0">
                <a:solidFill>
                  <a:srgbClr val="7F7F7F"/>
                </a:solidFill>
                <a:latin typeface="HGP創英角ｺﾞｼｯｸUB"/>
                <a:cs typeface="HGP創英角ｺﾞｼｯｸUB"/>
              </a:rPr>
              <a:t>▲21.3％成</a:t>
            </a:r>
            <a:r>
              <a:rPr sz="1200" spc="-50" dirty="0">
                <a:solidFill>
                  <a:srgbClr val="7F7F7F"/>
                </a:solidFill>
                <a:latin typeface="HGP創英角ｺﾞｼｯｸUB"/>
                <a:cs typeface="HGP創英角ｺﾞｼｯｸUB"/>
              </a:rPr>
              <a:t>長</a:t>
            </a:r>
            <a:r>
              <a:rPr sz="1200" dirty="0">
                <a:solidFill>
                  <a:srgbClr val="7F7F7F"/>
                </a:solidFill>
                <a:latin typeface="HGP創英角ｺﾞｼｯｸUB"/>
                <a:cs typeface="HGP創英角ｺﾞｼｯｸUB"/>
              </a:rPr>
              <a:t>	316</a:t>
            </a:r>
            <a:r>
              <a:rPr sz="1200" spc="-10" dirty="0">
                <a:solidFill>
                  <a:srgbClr val="7F7F7F"/>
                </a:solidFill>
                <a:latin typeface="HGP創英角ｺﾞｼｯｸUB"/>
                <a:cs typeface="HGP創英角ｺﾞｼｯｸUB"/>
              </a:rPr>
              <a:t>百万</a:t>
            </a:r>
            <a:r>
              <a:rPr sz="1200" dirty="0">
                <a:solidFill>
                  <a:srgbClr val="7F7F7F"/>
                </a:solidFill>
                <a:latin typeface="HGP創英角ｺﾞｼｯｸUB"/>
                <a:cs typeface="HGP創英角ｺﾞｼｯｸUB"/>
              </a:rPr>
              <a:t>円</a:t>
            </a:r>
            <a:r>
              <a:rPr sz="1200" spc="10" dirty="0">
                <a:solidFill>
                  <a:srgbClr val="7F7F7F"/>
                </a:solidFill>
                <a:latin typeface="HGP創英角ｺﾞｼｯｸUB"/>
                <a:cs typeface="HGP創英角ｺﾞｼｯｸUB"/>
              </a:rPr>
              <a:t> </a:t>
            </a:r>
            <a:r>
              <a:rPr sz="1200" dirty="0">
                <a:solidFill>
                  <a:srgbClr val="7F7F7F"/>
                </a:solidFill>
                <a:latin typeface="HGP創英角ｺﾞｼｯｸUB"/>
                <a:cs typeface="HGP創英角ｺﾞｼｯｸUB"/>
              </a:rPr>
              <a:t>【</a:t>
            </a:r>
            <a:r>
              <a:rPr sz="1200" spc="-10" dirty="0">
                <a:solidFill>
                  <a:srgbClr val="7F7F7F"/>
                </a:solidFill>
                <a:latin typeface="HGP創英角ｺﾞｼｯｸUB"/>
                <a:cs typeface="HGP創英角ｺﾞｼｯｸUB"/>
              </a:rPr>
              <a:t>前年同</a:t>
            </a:r>
            <a:r>
              <a:rPr sz="1200" spc="-50" dirty="0">
                <a:solidFill>
                  <a:srgbClr val="7F7F7F"/>
                </a:solidFill>
                <a:latin typeface="HGP創英角ｺﾞｼｯｸUB"/>
                <a:cs typeface="HGP創英角ｺﾞｼｯｸUB"/>
              </a:rPr>
              <a:t>期</a:t>
            </a:r>
            <a:r>
              <a:rPr sz="1200" dirty="0">
                <a:solidFill>
                  <a:srgbClr val="7F7F7F"/>
                </a:solidFill>
                <a:latin typeface="HGP創英角ｺﾞｼｯｸUB"/>
                <a:cs typeface="HGP創英角ｺﾞｼｯｸUB"/>
              </a:rPr>
              <a:t>	</a:t>
            </a:r>
            <a:r>
              <a:rPr sz="1200" spc="-10" dirty="0">
                <a:solidFill>
                  <a:srgbClr val="7F7F7F"/>
                </a:solidFill>
                <a:latin typeface="HGP創英角ｺﾞｼｯｸUB"/>
                <a:cs typeface="HGP創英角ｺﾞｼｯｸUB"/>
              </a:rPr>
              <a:t>401百万円</a:t>
            </a:r>
            <a:r>
              <a:rPr sz="1200" spc="-50" dirty="0">
                <a:solidFill>
                  <a:srgbClr val="7F7F7F"/>
                </a:solidFill>
                <a:latin typeface="HGP創英角ｺﾞｼｯｸUB"/>
                <a:cs typeface="HGP創英角ｺﾞｼｯｸUB"/>
              </a:rPr>
              <a:t>】</a:t>
            </a:r>
            <a:endParaRPr sz="1200">
              <a:latin typeface="HGP創英角ｺﾞｼｯｸUB"/>
              <a:cs typeface="HGP創英角ｺﾞｼｯｸUB"/>
            </a:endParaRPr>
          </a:p>
          <a:p>
            <a:pPr>
              <a:lnSpc>
                <a:spcPts val="1365"/>
              </a:lnSpc>
              <a:spcBef>
                <a:spcPts val="720"/>
              </a:spcBef>
              <a:tabLst>
                <a:tab pos="1090930" algn="l"/>
                <a:tab pos="2325370" algn="l"/>
                <a:tab pos="4059554" algn="l"/>
              </a:tabLst>
            </a:pPr>
            <a:r>
              <a:rPr sz="1200" spc="-10" dirty="0">
                <a:solidFill>
                  <a:srgbClr val="7F7F7F"/>
                </a:solidFill>
                <a:latin typeface="HGP創英角ｺﾞｼｯｸUB"/>
                <a:cs typeface="HGP創英角ｺﾞｼｯｸUB"/>
              </a:rPr>
              <a:t>当期利</a:t>
            </a:r>
            <a:r>
              <a:rPr sz="1200" dirty="0">
                <a:solidFill>
                  <a:srgbClr val="7F7F7F"/>
                </a:solidFill>
                <a:latin typeface="HGP創英角ｺﾞｼｯｸUB"/>
                <a:cs typeface="HGP創英角ｺﾞｼｯｸUB"/>
              </a:rPr>
              <a:t>益</a:t>
            </a:r>
            <a:r>
              <a:rPr sz="1200" spc="395" dirty="0">
                <a:solidFill>
                  <a:srgbClr val="7F7F7F"/>
                </a:solidFill>
                <a:latin typeface="HGP創英角ｺﾞｼｯｸUB"/>
                <a:cs typeface="HGP創英角ｺﾞｼｯｸUB"/>
              </a:rPr>
              <a:t> </a:t>
            </a:r>
            <a:r>
              <a:rPr sz="1200" spc="-50" dirty="0">
                <a:solidFill>
                  <a:srgbClr val="7F7F7F"/>
                </a:solidFill>
                <a:latin typeface="HGP創英角ｺﾞｼｯｸUB"/>
                <a:cs typeface="HGP創英角ｺﾞｼｯｸUB"/>
              </a:rPr>
              <a:t>：</a:t>
            </a:r>
            <a:r>
              <a:rPr sz="1200" dirty="0">
                <a:solidFill>
                  <a:srgbClr val="7F7F7F"/>
                </a:solidFill>
                <a:latin typeface="HGP創英角ｺﾞｼｯｸUB"/>
                <a:cs typeface="HGP創英角ｺﾞｼｯｸUB"/>
              </a:rPr>
              <a:t>	</a:t>
            </a:r>
            <a:r>
              <a:rPr sz="1200" spc="-10" dirty="0">
                <a:solidFill>
                  <a:srgbClr val="7F7F7F"/>
                </a:solidFill>
                <a:latin typeface="HGP創英角ｺﾞｼｯｸUB"/>
                <a:cs typeface="HGP創英角ｺﾞｼｯｸUB"/>
              </a:rPr>
              <a:t>▲20.9％成</a:t>
            </a:r>
            <a:r>
              <a:rPr sz="1200" spc="-50" dirty="0">
                <a:solidFill>
                  <a:srgbClr val="7F7F7F"/>
                </a:solidFill>
                <a:latin typeface="HGP創英角ｺﾞｼｯｸUB"/>
                <a:cs typeface="HGP創英角ｺﾞｼｯｸUB"/>
              </a:rPr>
              <a:t>長</a:t>
            </a:r>
            <a:r>
              <a:rPr sz="1200" dirty="0">
                <a:solidFill>
                  <a:srgbClr val="7F7F7F"/>
                </a:solidFill>
                <a:latin typeface="HGP創英角ｺﾞｼｯｸUB"/>
                <a:cs typeface="HGP創英角ｺﾞｼｯｸUB"/>
              </a:rPr>
              <a:t>	209百</a:t>
            </a:r>
            <a:r>
              <a:rPr sz="1200" spc="-10" dirty="0">
                <a:solidFill>
                  <a:srgbClr val="7F7F7F"/>
                </a:solidFill>
                <a:latin typeface="HGP創英角ｺﾞｼｯｸUB"/>
                <a:cs typeface="HGP創英角ｺﾞｼｯｸUB"/>
              </a:rPr>
              <a:t>万</a:t>
            </a:r>
            <a:r>
              <a:rPr sz="1200" dirty="0">
                <a:solidFill>
                  <a:srgbClr val="7F7F7F"/>
                </a:solidFill>
                <a:latin typeface="HGP創英角ｺﾞｼｯｸUB"/>
                <a:cs typeface="HGP創英角ｺﾞｼｯｸUB"/>
              </a:rPr>
              <a:t>円</a:t>
            </a:r>
            <a:r>
              <a:rPr sz="1200" spc="5" dirty="0">
                <a:solidFill>
                  <a:srgbClr val="7F7F7F"/>
                </a:solidFill>
                <a:latin typeface="HGP創英角ｺﾞｼｯｸUB"/>
                <a:cs typeface="HGP創英角ｺﾞｼｯｸUB"/>
              </a:rPr>
              <a:t> </a:t>
            </a:r>
            <a:r>
              <a:rPr sz="1200" dirty="0">
                <a:solidFill>
                  <a:srgbClr val="7F7F7F"/>
                </a:solidFill>
                <a:latin typeface="HGP創英角ｺﾞｼｯｸUB"/>
                <a:cs typeface="HGP創英角ｺﾞｼｯｸUB"/>
              </a:rPr>
              <a:t>【</a:t>
            </a:r>
            <a:r>
              <a:rPr sz="1200" spc="-10" dirty="0">
                <a:solidFill>
                  <a:srgbClr val="7F7F7F"/>
                </a:solidFill>
                <a:latin typeface="HGP創英角ｺﾞｼｯｸUB"/>
                <a:cs typeface="HGP創英角ｺﾞｼｯｸUB"/>
              </a:rPr>
              <a:t>前年同</a:t>
            </a:r>
            <a:r>
              <a:rPr sz="1200" spc="-50" dirty="0">
                <a:solidFill>
                  <a:srgbClr val="7F7F7F"/>
                </a:solidFill>
                <a:latin typeface="HGP創英角ｺﾞｼｯｸUB"/>
                <a:cs typeface="HGP創英角ｺﾞｼｯｸUB"/>
              </a:rPr>
              <a:t>期</a:t>
            </a:r>
            <a:r>
              <a:rPr sz="1200" dirty="0">
                <a:solidFill>
                  <a:srgbClr val="7F7F7F"/>
                </a:solidFill>
                <a:latin typeface="HGP創英角ｺﾞｼｯｸUB"/>
                <a:cs typeface="HGP創英角ｺﾞｼｯｸUB"/>
              </a:rPr>
              <a:t>	</a:t>
            </a:r>
            <a:r>
              <a:rPr sz="1200" spc="-10" dirty="0">
                <a:solidFill>
                  <a:srgbClr val="7F7F7F"/>
                </a:solidFill>
                <a:latin typeface="HGP創英角ｺﾞｼｯｸUB"/>
                <a:cs typeface="HGP創英角ｺﾞｼｯｸUB"/>
              </a:rPr>
              <a:t>264百万円</a:t>
            </a:r>
            <a:r>
              <a:rPr sz="1200" spc="-50" dirty="0">
                <a:solidFill>
                  <a:srgbClr val="7F7F7F"/>
                </a:solidFill>
                <a:latin typeface="HGP創英角ｺﾞｼｯｸUB"/>
                <a:cs typeface="HGP創英角ｺﾞｼｯｸUB"/>
              </a:rPr>
              <a:t>】</a:t>
            </a:r>
            <a:endParaRPr sz="1200">
              <a:latin typeface="HGP創英角ｺﾞｼｯｸUB"/>
              <a:cs typeface="HGP創英角ｺﾞｼｯｸUB"/>
            </a:endParaRPr>
          </a:p>
        </p:txBody>
      </p:sp>
      <p:grpSp>
        <p:nvGrpSpPr>
          <p:cNvPr id="13" name="object 13"/>
          <p:cNvGrpSpPr/>
          <p:nvPr>
            <p:custDataLst>
              <p:custData r:id="rId1"/>
            </p:custDataLst>
          </p:nvPr>
        </p:nvGrpSpPr>
        <p:grpSpPr>
          <a:xfrm>
            <a:off x="3293358" y="984887"/>
            <a:ext cx="5431155" cy="970280"/>
            <a:chOff x="3269350" y="998721"/>
            <a:chExt cx="5431155" cy="970280"/>
          </a:xfrm>
        </p:grpSpPr>
        <p:sp>
          <p:nvSpPr>
            <p:cNvPr id="14" name="object 14"/>
            <p:cNvSpPr/>
            <p:nvPr/>
          </p:nvSpPr>
          <p:spPr>
            <a:xfrm>
              <a:off x="3346566" y="1075937"/>
              <a:ext cx="5354320" cy="893444"/>
            </a:xfrm>
            <a:custGeom>
              <a:avLst/>
              <a:gdLst/>
              <a:ahLst/>
              <a:cxnLst/>
              <a:rect l="l" t="t" r="r" b="b"/>
              <a:pathLst>
                <a:path w="5354320" h="893444">
                  <a:moveTo>
                    <a:pt x="5353811" y="893057"/>
                  </a:moveTo>
                  <a:lnTo>
                    <a:pt x="5353811" y="0"/>
                  </a:lnTo>
                  <a:lnTo>
                    <a:pt x="0" y="0"/>
                  </a:lnTo>
                  <a:lnTo>
                    <a:pt x="0" y="893057"/>
                  </a:lnTo>
                  <a:lnTo>
                    <a:pt x="5353811" y="893057"/>
                  </a:lnTo>
                  <a:close/>
                </a:path>
              </a:pathLst>
            </a:custGeom>
            <a:solidFill>
              <a:srgbClr val="7F7F7F"/>
            </a:solidFill>
          </p:spPr>
          <p:txBody>
            <a:bodyPr wrap="square" lIns="0" tIns="0" rIns="0" bIns="0" rtlCol="0"/>
            <a:lstStyle/>
            <a:p>
              <a:endParaRPr/>
            </a:p>
          </p:txBody>
        </p:sp>
        <p:sp>
          <p:nvSpPr>
            <p:cNvPr id="15" name="object 15"/>
            <p:cNvSpPr/>
            <p:nvPr/>
          </p:nvSpPr>
          <p:spPr>
            <a:xfrm>
              <a:off x="3287130" y="1016501"/>
              <a:ext cx="5318760" cy="858519"/>
            </a:xfrm>
            <a:custGeom>
              <a:avLst/>
              <a:gdLst/>
              <a:ahLst/>
              <a:cxnLst/>
              <a:rect l="l" t="t" r="r" b="b"/>
              <a:pathLst>
                <a:path w="5318759" h="858519">
                  <a:moveTo>
                    <a:pt x="5318759" y="858011"/>
                  </a:moveTo>
                  <a:lnTo>
                    <a:pt x="5318759" y="0"/>
                  </a:lnTo>
                  <a:lnTo>
                    <a:pt x="0" y="0"/>
                  </a:lnTo>
                  <a:lnTo>
                    <a:pt x="0" y="858011"/>
                  </a:lnTo>
                  <a:lnTo>
                    <a:pt x="5318759" y="858011"/>
                  </a:lnTo>
                  <a:close/>
                </a:path>
              </a:pathLst>
            </a:custGeom>
            <a:solidFill>
              <a:srgbClr val="FFFFFF"/>
            </a:solidFill>
          </p:spPr>
          <p:txBody>
            <a:bodyPr wrap="square" lIns="0" tIns="0" rIns="0" bIns="0" rtlCol="0"/>
            <a:lstStyle/>
            <a:p>
              <a:endParaRPr dirty="0"/>
            </a:p>
          </p:txBody>
        </p:sp>
        <p:sp>
          <p:nvSpPr>
            <p:cNvPr id="16" name="object 16"/>
            <p:cNvSpPr/>
            <p:nvPr/>
          </p:nvSpPr>
          <p:spPr>
            <a:xfrm>
              <a:off x="3287130" y="1016501"/>
              <a:ext cx="5318760" cy="858519"/>
            </a:xfrm>
            <a:custGeom>
              <a:avLst/>
              <a:gdLst/>
              <a:ahLst/>
              <a:cxnLst/>
              <a:rect l="l" t="t" r="r" b="b"/>
              <a:pathLst>
                <a:path w="5318759" h="858519">
                  <a:moveTo>
                    <a:pt x="0" y="0"/>
                  </a:moveTo>
                  <a:lnTo>
                    <a:pt x="0" y="858011"/>
                  </a:lnTo>
                  <a:lnTo>
                    <a:pt x="5318759" y="858011"/>
                  </a:lnTo>
                  <a:lnTo>
                    <a:pt x="5318759" y="0"/>
                  </a:lnTo>
                  <a:lnTo>
                    <a:pt x="0" y="0"/>
                  </a:lnTo>
                  <a:close/>
                </a:path>
              </a:pathLst>
            </a:custGeom>
            <a:ln w="35051">
              <a:solidFill>
                <a:srgbClr val="00007F"/>
              </a:solidFill>
            </a:ln>
          </p:spPr>
          <p:txBody>
            <a:bodyPr wrap="square" lIns="0" tIns="0" rIns="0" bIns="0" rtlCol="0"/>
            <a:lstStyle/>
            <a:p>
              <a:endParaRPr dirty="0"/>
            </a:p>
          </p:txBody>
        </p:sp>
      </p:grpSp>
      <p:sp>
        <p:nvSpPr>
          <p:cNvPr id="17" name="object 17"/>
          <p:cNvSpPr txBox="1"/>
          <p:nvPr/>
        </p:nvSpPr>
        <p:spPr>
          <a:xfrm>
            <a:off x="3360121" y="978791"/>
            <a:ext cx="1027317" cy="839845"/>
          </a:xfrm>
          <a:prstGeom prst="rect">
            <a:avLst/>
          </a:prstGeom>
        </p:spPr>
        <p:txBody>
          <a:bodyPr vert="horz" wrap="square" lIns="0" tIns="12700" rIns="0" bIns="0" rtlCol="0">
            <a:spAutoFit/>
          </a:bodyPr>
          <a:lstStyle/>
          <a:p>
            <a:pPr marL="12700" marR="5080" algn="just">
              <a:lnSpc>
                <a:spcPct val="150000"/>
              </a:lnSpc>
              <a:spcBef>
                <a:spcPts val="100"/>
              </a:spcBef>
            </a:pPr>
            <a:r>
              <a:rPr sz="1200" spc="80" dirty="0" err="1">
                <a:latin typeface="HGP創英角ｺﾞｼｯｸUB" panose="020B0900000000000000" pitchFamily="50" charset="-128"/>
                <a:ea typeface="HGP創英角ｺﾞｼｯｸUB" panose="020B0900000000000000" pitchFamily="50" charset="-128"/>
                <a:cs typeface="HGP創英角ｺﾞｼｯｸUB"/>
              </a:rPr>
              <a:t>売上高</a:t>
            </a:r>
            <a:r>
              <a:rPr sz="1200" spc="80" dirty="0">
                <a:latin typeface="HGP創英角ｺﾞｼｯｸUB" panose="020B0900000000000000" pitchFamily="50" charset="-128"/>
                <a:ea typeface="HGP創英角ｺﾞｼｯｸUB" panose="020B0900000000000000" pitchFamily="50" charset="-128"/>
                <a:cs typeface="HGP創英角ｺﾞｼｯｸUB"/>
              </a:rPr>
              <a:t> ：</a:t>
            </a:r>
            <a:endParaRPr lang="en-US" sz="1200" spc="80" dirty="0">
              <a:latin typeface="HGP創英角ｺﾞｼｯｸUB" panose="020B0900000000000000" pitchFamily="50" charset="-128"/>
              <a:ea typeface="HGP創英角ｺﾞｼｯｸUB" panose="020B0900000000000000" pitchFamily="50" charset="-128"/>
              <a:cs typeface="HGP創英角ｺﾞｼｯｸUB"/>
            </a:endParaRPr>
          </a:p>
          <a:p>
            <a:pPr marL="12700" marR="5080" algn="just">
              <a:lnSpc>
                <a:spcPct val="150000"/>
              </a:lnSpc>
              <a:spcBef>
                <a:spcPts val="100"/>
              </a:spcBef>
            </a:pPr>
            <a:r>
              <a:rPr sz="1200" spc="-20" dirty="0">
                <a:latin typeface="HGP創英角ｺﾞｼｯｸUB" panose="020B0900000000000000" pitchFamily="50" charset="-128"/>
                <a:ea typeface="HGP創英角ｺﾞｼｯｸUB" panose="020B0900000000000000" pitchFamily="50" charset="-128"/>
                <a:cs typeface="HGP創英角ｺﾞｼｯｸUB"/>
              </a:rPr>
              <a:t>営</a:t>
            </a:r>
            <a:r>
              <a:rPr lang="ja-JP" altLang="en-US" sz="1200" spc="-20" dirty="0">
                <a:latin typeface="HGP創英角ｺﾞｼｯｸUB" panose="020B0900000000000000" pitchFamily="50" charset="-128"/>
                <a:ea typeface="HGP創英角ｺﾞｼｯｸUB" panose="020B0900000000000000" pitchFamily="50" charset="-128"/>
                <a:cs typeface="HGP創英角ｺﾞｼｯｸUB"/>
              </a:rPr>
              <a:t>業利益：</a:t>
            </a:r>
            <a:endParaRPr lang="en-US" altLang="ja-JP" sz="1200" spc="-20" dirty="0">
              <a:latin typeface="HGP創英角ｺﾞｼｯｸUB" panose="020B0900000000000000" pitchFamily="50" charset="-128"/>
              <a:ea typeface="HGP創英角ｺﾞｼｯｸUB" panose="020B0900000000000000" pitchFamily="50" charset="-128"/>
              <a:cs typeface="HGP創英角ｺﾞｼｯｸUB"/>
            </a:endParaRPr>
          </a:p>
          <a:p>
            <a:pPr marL="12700" marR="5080" algn="just">
              <a:lnSpc>
                <a:spcPct val="150000"/>
              </a:lnSpc>
              <a:spcBef>
                <a:spcPts val="100"/>
              </a:spcBef>
            </a:pPr>
            <a:r>
              <a:rPr lang="ja-JP" altLang="en-US" sz="1200" spc="50" dirty="0">
                <a:latin typeface="HGP創英角ｺﾞｼｯｸUB" panose="020B0900000000000000" pitchFamily="50" charset="-128"/>
                <a:ea typeface="HGP創英角ｺﾞｼｯｸUB" panose="020B0900000000000000" pitchFamily="50" charset="-128"/>
                <a:cs typeface="HGP創英角ｺﾞｼｯｸUB"/>
              </a:rPr>
              <a:t>当</a:t>
            </a:r>
            <a:r>
              <a:rPr sz="1200" spc="50" dirty="0" err="1">
                <a:latin typeface="HGP創英角ｺﾞｼｯｸUB" panose="020B0900000000000000" pitchFamily="50" charset="-128"/>
                <a:ea typeface="HGP創英角ｺﾞｼｯｸUB" panose="020B0900000000000000" pitchFamily="50" charset="-128"/>
                <a:cs typeface="HGP創英角ｺﾞｼｯｸUB"/>
              </a:rPr>
              <a:t>期利益</a:t>
            </a:r>
            <a:r>
              <a:rPr sz="1200" spc="50" dirty="0">
                <a:latin typeface="HGP創英角ｺﾞｼｯｸUB" panose="020B0900000000000000" pitchFamily="50" charset="-128"/>
                <a:ea typeface="HGP創英角ｺﾞｼｯｸUB" panose="020B0900000000000000" pitchFamily="50" charset="-128"/>
                <a:cs typeface="HGP創英角ｺﾞｼｯｸUB"/>
              </a:rPr>
              <a:t> ：</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18" name="object 18"/>
          <p:cNvSpPr txBox="1"/>
          <p:nvPr>
            <p:custDataLst>
              <p:custData r:id="rId2"/>
            </p:custDataLst>
          </p:nvPr>
        </p:nvSpPr>
        <p:spPr>
          <a:xfrm>
            <a:off x="4149356" y="948049"/>
            <a:ext cx="964565" cy="838690"/>
          </a:xfrm>
          <a:prstGeom prst="rect">
            <a:avLst/>
          </a:prstGeom>
        </p:spPr>
        <p:txBody>
          <a:bodyPr vert="horz" wrap="square" lIns="0" tIns="104139" rIns="0" bIns="0" rtlCol="0">
            <a:spAutoFit/>
          </a:bodyPr>
          <a:lstStyle/>
          <a:p>
            <a:pPr marR="5080" algn="r">
              <a:lnSpc>
                <a:spcPct val="100000"/>
              </a:lnSpc>
              <a:spcBef>
                <a:spcPts val="819"/>
              </a:spcBef>
            </a:pPr>
            <a:r>
              <a:rPr sz="1200" spc="-20" dirty="0">
                <a:latin typeface="HGP創英角ｺﾞｼｯｸUB"/>
                <a:cs typeface="HGP創英角ｺﾞｼｯｸUB"/>
              </a:rPr>
              <a:t>％成長</a:t>
            </a:r>
            <a:endParaRPr sz="1200" dirty="0">
              <a:latin typeface="HGP創英角ｺﾞｼｯｸUB"/>
              <a:cs typeface="HGP創英角ｺﾞｼｯｸUB"/>
            </a:endParaRPr>
          </a:p>
          <a:p>
            <a:pPr marR="10795" algn="r">
              <a:lnSpc>
                <a:spcPct val="100000"/>
              </a:lnSpc>
              <a:spcBef>
                <a:spcPts val="720"/>
              </a:spcBef>
            </a:pPr>
            <a:r>
              <a:rPr sz="1200" spc="-30" dirty="0">
                <a:latin typeface="HGP創英角ｺﾞｼｯｸUB"/>
                <a:cs typeface="HGP創英角ｺﾞｼｯｸUB"/>
              </a:rPr>
              <a:t>％成長</a:t>
            </a:r>
            <a:endParaRPr sz="1200" dirty="0">
              <a:latin typeface="HGP創英角ｺﾞｼｯｸUB"/>
              <a:cs typeface="HGP創英角ｺﾞｼｯｸUB"/>
            </a:endParaRPr>
          </a:p>
          <a:p>
            <a:pPr marR="10795" algn="r">
              <a:lnSpc>
                <a:spcPct val="100000"/>
              </a:lnSpc>
              <a:spcBef>
                <a:spcPts val="720"/>
              </a:spcBef>
            </a:pPr>
            <a:r>
              <a:rPr lang="en-US" altLang="ja-JP" sz="1200" spc="-3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185.0</a:t>
            </a:r>
            <a:r>
              <a:rPr lang="ja-JP" altLang="en-US" sz="1200" spc="-30">
                <a:latin typeface="HGP創英角ｺﾞｼｯｸUB" panose="020B0900000000000000" pitchFamily="50" charset="-128"/>
                <a:ea typeface="HGP創英角ｺﾞｼｯｸUB" panose="020B0900000000000000" pitchFamily="50" charset="-128"/>
                <a:cs typeface="HGP創英角ｺﾞｼｯｸUB"/>
              </a:rPr>
              <a:t>％</a:t>
            </a:r>
            <a:r>
              <a:rPr sz="1200" spc="-30" dirty="0" err="1">
                <a:latin typeface="HGP創英角ｺﾞｼｯｸUB"/>
                <a:cs typeface="HGP創英角ｺﾞｼｯｸUB"/>
              </a:rPr>
              <a:t>成長</a:t>
            </a:r>
            <a:endParaRPr sz="1200" dirty="0">
              <a:latin typeface="HGP創英角ｺﾞｼｯｸUB"/>
              <a:cs typeface="HGP創英角ｺﾞｼｯｸUB"/>
            </a:endParaRPr>
          </a:p>
        </p:txBody>
      </p:sp>
      <p:sp>
        <p:nvSpPr>
          <p:cNvPr id="19" name="object 19"/>
          <p:cNvSpPr txBox="1"/>
          <p:nvPr>
            <p:custDataLst>
              <p:custData r:id="rId3"/>
            </p:custDataLst>
          </p:nvPr>
        </p:nvSpPr>
        <p:spPr>
          <a:xfrm>
            <a:off x="5118635" y="915910"/>
            <a:ext cx="1431005" cy="931023"/>
          </a:xfrm>
          <a:prstGeom prst="rect">
            <a:avLst/>
          </a:prstGeom>
        </p:spPr>
        <p:txBody>
          <a:bodyPr vert="horz" wrap="square" lIns="0" tIns="104139" rIns="0" bIns="0" rtlCol="0">
            <a:spAutoFit/>
          </a:bodyPr>
          <a:lstStyle/>
          <a:p>
            <a:pPr marR="22860" algn="r">
              <a:lnSpc>
                <a:spcPct val="100000"/>
              </a:lnSpc>
              <a:spcBef>
                <a:spcPts val="819"/>
              </a:spcBef>
            </a:pPr>
            <a:r>
              <a:rPr lang="en-US" altLang="ja-JP" sz="1400" spc="-15">
                <a:solidFill>
                  <a:srgbClr val="000000"/>
                </a:solidFill>
                <a:latin typeface="HGP創英角ｺﾞｼｯｸUB"/>
                <a:cs typeface="HGP創英角ｺﾞｼｯｸUB"/>
              </a:rPr>
              <a:t>10,372</a:t>
            </a:r>
            <a:r>
              <a:rPr sz="1400" spc="-15">
                <a:latin typeface="HGP創英角ｺﾞｼｯｸUB"/>
                <a:cs typeface="HGP創英角ｺﾞｼｯｸUB"/>
              </a:rPr>
              <a:t>百万円</a:t>
            </a:r>
            <a:endParaRPr sz="1100" dirty="0">
              <a:latin typeface="HGP創英角ｺﾞｼｯｸUB"/>
              <a:cs typeface="HGP創英角ｺﾞｼｯｸUB"/>
            </a:endParaRPr>
          </a:p>
          <a:p>
            <a:pPr marR="5080" algn="r">
              <a:lnSpc>
                <a:spcPct val="100000"/>
              </a:lnSpc>
              <a:spcBef>
                <a:spcPts val="720"/>
              </a:spcBef>
            </a:pPr>
            <a:r>
              <a:rPr lang="en-US" altLang="ja-JP" sz="1400" spc="-15">
                <a:solidFill>
                  <a:srgbClr val="000000"/>
                </a:solidFill>
                <a:latin typeface="HGP創英角ｺﾞｼｯｸUB"/>
                <a:cs typeface="HGP創英角ｺﾞｼｯｸUB"/>
              </a:rPr>
              <a:t>323</a:t>
            </a:r>
            <a:r>
              <a:rPr sz="1400" spc="-15">
                <a:latin typeface="HGP創英角ｺﾞｼｯｸUB"/>
                <a:cs typeface="HGP創英角ｺﾞｼｯｸUB"/>
              </a:rPr>
              <a:t>百万円 </a:t>
            </a:r>
            <a:endParaRPr sz="1100" dirty="0">
              <a:latin typeface="HGP創英角ｺﾞｼｯｸUB"/>
              <a:cs typeface="HGP創英角ｺﾞｼｯｸUB"/>
            </a:endParaRPr>
          </a:p>
          <a:p>
            <a:pPr marR="5080" algn="r">
              <a:lnSpc>
                <a:spcPct val="100000"/>
              </a:lnSpc>
              <a:spcBef>
                <a:spcPts val="720"/>
              </a:spcBef>
            </a:pPr>
            <a:r>
              <a:rPr lang="en-US" altLang="ja-JP" sz="1400" spc="-15">
                <a:solidFill>
                  <a:srgbClr val="000000"/>
                </a:solidFill>
                <a:latin typeface="HGP創英角ｺﾞｼｯｸUB"/>
                <a:cs typeface="HGP創英角ｺﾞｼｯｸUB"/>
              </a:rPr>
              <a:t>214</a:t>
            </a:r>
            <a:r>
              <a:rPr sz="1400" spc="-15">
                <a:latin typeface="HGP創英角ｺﾞｼｯｸUB"/>
                <a:cs typeface="HGP創英角ｺﾞｼｯｸUB"/>
              </a:rPr>
              <a:t>百万円</a:t>
            </a:r>
            <a:r>
              <a:rPr sz="1100" spc="-15">
                <a:latin typeface="HGP創英角ｺﾞｼｯｸUB"/>
                <a:cs typeface="HGP創英角ｺﾞｼｯｸUB"/>
              </a:rPr>
              <a:t> </a:t>
            </a:r>
            <a:endParaRPr sz="1100" dirty="0">
              <a:latin typeface="HGP創英角ｺﾞｼｯｸUB"/>
              <a:cs typeface="HGP創英角ｺﾞｼｯｸUB"/>
            </a:endParaRPr>
          </a:p>
        </p:txBody>
      </p:sp>
      <p:sp>
        <p:nvSpPr>
          <p:cNvPr id="20" name="object 20"/>
          <p:cNvSpPr txBox="1"/>
          <p:nvPr>
            <p:custDataLst>
              <p:custData r:id="rId4"/>
            </p:custDataLst>
          </p:nvPr>
        </p:nvSpPr>
        <p:spPr>
          <a:xfrm>
            <a:off x="6549640" y="977893"/>
            <a:ext cx="1997460" cy="807912"/>
          </a:xfrm>
          <a:prstGeom prst="rect">
            <a:avLst/>
          </a:prstGeom>
        </p:spPr>
        <p:txBody>
          <a:bodyPr vert="horz" wrap="square" lIns="0" tIns="104139" rIns="0" bIns="0" rtlCol="0">
            <a:spAutoFit/>
          </a:bodyPr>
          <a:lstStyle/>
          <a:p>
            <a:pPr marR="45720" algn="r">
              <a:lnSpc>
                <a:spcPct val="100000"/>
              </a:lnSpc>
              <a:spcBef>
                <a:spcPts val="819"/>
              </a:spcBef>
            </a:pPr>
            <a:r>
              <a:rPr lang="ja-JP" altLang="en-US" sz="1100" dirty="0">
                <a:latin typeface="HGP創英角ｺﾞｼｯｸUB" panose="020B0900000000000000" pitchFamily="50" charset="-128"/>
                <a:ea typeface="HGP創英角ｺﾞｼｯｸUB" panose="020B0900000000000000" pitchFamily="50" charset="-128"/>
                <a:cs typeface="HGP創英角ｺﾞｼｯｸUB"/>
              </a:rPr>
              <a:t> </a:t>
            </a:r>
            <a:r>
              <a:rPr lang="en-US" altLang="ja-JP" sz="1100" dirty="0">
                <a:latin typeface="HGP創英角ｺﾞｼｯｸUB" panose="020B0900000000000000" pitchFamily="50" charset="-128"/>
                <a:ea typeface="HGP創英角ｺﾞｼｯｸUB" panose="020B0900000000000000" pitchFamily="50" charset="-128"/>
                <a:cs typeface="HGP創英角ｺﾞｼｯｸUB"/>
              </a:rPr>
              <a:t>【</a:t>
            </a:r>
            <a:r>
              <a:rPr lang="ja-JP" altLang="en-US" sz="1100" dirty="0">
                <a:latin typeface="HGP創英角ｺﾞｼｯｸUB" panose="020B0900000000000000" pitchFamily="50" charset="-128"/>
                <a:ea typeface="HGP創英角ｺﾞｼｯｸUB" panose="020B0900000000000000" pitchFamily="50" charset="-128"/>
                <a:cs typeface="HGP創英角ｺﾞｼｯｸUB"/>
              </a:rPr>
              <a:t>前年</a:t>
            </a:r>
            <a:r>
              <a:rPr lang="ja-JP" altLang="en-US" sz="1100">
                <a:latin typeface="HGP創英角ｺﾞｼｯｸUB" panose="020B0900000000000000" pitchFamily="50" charset="-128"/>
                <a:ea typeface="HGP創英角ｺﾞｼｯｸUB" panose="020B0900000000000000" pitchFamily="50" charset="-128"/>
                <a:cs typeface="HGP創英角ｺﾞｼｯｸUB"/>
              </a:rPr>
              <a:t>同期   </a:t>
            </a:r>
            <a:r>
              <a:rPr lang="en-US" altLang="ja-JP" sz="110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10,285</a:t>
            </a:r>
            <a:r>
              <a:rPr lang="ja-JP" altLang="en-US" sz="1100" spc="-25">
                <a:latin typeface="HGP創英角ｺﾞｼｯｸUB" panose="020B0900000000000000" pitchFamily="50" charset="-128"/>
                <a:ea typeface="HGP創英角ｺﾞｼｯｸUB" panose="020B0900000000000000" pitchFamily="50" charset="-128"/>
                <a:cs typeface="HGP創英角ｺﾞｼｯｸUB"/>
              </a:rPr>
              <a:t>百万円</a:t>
            </a:r>
            <a:r>
              <a:rPr lang="en-US" altLang="ja-JP" sz="1100" spc="-25" dirty="0">
                <a:latin typeface="HGP創英角ｺﾞｼｯｸUB" panose="020B0900000000000000" pitchFamily="50" charset="-128"/>
                <a:ea typeface="HGP創英角ｺﾞｼｯｸUB" panose="020B0900000000000000" pitchFamily="50" charset="-128"/>
                <a:cs typeface="HGP創英角ｺﾞｼｯｸUB"/>
              </a:rPr>
              <a:t>】</a:t>
            </a:r>
            <a:endParaRPr lang="ja-JP" altLang="en-US" sz="1100" dirty="0">
              <a:latin typeface="HGP創英角ｺﾞｼｯｸUB" panose="020B0900000000000000" pitchFamily="50" charset="-128"/>
              <a:ea typeface="HGP創英角ｺﾞｼｯｸUB" panose="020B0900000000000000" pitchFamily="50" charset="-128"/>
              <a:cs typeface="HGP創英角ｺﾞｼｯｸUB"/>
            </a:endParaRPr>
          </a:p>
          <a:p>
            <a:pPr marR="5080" algn="r">
              <a:lnSpc>
                <a:spcPct val="100000"/>
              </a:lnSpc>
              <a:spcBef>
                <a:spcPts val="720"/>
              </a:spcBef>
            </a:pPr>
            <a:r>
              <a:rPr lang="en-US" altLang="ja-JP" sz="1100" spc="-10" dirty="0">
                <a:latin typeface="HGP創英角ｺﾞｼｯｸUB" panose="020B0900000000000000" pitchFamily="50" charset="-128"/>
                <a:ea typeface="HGP創英角ｺﾞｼｯｸUB" panose="020B0900000000000000" pitchFamily="50" charset="-128"/>
                <a:cs typeface="HGP創英角ｺﾞｼｯｸUB"/>
              </a:rPr>
              <a:t>【</a:t>
            </a:r>
            <a:r>
              <a:rPr lang="ja-JP" altLang="en-US" sz="1100" spc="-10" dirty="0">
                <a:latin typeface="HGP創英角ｺﾞｼｯｸUB" panose="020B0900000000000000" pitchFamily="50" charset="-128"/>
                <a:ea typeface="HGP創英角ｺﾞｼｯｸUB" panose="020B0900000000000000" pitchFamily="50" charset="-128"/>
                <a:cs typeface="HGP創英角ｺﾞｼｯｸUB"/>
              </a:rPr>
              <a:t>前年</a:t>
            </a:r>
            <a:r>
              <a:rPr lang="ja-JP" altLang="en-US" sz="1100" spc="-10">
                <a:latin typeface="HGP創英角ｺﾞｼｯｸUB" panose="020B0900000000000000" pitchFamily="50" charset="-128"/>
                <a:ea typeface="HGP創英角ｺﾞｼｯｸUB" panose="020B0900000000000000" pitchFamily="50" charset="-128"/>
                <a:cs typeface="HGP創英角ｺﾞｼｯｸUB"/>
              </a:rPr>
              <a:t>同期　　　　</a:t>
            </a:r>
            <a:r>
              <a:rPr lang="en-US" altLang="ja-JP" sz="1100" spc="-1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138</a:t>
            </a:r>
            <a:r>
              <a:rPr lang="ja-JP" altLang="en-US" sz="1100" spc="-20">
                <a:latin typeface="HGP創英角ｺﾞｼｯｸUB" panose="020B0900000000000000" pitchFamily="50" charset="-128"/>
                <a:ea typeface="HGP創英角ｺﾞｼｯｸUB" panose="020B0900000000000000" pitchFamily="50" charset="-128"/>
                <a:cs typeface="HGP創英角ｺﾞｼｯｸUB"/>
              </a:rPr>
              <a:t>百万円</a:t>
            </a:r>
            <a:r>
              <a:rPr lang="en-US" altLang="ja-JP" sz="1100" spc="-20" dirty="0">
                <a:latin typeface="HGP創英角ｺﾞｼｯｸUB" panose="020B0900000000000000" pitchFamily="50" charset="-128"/>
                <a:ea typeface="HGP創英角ｺﾞｼｯｸUB" panose="020B0900000000000000" pitchFamily="50" charset="-128"/>
                <a:cs typeface="HGP創英角ｺﾞｼｯｸUB"/>
              </a:rPr>
              <a:t>】</a:t>
            </a:r>
            <a:r>
              <a:rPr lang="ja-JP" altLang="en-US" sz="1100" spc="-20" dirty="0">
                <a:latin typeface="HGP創英角ｺﾞｼｯｸUB" panose="020B0900000000000000" pitchFamily="50" charset="-128"/>
                <a:ea typeface="HGP創英角ｺﾞｼｯｸUB" panose="020B0900000000000000" pitchFamily="50" charset="-128"/>
                <a:cs typeface="HGP創英角ｺﾞｼｯｸUB"/>
              </a:rPr>
              <a:t> </a:t>
            </a:r>
            <a:endParaRPr lang="ja-JP" altLang="en-US" sz="1100" dirty="0">
              <a:latin typeface="HGP創英角ｺﾞｼｯｸUB" panose="020B0900000000000000" pitchFamily="50" charset="-128"/>
              <a:ea typeface="HGP創英角ｺﾞｼｯｸUB" panose="020B0900000000000000" pitchFamily="50" charset="-128"/>
              <a:cs typeface="HGP創英角ｺﾞｼｯｸUB"/>
            </a:endParaRPr>
          </a:p>
          <a:p>
            <a:pPr marR="5080" algn="r">
              <a:lnSpc>
                <a:spcPct val="100000"/>
              </a:lnSpc>
              <a:spcBef>
                <a:spcPts val="720"/>
              </a:spcBef>
            </a:pPr>
            <a:r>
              <a:rPr lang="en-US" sz="1100" spc="-10" dirty="0">
                <a:latin typeface="HGP創英角ｺﾞｼｯｸUB" panose="020B0900000000000000" pitchFamily="50" charset="-128"/>
                <a:ea typeface="HGP創英角ｺﾞｼｯｸUB" panose="020B0900000000000000" pitchFamily="50" charset="-128"/>
                <a:cs typeface="HGP創英角ｺﾞｼｯｸUB"/>
              </a:rPr>
              <a:t> </a:t>
            </a:r>
            <a:r>
              <a:rPr lang="en-US" altLang="ja-JP" sz="1100" spc="-10" dirty="0">
                <a:latin typeface="HGP創英角ｺﾞｼｯｸUB" panose="020B0900000000000000" pitchFamily="50" charset="-128"/>
                <a:ea typeface="HGP創英角ｺﾞｼｯｸUB" panose="020B0900000000000000" pitchFamily="50" charset="-128"/>
                <a:cs typeface="HGP創英角ｺﾞｼｯｸUB"/>
              </a:rPr>
              <a:t>【</a:t>
            </a:r>
            <a:r>
              <a:rPr lang="ja-JP" altLang="en-US" sz="1100" spc="-10" dirty="0">
                <a:latin typeface="HGP創英角ｺﾞｼｯｸUB" panose="020B0900000000000000" pitchFamily="50" charset="-128"/>
                <a:ea typeface="HGP創英角ｺﾞｼｯｸUB" panose="020B0900000000000000" pitchFamily="50" charset="-128"/>
                <a:cs typeface="HGP創英角ｺﾞｼｯｸUB"/>
              </a:rPr>
              <a:t>前年</a:t>
            </a:r>
            <a:r>
              <a:rPr lang="ja-JP" altLang="en-US" sz="1100" spc="-10">
                <a:latin typeface="HGP創英角ｺﾞｼｯｸUB" panose="020B0900000000000000" pitchFamily="50" charset="-128"/>
                <a:ea typeface="HGP創英角ｺﾞｼｯｸUB" panose="020B0900000000000000" pitchFamily="50" charset="-128"/>
                <a:cs typeface="HGP創英角ｺﾞｼｯｸUB"/>
              </a:rPr>
              <a:t>同期   　    </a:t>
            </a:r>
            <a:r>
              <a:rPr lang="en-US" altLang="ja-JP" sz="1100" spc="-1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75</a:t>
            </a:r>
            <a:r>
              <a:rPr lang="ja-JP" altLang="en-US" sz="1100" spc="-10">
                <a:latin typeface="HGP創英角ｺﾞｼｯｸUB" panose="020B0900000000000000" pitchFamily="50" charset="-128"/>
                <a:ea typeface="HGP創英角ｺﾞｼｯｸUB" panose="020B0900000000000000" pitchFamily="50" charset="-128"/>
                <a:cs typeface="HGP創英角ｺﾞｼｯｸUB"/>
              </a:rPr>
              <a:t> </a:t>
            </a:r>
            <a:r>
              <a:rPr sz="1100" spc="-20" dirty="0" err="1">
                <a:latin typeface="HGP創英角ｺﾞｼｯｸUB" panose="020B0900000000000000" pitchFamily="50" charset="-128"/>
                <a:ea typeface="HGP創英角ｺﾞｼｯｸUB" panose="020B0900000000000000" pitchFamily="50" charset="-128"/>
                <a:cs typeface="HGP創英角ｺﾞｼｯｸUB"/>
              </a:rPr>
              <a:t>百万円</a:t>
            </a:r>
            <a:r>
              <a:rPr sz="1200" spc="-20" dirty="0">
                <a:latin typeface="HGP創英角ｺﾞｼｯｸUB" panose="020B0900000000000000" pitchFamily="50" charset="-128"/>
                <a:ea typeface="HGP創英角ｺﾞｼｯｸUB" panose="020B0900000000000000" pitchFamily="50" charset="-128"/>
                <a:cs typeface="HGP創英角ｺﾞｼｯｸUB"/>
              </a:rPr>
              <a:t>】</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21" name="object 21"/>
          <p:cNvSpPr txBox="1"/>
          <p:nvPr/>
        </p:nvSpPr>
        <p:spPr>
          <a:xfrm>
            <a:off x="1484244" y="1008881"/>
            <a:ext cx="1809114" cy="418063"/>
          </a:xfrm>
          <a:prstGeom prst="rect">
            <a:avLst/>
          </a:prstGeom>
          <a:solidFill>
            <a:srgbClr val="003265"/>
          </a:solidFill>
        </p:spPr>
        <p:txBody>
          <a:bodyPr vert="horz" wrap="square" lIns="0" tIns="48260" rIns="0" bIns="0" rtlCol="0">
            <a:spAutoFit/>
          </a:bodyPr>
          <a:lstStyle/>
          <a:p>
            <a:pPr marL="132080">
              <a:lnSpc>
                <a:spcPct val="100000"/>
              </a:lnSpc>
              <a:spcBef>
                <a:spcPts val="380"/>
              </a:spcBef>
            </a:pPr>
            <a:r>
              <a:rPr lang="en-US" altLang="ja-JP" sz="12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2026</a:t>
            </a:r>
            <a:r>
              <a:rPr lang="ja-JP" altLang="en-US" sz="1200" spc="-15"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年</a:t>
            </a:r>
            <a:r>
              <a:rPr lang="en-US" altLang="ja-JP" sz="120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3</a:t>
            </a:r>
            <a:r>
              <a:rPr lang="ja-JP" altLang="en-US" sz="1200" spc="-2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月期 第</a:t>
            </a:r>
            <a:r>
              <a:rPr lang="en-US" altLang="ja-JP" sz="1200" spc="-2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2Q</a:t>
            </a:r>
            <a:endParaRPr lang="ja-JP" altLang="en-US" sz="1200" dirty="0">
              <a:latin typeface="HGP創英角ｺﾞｼｯｸUB" panose="020B0900000000000000" pitchFamily="50" charset="-128"/>
              <a:ea typeface="HGP創英角ｺﾞｼｯｸUB" panose="020B0900000000000000" pitchFamily="50" charset="-128"/>
              <a:cs typeface="HGP創英角ｺﾞｼｯｸUB"/>
            </a:endParaRPr>
          </a:p>
          <a:p>
            <a:pPr marL="648970">
              <a:lnSpc>
                <a:spcPct val="100000"/>
              </a:lnSpc>
            </a:pPr>
            <a:r>
              <a:rPr sz="1200" spc="-20" dirty="0" err="1">
                <a:solidFill>
                  <a:srgbClr val="FFFFFF"/>
                </a:solidFill>
                <a:latin typeface="HGP創英角ｺﾞｼｯｸUB"/>
                <a:cs typeface="HGP創英角ｺﾞｼｯｸUB"/>
              </a:rPr>
              <a:t>前年同期比較</a:t>
            </a:r>
            <a:endParaRPr sz="1200" dirty="0">
              <a:latin typeface="HGP創英角ｺﾞｼｯｸUB"/>
              <a:cs typeface="HGP創英角ｺﾞｼｯｸUB"/>
            </a:endParaRPr>
          </a:p>
        </p:txBody>
      </p:sp>
      <p:grpSp>
        <p:nvGrpSpPr>
          <p:cNvPr id="22" name="object 22"/>
          <p:cNvGrpSpPr/>
          <p:nvPr/>
        </p:nvGrpSpPr>
        <p:grpSpPr>
          <a:xfrm>
            <a:off x="877737" y="4671504"/>
            <a:ext cx="4590415" cy="2466340"/>
            <a:chOff x="880740" y="4689347"/>
            <a:chExt cx="4590415" cy="2466340"/>
          </a:xfrm>
        </p:grpSpPr>
        <p:sp>
          <p:nvSpPr>
            <p:cNvPr id="23" name="object 23"/>
            <p:cNvSpPr/>
            <p:nvPr/>
          </p:nvSpPr>
          <p:spPr>
            <a:xfrm>
              <a:off x="886836" y="4817363"/>
              <a:ext cx="4578350" cy="2331720"/>
            </a:xfrm>
            <a:custGeom>
              <a:avLst/>
              <a:gdLst/>
              <a:ahLst/>
              <a:cxnLst/>
              <a:rect l="l" t="t" r="r" b="b"/>
              <a:pathLst>
                <a:path w="4578350" h="2331720">
                  <a:moveTo>
                    <a:pt x="0" y="0"/>
                  </a:moveTo>
                  <a:lnTo>
                    <a:pt x="0" y="2331719"/>
                  </a:lnTo>
                  <a:lnTo>
                    <a:pt x="4578095" y="2331719"/>
                  </a:lnTo>
                  <a:lnTo>
                    <a:pt x="4578095" y="0"/>
                  </a:lnTo>
                  <a:lnTo>
                    <a:pt x="0" y="0"/>
                  </a:lnTo>
                  <a:close/>
                </a:path>
              </a:pathLst>
            </a:custGeom>
            <a:ln w="12191">
              <a:solidFill>
                <a:srgbClr val="FFCC00"/>
              </a:solidFill>
            </a:ln>
          </p:spPr>
          <p:txBody>
            <a:bodyPr wrap="square" lIns="0" tIns="0" rIns="0" bIns="0" rtlCol="0"/>
            <a:lstStyle/>
            <a:p>
              <a:endParaRPr/>
            </a:p>
          </p:txBody>
        </p:sp>
        <p:sp>
          <p:nvSpPr>
            <p:cNvPr id="24" name="object 24"/>
            <p:cNvSpPr/>
            <p:nvPr/>
          </p:nvSpPr>
          <p:spPr>
            <a:xfrm>
              <a:off x="911220" y="4841747"/>
              <a:ext cx="4529455" cy="2283460"/>
            </a:xfrm>
            <a:custGeom>
              <a:avLst/>
              <a:gdLst/>
              <a:ahLst/>
              <a:cxnLst/>
              <a:rect l="l" t="t" r="r" b="b"/>
              <a:pathLst>
                <a:path w="4529455" h="2283459">
                  <a:moveTo>
                    <a:pt x="0" y="0"/>
                  </a:moveTo>
                  <a:lnTo>
                    <a:pt x="0" y="2282951"/>
                  </a:lnTo>
                  <a:lnTo>
                    <a:pt x="4529327" y="2282951"/>
                  </a:lnTo>
                  <a:lnTo>
                    <a:pt x="4529327" y="0"/>
                  </a:lnTo>
                  <a:lnTo>
                    <a:pt x="0" y="0"/>
                  </a:lnTo>
                  <a:close/>
                </a:path>
              </a:pathLst>
            </a:custGeom>
            <a:ln w="12191">
              <a:solidFill>
                <a:srgbClr val="FFCC00"/>
              </a:solidFill>
            </a:ln>
          </p:spPr>
          <p:txBody>
            <a:bodyPr wrap="square" lIns="0" tIns="0" rIns="0" bIns="0" rtlCol="0"/>
            <a:lstStyle/>
            <a:p>
              <a:endParaRPr/>
            </a:p>
          </p:txBody>
        </p:sp>
        <p:pic>
          <p:nvPicPr>
            <p:cNvPr id="25" name="object 25"/>
            <p:cNvPicPr/>
            <p:nvPr/>
          </p:nvPicPr>
          <p:blipFill>
            <a:blip r:embed="rId17" cstate="print"/>
            <a:stretch>
              <a:fillRect/>
            </a:stretch>
          </p:blipFill>
          <p:spPr>
            <a:xfrm>
              <a:off x="995047" y="4693919"/>
              <a:ext cx="2996187" cy="283463"/>
            </a:xfrm>
            <a:prstGeom prst="rect">
              <a:avLst/>
            </a:prstGeom>
          </p:spPr>
        </p:pic>
        <p:sp>
          <p:nvSpPr>
            <p:cNvPr id="26" name="object 26"/>
            <p:cNvSpPr/>
            <p:nvPr/>
          </p:nvSpPr>
          <p:spPr>
            <a:xfrm>
              <a:off x="995040" y="4693919"/>
              <a:ext cx="2996565" cy="283845"/>
            </a:xfrm>
            <a:custGeom>
              <a:avLst/>
              <a:gdLst/>
              <a:ahLst/>
              <a:cxnLst/>
              <a:rect l="l" t="t" r="r" b="b"/>
              <a:pathLst>
                <a:path w="2996565" h="283845">
                  <a:moveTo>
                    <a:pt x="0" y="0"/>
                  </a:moveTo>
                  <a:lnTo>
                    <a:pt x="0" y="283463"/>
                  </a:lnTo>
                  <a:lnTo>
                    <a:pt x="2996183" y="283463"/>
                  </a:lnTo>
                  <a:lnTo>
                    <a:pt x="2996183" y="0"/>
                  </a:lnTo>
                  <a:lnTo>
                    <a:pt x="0" y="0"/>
                  </a:lnTo>
                  <a:close/>
                </a:path>
              </a:pathLst>
            </a:custGeom>
            <a:ln w="9143">
              <a:solidFill>
                <a:srgbClr val="FFCC00"/>
              </a:solidFill>
            </a:ln>
          </p:spPr>
          <p:txBody>
            <a:bodyPr wrap="square" lIns="0" tIns="0" rIns="0" bIns="0" rtlCol="0"/>
            <a:lstStyle/>
            <a:p>
              <a:endParaRPr/>
            </a:p>
          </p:txBody>
        </p:sp>
      </p:grpSp>
      <p:sp>
        <p:nvSpPr>
          <p:cNvPr id="27" name="object 27"/>
          <p:cNvSpPr txBox="1"/>
          <p:nvPr>
            <p:custDataLst>
              <p:custData r:id="rId5"/>
            </p:custDataLst>
          </p:nvPr>
        </p:nvSpPr>
        <p:spPr>
          <a:xfrm>
            <a:off x="976292" y="4729400"/>
            <a:ext cx="4183806" cy="197490"/>
          </a:xfrm>
          <a:prstGeom prst="rect">
            <a:avLst/>
          </a:prstGeom>
        </p:spPr>
        <p:txBody>
          <a:bodyPr vert="horz" wrap="square" lIns="0" tIns="12700" rIns="0" bIns="0" rtlCol="0">
            <a:spAutoFit/>
          </a:bodyPr>
          <a:lstStyle/>
          <a:p>
            <a:pPr marL="132080">
              <a:lnSpc>
                <a:spcPct val="100000"/>
              </a:lnSpc>
              <a:spcBef>
                <a:spcPts val="100"/>
              </a:spcBef>
              <a:tabLst>
                <a:tab pos="1331595" algn="l"/>
              </a:tabLst>
            </a:pPr>
            <a:r>
              <a:rPr sz="1200" dirty="0">
                <a:latin typeface="HGP創英角ｺﾞｼｯｸUB"/>
                <a:cs typeface="HGP創英角ｺﾞｼｯｸUB"/>
              </a:rPr>
              <a:t>2</a:t>
            </a:r>
            <a:r>
              <a:rPr lang="en-US" sz="1200" dirty="0">
                <a:latin typeface="HGP創英角ｺﾞｼｯｸUB"/>
                <a:cs typeface="HGP創英角ｺﾞｼｯｸUB"/>
              </a:rPr>
              <a:t>6</a:t>
            </a:r>
            <a:r>
              <a:rPr sz="1200" spc="-15" dirty="0">
                <a:latin typeface="HGP創英角ｺﾞｼｯｸUB"/>
                <a:cs typeface="HGP創英角ｺﾞｼｯｸUB"/>
              </a:rPr>
              <a:t>年</a:t>
            </a:r>
            <a:r>
              <a:rPr sz="1200" dirty="0">
                <a:latin typeface="HGP創英角ｺﾞｼｯｸUB"/>
                <a:cs typeface="HGP創英角ｺﾞｼｯｸUB"/>
              </a:rPr>
              <a:t>3</a:t>
            </a:r>
            <a:r>
              <a:rPr sz="1200" spc="-10" dirty="0">
                <a:latin typeface="HGP創英角ｺﾞｼｯｸUB"/>
                <a:cs typeface="HGP創英角ｺﾞｼｯｸUB"/>
              </a:rPr>
              <a:t>月期</a:t>
            </a:r>
            <a:r>
              <a:rPr lang="ja-JP" altLang="en-US" sz="1200" spc="-10" dirty="0">
                <a:latin typeface="HGP創英角ｺﾞｼｯｸUB"/>
                <a:cs typeface="HGP創英角ｺﾞｼｯｸUB"/>
              </a:rPr>
              <a:t> </a:t>
            </a:r>
            <a:r>
              <a:rPr lang="ja-JP" altLang="en-US" sz="1200" spc="-10" dirty="0">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200" spc="-10" dirty="0">
                <a:latin typeface="HGP創英角ｺﾞｼｯｸUB"/>
                <a:cs typeface="HGP創英角ｺﾞｼｯｸUB"/>
              </a:rPr>
              <a:t>2Q</a:t>
            </a:r>
            <a:r>
              <a:rPr lang="ja-JP" altLang="en-US" sz="1200" spc="-10" dirty="0">
                <a:latin typeface="HGP創英角ｺﾞｼｯｸUB"/>
                <a:cs typeface="HGP創英角ｺﾞｼｯｸUB"/>
              </a:rPr>
              <a:t> </a:t>
            </a:r>
            <a:r>
              <a:rPr lang="ja-JP" altLang="en-US" sz="1200" spc="-10" dirty="0">
                <a:latin typeface="HGP創英角ｺﾞｼｯｸUB" panose="020B0900000000000000" pitchFamily="50" charset="-128"/>
                <a:ea typeface="HGP創英角ｺﾞｼｯｸUB" panose="020B0900000000000000" pitchFamily="50" charset="-128"/>
                <a:cs typeface="HGP創英角ｺﾞｼｯｸUB"/>
              </a:rPr>
              <a:t>　</a:t>
            </a:r>
            <a:r>
              <a:rPr sz="1200" spc="-20" dirty="0" err="1">
                <a:latin typeface="HGP創英角ｺﾞｼｯｸUB"/>
                <a:cs typeface="HGP創英角ｺﾞｼｯｸUB"/>
              </a:rPr>
              <a:t>セ</a:t>
            </a:r>
            <a:r>
              <a:rPr sz="1200" spc="-10" dirty="0" err="1">
                <a:latin typeface="HGP創英角ｺﾞｼｯｸUB"/>
                <a:cs typeface="HGP創英角ｺﾞｼｯｸUB"/>
              </a:rPr>
              <a:t>グ</a:t>
            </a:r>
            <a:r>
              <a:rPr sz="1200" spc="-20" dirty="0" err="1">
                <a:latin typeface="HGP創英角ｺﾞｼｯｸUB"/>
                <a:cs typeface="HGP創英角ｺﾞｼｯｸUB"/>
              </a:rPr>
              <a:t>メ</a:t>
            </a:r>
            <a:r>
              <a:rPr sz="1200" spc="-25" dirty="0" err="1">
                <a:latin typeface="HGP創英角ｺﾞｼｯｸUB"/>
                <a:cs typeface="HGP創英角ｺﾞｼｯｸUB"/>
              </a:rPr>
              <a:t>ン</a:t>
            </a:r>
            <a:r>
              <a:rPr sz="1200" spc="-20" dirty="0" err="1">
                <a:latin typeface="HGP創英角ｺﾞｼｯｸUB"/>
                <a:cs typeface="HGP創英角ｺﾞｼｯｸUB"/>
              </a:rPr>
              <a:t>ト</a:t>
            </a:r>
            <a:r>
              <a:rPr sz="1200" spc="-10" dirty="0" err="1">
                <a:latin typeface="HGP創英角ｺﾞｼｯｸUB"/>
                <a:cs typeface="HGP創英角ｺﾞｼｯｸUB"/>
              </a:rPr>
              <a:t>別営業利益</a:t>
            </a:r>
            <a:r>
              <a:rPr sz="1200" spc="-50" dirty="0" err="1">
                <a:latin typeface="HGP創英角ｺﾞｼｯｸUB"/>
                <a:cs typeface="HGP創英角ｺﾞｼｯｸUB"/>
              </a:rPr>
              <a:t>率</a:t>
            </a:r>
            <a:endParaRPr sz="1200" dirty="0">
              <a:solidFill>
                <a:srgbClr val="000000"/>
              </a:solidFill>
              <a:latin typeface="HGP創英角ｺﾞｼｯｸUB"/>
              <a:cs typeface="HGP創英角ｺﾞｼｯｸUB"/>
            </a:endParaRPr>
          </a:p>
        </p:txBody>
      </p:sp>
      <p:grpSp>
        <p:nvGrpSpPr>
          <p:cNvPr id="28" name="object 28"/>
          <p:cNvGrpSpPr/>
          <p:nvPr/>
        </p:nvGrpSpPr>
        <p:grpSpPr>
          <a:xfrm>
            <a:off x="5585322" y="2254250"/>
            <a:ext cx="4334272" cy="4891913"/>
            <a:chOff x="5585322" y="4834127"/>
            <a:chExt cx="4267200" cy="2312035"/>
          </a:xfrm>
        </p:grpSpPr>
        <p:sp>
          <p:nvSpPr>
            <p:cNvPr id="29" name="object 29"/>
            <p:cNvSpPr/>
            <p:nvPr/>
          </p:nvSpPr>
          <p:spPr>
            <a:xfrm>
              <a:off x="5585320" y="4834127"/>
              <a:ext cx="4267200" cy="428625"/>
            </a:xfrm>
            <a:custGeom>
              <a:avLst/>
              <a:gdLst/>
              <a:ahLst/>
              <a:cxnLst/>
              <a:rect l="l" t="t" r="r" b="b"/>
              <a:pathLst>
                <a:path w="4267200" h="428625">
                  <a:moveTo>
                    <a:pt x="4267200" y="426720"/>
                  </a:moveTo>
                  <a:lnTo>
                    <a:pt x="0" y="426720"/>
                  </a:lnTo>
                  <a:lnTo>
                    <a:pt x="0" y="428244"/>
                  </a:lnTo>
                  <a:lnTo>
                    <a:pt x="4267200" y="428244"/>
                  </a:lnTo>
                  <a:lnTo>
                    <a:pt x="4267200" y="426720"/>
                  </a:lnTo>
                  <a:close/>
                </a:path>
                <a:path w="4267200" h="428625">
                  <a:moveTo>
                    <a:pt x="4267200" y="420624"/>
                  </a:moveTo>
                  <a:lnTo>
                    <a:pt x="0" y="420624"/>
                  </a:lnTo>
                  <a:lnTo>
                    <a:pt x="0" y="422148"/>
                  </a:lnTo>
                  <a:lnTo>
                    <a:pt x="4267200" y="422148"/>
                  </a:lnTo>
                  <a:lnTo>
                    <a:pt x="4267200" y="420624"/>
                  </a:lnTo>
                  <a:close/>
                </a:path>
                <a:path w="4267200" h="428625">
                  <a:moveTo>
                    <a:pt x="4267200" y="414528"/>
                  </a:moveTo>
                  <a:lnTo>
                    <a:pt x="0" y="414528"/>
                  </a:lnTo>
                  <a:lnTo>
                    <a:pt x="0" y="416052"/>
                  </a:lnTo>
                  <a:lnTo>
                    <a:pt x="4267200" y="416052"/>
                  </a:lnTo>
                  <a:lnTo>
                    <a:pt x="4267200" y="414528"/>
                  </a:lnTo>
                  <a:close/>
                </a:path>
                <a:path w="4267200" h="428625">
                  <a:moveTo>
                    <a:pt x="4267200" y="408432"/>
                  </a:moveTo>
                  <a:lnTo>
                    <a:pt x="0" y="408432"/>
                  </a:lnTo>
                  <a:lnTo>
                    <a:pt x="0" y="409956"/>
                  </a:lnTo>
                  <a:lnTo>
                    <a:pt x="4267200" y="409956"/>
                  </a:lnTo>
                  <a:lnTo>
                    <a:pt x="4267200" y="408432"/>
                  </a:lnTo>
                  <a:close/>
                </a:path>
                <a:path w="4267200" h="428625">
                  <a:moveTo>
                    <a:pt x="4267200" y="402336"/>
                  </a:moveTo>
                  <a:lnTo>
                    <a:pt x="0" y="402336"/>
                  </a:lnTo>
                  <a:lnTo>
                    <a:pt x="0" y="403860"/>
                  </a:lnTo>
                  <a:lnTo>
                    <a:pt x="4267200" y="403860"/>
                  </a:lnTo>
                  <a:lnTo>
                    <a:pt x="4267200" y="402336"/>
                  </a:lnTo>
                  <a:close/>
                </a:path>
                <a:path w="4267200" h="428625">
                  <a:moveTo>
                    <a:pt x="4267200" y="396240"/>
                  </a:moveTo>
                  <a:lnTo>
                    <a:pt x="0" y="396240"/>
                  </a:lnTo>
                  <a:lnTo>
                    <a:pt x="0" y="397764"/>
                  </a:lnTo>
                  <a:lnTo>
                    <a:pt x="4267200" y="397764"/>
                  </a:lnTo>
                  <a:lnTo>
                    <a:pt x="4267200" y="396240"/>
                  </a:lnTo>
                  <a:close/>
                </a:path>
                <a:path w="4267200" h="428625">
                  <a:moveTo>
                    <a:pt x="4267200" y="390144"/>
                  </a:moveTo>
                  <a:lnTo>
                    <a:pt x="0" y="390144"/>
                  </a:lnTo>
                  <a:lnTo>
                    <a:pt x="0" y="391668"/>
                  </a:lnTo>
                  <a:lnTo>
                    <a:pt x="4267200" y="391668"/>
                  </a:lnTo>
                  <a:lnTo>
                    <a:pt x="4267200" y="390144"/>
                  </a:lnTo>
                  <a:close/>
                </a:path>
                <a:path w="4267200" h="428625">
                  <a:moveTo>
                    <a:pt x="4267200" y="384048"/>
                  </a:moveTo>
                  <a:lnTo>
                    <a:pt x="0" y="384048"/>
                  </a:lnTo>
                  <a:lnTo>
                    <a:pt x="0" y="385572"/>
                  </a:lnTo>
                  <a:lnTo>
                    <a:pt x="4267200" y="385572"/>
                  </a:lnTo>
                  <a:lnTo>
                    <a:pt x="4267200" y="384048"/>
                  </a:lnTo>
                  <a:close/>
                </a:path>
                <a:path w="4267200" h="428625">
                  <a:moveTo>
                    <a:pt x="4267200" y="377952"/>
                  </a:moveTo>
                  <a:lnTo>
                    <a:pt x="0" y="377952"/>
                  </a:lnTo>
                  <a:lnTo>
                    <a:pt x="0" y="379476"/>
                  </a:lnTo>
                  <a:lnTo>
                    <a:pt x="4267200" y="379476"/>
                  </a:lnTo>
                  <a:lnTo>
                    <a:pt x="4267200" y="377952"/>
                  </a:lnTo>
                  <a:close/>
                </a:path>
                <a:path w="4267200" h="428625">
                  <a:moveTo>
                    <a:pt x="4267200" y="371856"/>
                  </a:moveTo>
                  <a:lnTo>
                    <a:pt x="0" y="371856"/>
                  </a:lnTo>
                  <a:lnTo>
                    <a:pt x="0" y="373380"/>
                  </a:lnTo>
                  <a:lnTo>
                    <a:pt x="4267200" y="373380"/>
                  </a:lnTo>
                  <a:lnTo>
                    <a:pt x="4267200" y="371856"/>
                  </a:lnTo>
                  <a:close/>
                </a:path>
                <a:path w="4267200" h="428625">
                  <a:moveTo>
                    <a:pt x="4267200" y="365760"/>
                  </a:moveTo>
                  <a:lnTo>
                    <a:pt x="0" y="365760"/>
                  </a:lnTo>
                  <a:lnTo>
                    <a:pt x="0" y="367284"/>
                  </a:lnTo>
                  <a:lnTo>
                    <a:pt x="4267200" y="367284"/>
                  </a:lnTo>
                  <a:lnTo>
                    <a:pt x="4267200" y="365760"/>
                  </a:lnTo>
                  <a:close/>
                </a:path>
                <a:path w="4267200" h="428625">
                  <a:moveTo>
                    <a:pt x="4267200" y="359664"/>
                  </a:moveTo>
                  <a:lnTo>
                    <a:pt x="0" y="359664"/>
                  </a:lnTo>
                  <a:lnTo>
                    <a:pt x="0" y="361188"/>
                  </a:lnTo>
                  <a:lnTo>
                    <a:pt x="4267200" y="361188"/>
                  </a:lnTo>
                  <a:lnTo>
                    <a:pt x="4267200" y="359664"/>
                  </a:lnTo>
                  <a:close/>
                </a:path>
                <a:path w="4267200" h="428625">
                  <a:moveTo>
                    <a:pt x="4267200" y="353568"/>
                  </a:moveTo>
                  <a:lnTo>
                    <a:pt x="0" y="353568"/>
                  </a:lnTo>
                  <a:lnTo>
                    <a:pt x="0" y="355092"/>
                  </a:lnTo>
                  <a:lnTo>
                    <a:pt x="4267200" y="355092"/>
                  </a:lnTo>
                  <a:lnTo>
                    <a:pt x="4267200" y="353568"/>
                  </a:lnTo>
                  <a:close/>
                </a:path>
                <a:path w="4267200" h="428625">
                  <a:moveTo>
                    <a:pt x="4267200" y="347472"/>
                  </a:moveTo>
                  <a:lnTo>
                    <a:pt x="0" y="347472"/>
                  </a:lnTo>
                  <a:lnTo>
                    <a:pt x="0" y="348996"/>
                  </a:lnTo>
                  <a:lnTo>
                    <a:pt x="4267200" y="348996"/>
                  </a:lnTo>
                  <a:lnTo>
                    <a:pt x="4267200" y="347472"/>
                  </a:lnTo>
                  <a:close/>
                </a:path>
                <a:path w="4267200" h="428625">
                  <a:moveTo>
                    <a:pt x="4267200" y="341376"/>
                  </a:moveTo>
                  <a:lnTo>
                    <a:pt x="0" y="341376"/>
                  </a:lnTo>
                  <a:lnTo>
                    <a:pt x="0" y="342900"/>
                  </a:lnTo>
                  <a:lnTo>
                    <a:pt x="4267200" y="342900"/>
                  </a:lnTo>
                  <a:lnTo>
                    <a:pt x="4267200" y="341376"/>
                  </a:lnTo>
                  <a:close/>
                </a:path>
                <a:path w="4267200" h="428625">
                  <a:moveTo>
                    <a:pt x="4267200" y="335280"/>
                  </a:moveTo>
                  <a:lnTo>
                    <a:pt x="0" y="335280"/>
                  </a:lnTo>
                  <a:lnTo>
                    <a:pt x="0" y="336804"/>
                  </a:lnTo>
                  <a:lnTo>
                    <a:pt x="4267200" y="336804"/>
                  </a:lnTo>
                  <a:lnTo>
                    <a:pt x="4267200" y="335280"/>
                  </a:lnTo>
                  <a:close/>
                </a:path>
                <a:path w="4267200" h="428625">
                  <a:moveTo>
                    <a:pt x="4267200" y="329184"/>
                  </a:moveTo>
                  <a:lnTo>
                    <a:pt x="0" y="329184"/>
                  </a:lnTo>
                  <a:lnTo>
                    <a:pt x="0" y="330708"/>
                  </a:lnTo>
                  <a:lnTo>
                    <a:pt x="4267200" y="330708"/>
                  </a:lnTo>
                  <a:lnTo>
                    <a:pt x="4267200" y="329184"/>
                  </a:lnTo>
                  <a:close/>
                </a:path>
                <a:path w="4267200" h="428625">
                  <a:moveTo>
                    <a:pt x="4267200" y="323088"/>
                  </a:moveTo>
                  <a:lnTo>
                    <a:pt x="0" y="323088"/>
                  </a:lnTo>
                  <a:lnTo>
                    <a:pt x="0" y="324612"/>
                  </a:lnTo>
                  <a:lnTo>
                    <a:pt x="4267200" y="324612"/>
                  </a:lnTo>
                  <a:lnTo>
                    <a:pt x="4267200" y="323088"/>
                  </a:lnTo>
                  <a:close/>
                </a:path>
                <a:path w="4267200" h="428625">
                  <a:moveTo>
                    <a:pt x="4267200" y="316992"/>
                  </a:moveTo>
                  <a:lnTo>
                    <a:pt x="0" y="316992"/>
                  </a:lnTo>
                  <a:lnTo>
                    <a:pt x="0" y="318516"/>
                  </a:lnTo>
                  <a:lnTo>
                    <a:pt x="4267200" y="318516"/>
                  </a:lnTo>
                  <a:lnTo>
                    <a:pt x="4267200" y="316992"/>
                  </a:lnTo>
                  <a:close/>
                </a:path>
                <a:path w="4267200" h="428625">
                  <a:moveTo>
                    <a:pt x="4267200" y="310896"/>
                  </a:moveTo>
                  <a:lnTo>
                    <a:pt x="0" y="310896"/>
                  </a:lnTo>
                  <a:lnTo>
                    <a:pt x="0" y="312420"/>
                  </a:lnTo>
                  <a:lnTo>
                    <a:pt x="4267200" y="312420"/>
                  </a:lnTo>
                  <a:lnTo>
                    <a:pt x="4267200" y="310896"/>
                  </a:lnTo>
                  <a:close/>
                </a:path>
                <a:path w="4267200" h="428625">
                  <a:moveTo>
                    <a:pt x="4267200" y="304800"/>
                  </a:moveTo>
                  <a:lnTo>
                    <a:pt x="0" y="304800"/>
                  </a:lnTo>
                  <a:lnTo>
                    <a:pt x="0" y="306324"/>
                  </a:lnTo>
                  <a:lnTo>
                    <a:pt x="4267200" y="306324"/>
                  </a:lnTo>
                  <a:lnTo>
                    <a:pt x="4267200" y="304800"/>
                  </a:lnTo>
                  <a:close/>
                </a:path>
                <a:path w="4267200" h="428625">
                  <a:moveTo>
                    <a:pt x="4267200" y="298704"/>
                  </a:moveTo>
                  <a:lnTo>
                    <a:pt x="0" y="298704"/>
                  </a:lnTo>
                  <a:lnTo>
                    <a:pt x="0" y="300228"/>
                  </a:lnTo>
                  <a:lnTo>
                    <a:pt x="4267200" y="300228"/>
                  </a:lnTo>
                  <a:lnTo>
                    <a:pt x="4267200" y="298704"/>
                  </a:lnTo>
                  <a:close/>
                </a:path>
                <a:path w="4267200" h="428625">
                  <a:moveTo>
                    <a:pt x="4267200" y="292608"/>
                  </a:moveTo>
                  <a:lnTo>
                    <a:pt x="0" y="292608"/>
                  </a:lnTo>
                  <a:lnTo>
                    <a:pt x="0" y="294132"/>
                  </a:lnTo>
                  <a:lnTo>
                    <a:pt x="4267200" y="294132"/>
                  </a:lnTo>
                  <a:lnTo>
                    <a:pt x="4267200" y="292608"/>
                  </a:lnTo>
                  <a:close/>
                </a:path>
                <a:path w="4267200" h="428625">
                  <a:moveTo>
                    <a:pt x="4267200" y="286512"/>
                  </a:moveTo>
                  <a:lnTo>
                    <a:pt x="0" y="286512"/>
                  </a:lnTo>
                  <a:lnTo>
                    <a:pt x="0" y="288036"/>
                  </a:lnTo>
                  <a:lnTo>
                    <a:pt x="4267200" y="288036"/>
                  </a:lnTo>
                  <a:lnTo>
                    <a:pt x="4267200" y="286512"/>
                  </a:lnTo>
                  <a:close/>
                </a:path>
                <a:path w="4267200" h="428625">
                  <a:moveTo>
                    <a:pt x="4267200" y="280416"/>
                  </a:moveTo>
                  <a:lnTo>
                    <a:pt x="0" y="280416"/>
                  </a:lnTo>
                  <a:lnTo>
                    <a:pt x="0" y="281940"/>
                  </a:lnTo>
                  <a:lnTo>
                    <a:pt x="4267200" y="281940"/>
                  </a:lnTo>
                  <a:lnTo>
                    <a:pt x="4267200" y="280416"/>
                  </a:lnTo>
                  <a:close/>
                </a:path>
                <a:path w="4267200" h="428625">
                  <a:moveTo>
                    <a:pt x="4267200" y="274320"/>
                  </a:moveTo>
                  <a:lnTo>
                    <a:pt x="0" y="274320"/>
                  </a:lnTo>
                  <a:lnTo>
                    <a:pt x="0" y="275844"/>
                  </a:lnTo>
                  <a:lnTo>
                    <a:pt x="4267200" y="275844"/>
                  </a:lnTo>
                  <a:lnTo>
                    <a:pt x="4267200" y="274320"/>
                  </a:lnTo>
                  <a:close/>
                </a:path>
                <a:path w="4267200" h="428625">
                  <a:moveTo>
                    <a:pt x="4267200" y="268224"/>
                  </a:moveTo>
                  <a:lnTo>
                    <a:pt x="0" y="268224"/>
                  </a:lnTo>
                  <a:lnTo>
                    <a:pt x="0" y="269748"/>
                  </a:lnTo>
                  <a:lnTo>
                    <a:pt x="4267200" y="269748"/>
                  </a:lnTo>
                  <a:lnTo>
                    <a:pt x="4267200" y="268224"/>
                  </a:lnTo>
                  <a:close/>
                </a:path>
                <a:path w="4267200" h="428625">
                  <a:moveTo>
                    <a:pt x="4267200" y="262128"/>
                  </a:moveTo>
                  <a:lnTo>
                    <a:pt x="0" y="262128"/>
                  </a:lnTo>
                  <a:lnTo>
                    <a:pt x="0" y="263652"/>
                  </a:lnTo>
                  <a:lnTo>
                    <a:pt x="4267200" y="263652"/>
                  </a:lnTo>
                  <a:lnTo>
                    <a:pt x="4267200" y="262128"/>
                  </a:lnTo>
                  <a:close/>
                </a:path>
                <a:path w="4267200" h="428625">
                  <a:moveTo>
                    <a:pt x="4267200" y="256032"/>
                  </a:moveTo>
                  <a:lnTo>
                    <a:pt x="0" y="256032"/>
                  </a:lnTo>
                  <a:lnTo>
                    <a:pt x="0" y="257556"/>
                  </a:lnTo>
                  <a:lnTo>
                    <a:pt x="4267200" y="257556"/>
                  </a:lnTo>
                  <a:lnTo>
                    <a:pt x="4267200" y="256032"/>
                  </a:lnTo>
                  <a:close/>
                </a:path>
                <a:path w="4267200" h="428625">
                  <a:moveTo>
                    <a:pt x="4267200" y="249936"/>
                  </a:moveTo>
                  <a:lnTo>
                    <a:pt x="0" y="249936"/>
                  </a:lnTo>
                  <a:lnTo>
                    <a:pt x="0" y="251460"/>
                  </a:lnTo>
                  <a:lnTo>
                    <a:pt x="4267200" y="251460"/>
                  </a:lnTo>
                  <a:lnTo>
                    <a:pt x="4267200" y="249936"/>
                  </a:lnTo>
                  <a:close/>
                </a:path>
                <a:path w="4267200" h="428625">
                  <a:moveTo>
                    <a:pt x="4267200" y="243840"/>
                  </a:moveTo>
                  <a:lnTo>
                    <a:pt x="0" y="243840"/>
                  </a:lnTo>
                  <a:lnTo>
                    <a:pt x="0" y="245364"/>
                  </a:lnTo>
                  <a:lnTo>
                    <a:pt x="4267200" y="245364"/>
                  </a:lnTo>
                  <a:lnTo>
                    <a:pt x="4267200" y="243840"/>
                  </a:lnTo>
                  <a:close/>
                </a:path>
                <a:path w="4267200" h="428625">
                  <a:moveTo>
                    <a:pt x="4267200" y="237744"/>
                  </a:moveTo>
                  <a:lnTo>
                    <a:pt x="0" y="237744"/>
                  </a:lnTo>
                  <a:lnTo>
                    <a:pt x="0" y="239268"/>
                  </a:lnTo>
                  <a:lnTo>
                    <a:pt x="4267200" y="239268"/>
                  </a:lnTo>
                  <a:lnTo>
                    <a:pt x="4267200" y="237744"/>
                  </a:lnTo>
                  <a:close/>
                </a:path>
                <a:path w="4267200" h="428625">
                  <a:moveTo>
                    <a:pt x="4267200" y="231648"/>
                  </a:moveTo>
                  <a:lnTo>
                    <a:pt x="0" y="231648"/>
                  </a:lnTo>
                  <a:lnTo>
                    <a:pt x="0" y="233172"/>
                  </a:lnTo>
                  <a:lnTo>
                    <a:pt x="4267200" y="233172"/>
                  </a:lnTo>
                  <a:lnTo>
                    <a:pt x="4267200" y="231648"/>
                  </a:lnTo>
                  <a:close/>
                </a:path>
                <a:path w="4267200" h="428625">
                  <a:moveTo>
                    <a:pt x="4267200" y="225552"/>
                  </a:moveTo>
                  <a:lnTo>
                    <a:pt x="0" y="225552"/>
                  </a:lnTo>
                  <a:lnTo>
                    <a:pt x="0" y="227076"/>
                  </a:lnTo>
                  <a:lnTo>
                    <a:pt x="4267200" y="227076"/>
                  </a:lnTo>
                  <a:lnTo>
                    <a:pt x="4267200" y="225552"/>
                  </a:lnTo>
                  <a:close/>
                </a:path>
                <a:path w="4267200" h="428625">
                  <a:moveTo>
                    <a:pt x="4267200" y="219456"/>
                  </a:moveTo>
                  <a:lnTo>
                    <a:pt x="0" y="219456"/>
                  </a:lnTo>
                  <a:lnTo>
                    <a:pt x="0" y="220980"/>
                  </a:lnTo>
                  <a:lnTo>
                    <a:pt x="4267200" y="220980"/>
                  </a:lnTo>
                  <a:lnTo>
                    <a:pt x="4267200" y="219456"/>
                  </a:lnTo>
                  <a:close/>
                </a:path>
                <a:path w="4267200" h="428625">
                  <a:moveTo>
                    <a:pt x="4267200" y="213360"/>
                  </a:moveTo>
                  <a:lnTo>
                    <a:pt x="0" y="213360"/>
                  </a:lnTo>
                  <a:lnTo>
                    <a:pt x="0" y="214884"/>
                  </a:lnTo>
                  <a:lnTo>
                    <a:pt x="4267200" y="214884"/>
                  </a:lnTo>
                  <a:lnTo>
                    <a:pt x="4267200" y="213360"/>
                  </a:lnTo>
                  <a:close/>
                </a:path>
                <a:path w="4267200" h="428625">
                  <a:moveTo>
                    <a:pt x="4267200" y="207264"/>
                  </a:moveTo>
                  <a:lnTo>
                    <a:pt x="0" y="207264"/>
                  </a:lnTo>
                  <a:lnTo>
                    <a:pt x="0" y="208788"/>
                  </a:lnTo>
                  <a:lnTo>
                    <a:pt x="4267200" y="208788"/>
                  </a:lnTo>
                  <a:lnTo>
                    <a:pt x="4267200" y="207264"/>
                  </a:lnTo>
                  <a:close/>
                </a:path>
                <a:path w="4267200" h="428625">
                  <a:moveTo>
                    <a:pt x="4267200" y="201168"/>
                  </a:moveTo>
                  <a:lnTo>
                    <a:pt x="0" y="201168"/>
                  </a:lnTo>
                  <a:lnTo>
                    <a:pt x="0" y="202692"/>
                  </a:lnTo>
                  <a:lnTo>
                    <a:pt x="4267200" y="202692"/>
                  </a:lnTo>
                  <a:lnTo>
                    <a:pt x="4267200" y="201168"/>
                  </a:lnTo>
                  <a:close/>
                </a:path>
                <a:path w="4267200" h="428625">
                  <a:moveTo>
                    <a:pt x="4267200" y="195072"/>
                  </a:moveTo>
                  <a:lnTo>
                    <a:pt x="0" y="195072"/>
                  </a:lnTo>
                  <a:lnTo>
                    <a:pt x="0" y="196596"/>
                  </a:lnTo>
                  <a:lnTo>
                    <a:pt x="4267200" y="196596"/>
                  </a:lnTo>
                  <a:lnTo>
                    <a:pt x="4267200" y="195072"/>
                  </a:lnTo>
                  <a:close/>
                </a:path>
                <a:path w="4267200" h="428625">
                  <a:moveTo>
                    <a:pt x="4267200" y="188976"/>
                  </a:moveTo>
                  <a:lnTo>
                    <a:pt x="0" y="188976"/>
                  </a:lnTo>
                  <a:lnTo>
                    <a:pt x="0" y="190500"/>
                  </a:lnTo>
                  <a:lnTo>
                    <a:pt x="4267200" y="190500"/>
                  </a:lnTo>
                  <a:lnTo>
                    <a:pt x="4267200" y="188976"/>
                  </a:lnTo>
                  <a:close/>
                </a:path>
                <a:path w="4267200" h="428625">
                  <a:moveTo>
                    <a:pt x="4267200" y="182880"/>
                  </a:moveTo>
                  <a:lnTo>
                    <a:pt x="0" y="182880"/>
                  </a:lnTo>
                  <a:lnTo>
                    <a:pt x="0" y="184404"/>
                  </a:lnTo>
                  <a:lnTo>
                    <a:pt x="4267200" y="184404"/>
                  </a:lnTo>
                  <a:lnTo>
                    <a:pt x="4267200" y="182880"/>
                  </a:lnTo>
                  <a:close/>
                </a:path>
                <a:path w="4267200" h="428625">
                  <a:moveTo>
                    <a:pt x="4267200" y="176784"/>
                  </a:moveTo>
                  <a:lnTo>
                    <a:pt x="0" y="176784"/>
                  </a:lnTo>
                  <a:lnTo>
                    <a:pt x="0" y="178308"/>
                  </a:lnTo>
                  <a:lnTo>
                    <a:pt x="4267200" y="178308"/>
                  </a:lnTo>
                  <a:lnTo>
                    <a:pt x="4267200" y="176784"/>
                  </a:lnTo>
                  <a:close/>
                </a:path>
                <a:path w="4267200" h="428625">
                  <a:moveTo>
                    <a:pt x="4267200" y="170688"/>
                  </a:moveTo>
                  <a:lnTo>
                    <a:pt x="0" y="170688"/>
                  </a:lnTo>
                  <a:lnTo>
                    <a:pt x="0" y="172212"/>
                  </a:lnTo>
                  <a:lnTo>
                    <a:pt x="4267200" y="172212"/>
                  </a:lnTo>
                  <a:lnTo>
                    <a:pt x="4267200" y="170688"/>
                  </a:lnTo>
                  <a:close/>
                </a:path>
                <a:path w="4267200" h="428625">
                  <a:moveTo>
                    <a:pt x="4267200" y="164592"/>
                  </a:moveTo>
                  <a:lnTo>
                    <a:pt x="0" y="164592"/>
                  </a:lnTo>
                  <a:lnTo>
                    <a:pt x="0" y="166116"/>
                  </a:lnTo>
                  <a:lnTo>
                    <a:pt x="4267200" y="166116"/>
                  </a:lnTo>
                  <a:lnTo>
                    <a:pt x="4267200" y="164592"/>
                  </a:lnTo>
                  <a:close/>
                </a:path>
                <a:path w="4267200" h="428625">
                  <a:moveTo>
                    <a:pt x="4267200" y="158496"/>
                  </a:moveTo>
                  <a:lnTo>
                    <a:pt x="0" y="158496"/>
                  </a:lnTo>
                  <a:lnTo>
                    <a:pt x="0" y="160020"/>
                  </a:lnTo>
                  <a:lnTo>
                    <a:pt x="4267200" y="160020"/>
                  </a:lnTo>
                  <a:lnTo>
                    <a:pt x="4267200" y="158496"/>
                  </a:lnTo>
                  <a:close/>
                </a:path>
                <a:path w="4267200" h="428625">
                  <a:moveTo>
                    <a:pt x="4267200" y="152400"/>
                  </a:moveTo>
                  <a:lnTo>
                    <a:pt x="0" y="152400"/>
                  </a:lnTo>
                  <a:lnTo>
                    <a:pt x="0" y="153924"/>
                  </a:lnTo>
                  <a:lnTo>
                    <a:pt x="4267200" y="153924"/>
                  </a:lnTo>
                  <a:lnTo>
                    <a:pt x="4267200" y="152400"/>
                  </a:lnTo>
                  <a:close/>
                </a:path>
                <a:path w="4267200" h="428625">
                  <a:moveTo>
                    <a:pt x="4267200" y="146304"/>
                  </a:moveTo>
                  <a:lnTo>
                    <a:pt x="0" y="146304"/>
                  </a:lnTo>
                  <a:lnTo>
                    <a:pt x="0" y="147828"/>
                  </a:lnTo>
                  <a:lnTo>
                    <a:pt x="4267200" y="147828"/>
                  </a:lnTo>
                  <a:lnTo>
                    <a:pt x="4267200" y="146304"/>
                  </a:lnTo>
                  <a:close/>
                </a:path>
                <a:path w="4267200" h="428625">
                  <a:moveTo>
                    <a:pt x="4267200" y="140208"/>
                  </a:moveTo>
                  <a:lnTo>
                    <a:pt x="0" y="140208"/>
                  </a:lnTo>
                  <a:lnTo>
                    <a:pt x="0" y="141732"/>
                  </a:lnTo>
                  <a:lnTo>
                    <a:pt x="4267200" y="141732"/>
                  </a:lnTo>
                  <a:lnTo>
                    <a:pt x="4267200" y="140208"/>
                  </a:lnTo>
                  <a:close/>
                </a:path>
                <a:path w="4267200" h="428625">
                  <a:moveTo>
                    <a:pt x="4267200" y="134112"/>
                  </a:moveTo>
                  <a:lnTo>
                    <a:pt x="0" y="134112"/>
                  </a:lnTo>
                  <a:lnTo>
                    <a:pt x="0" y="135636"/>
                  </a:lnTo>
                  <a:lnTo>
                    <a:pt x="4267200" y="135636"/>
                  </a:lnTo>
                  <a:lnTo>
                    <a:pt x="4267200" y="134112"/>
                  </a:lnTo>
                  <a:close/>
                </a:path>
                <a:path w="4267200" h="428625">
                  <a:moveTo>
                    <a:pt x="4267200" y="128016"/>
                  </a:moveTo>
                  <a:lnTo>
                    <a:pt x="0" y="128016"/>
                  </a:lnTo>
                  <a:lnTo>
                    <a:pt x="0" y="129540"/>
                  </a:lnTo>
                  <a:lnTo>
                    <a:pt x="4267200" y="129540"/>
                  </a:lnTo>
                  <a:lnTo>
                    <a:pt x="4267200" y="128016"/>
                  </a:lnTo>
                  <a:close/>
                </a:path>
                <a:path w="4267200" h="428625">
                  <a:moveTo>
                    <a:pt x="4267200" y="121920"/>
                  </a:moveTo>
                  <a:lnTo>
                    <a:pt x="0" y="121920"/>
                  </a:lnTo>
                  <a:lnTo>
                    <a:pt x="0" y="123444"/>
                  </a:lnTo>
                  <a:lnTo>
                    <a:pt x="4267200" y="123444"/>
                  </a:lnTo>
                  <a:lnTo>
                    <a:pt x="4267200" y="121920"/>
                  </a:lnTo>
                  <a:close/>
                </a:path>
                <a:path w="4267200" h="428625">
                  <a:moveTo>
                    <a:pt x="4267200" y="115824"/>
                  </a:moveTo>
                  <a:lnTo>
                    <a:pt x="0" y="115824"/>
                  </a:lnTo>
                  <a:lnTo>
                    <a:pt x="0" y="117348"/>
                  </a:lnTo>
                  <a:lnTo>
                    <a:pt x="4267200" y="117348"/>
                  </a:lnTo>
                  <a:lnTo>
                    <a:pt x="4267200" y="115824"/>
                  </a:lnTo>
                  <a:close/>
                </a:path>
                <a:path w="4267200" h="428625">
                  <a:moveTo>
                    <a:pt x="4267200" y="109728"/>
                  </a:moveTo>
                  <a:lnTo>
                    <a:pt x="0" y="109728"/>
                  </a:lnTo>
                  <a:lnTo>
                    <a:pt x="0" y="111252"/>
                  </a:lnTo>
                  <a:lnTo>
                    <a:pt x="4267200" y="111252"/>
                  </a:lnTo>
                  <a:lnTo>
                    <a:pt x="4267200" y="109728"/>
                  </a:lnTo>
                  <a:close/>
                </a:path>
                <a:path w="4267200" h="428625">
                  <a:moveTo>
                    <a:pt x="4267200" y="103632"/>
                  </a:moveTo>
                  <a:lnTo>
                    <a:pt x="0" y="103632"/>
                  </a:lnTo>
                  <a:lnTo>
                    <a:pt x="0" y="105156"/>
                  </a:lnTo>
                  <a:lnTo>
                    <a:pt x="4267200" y="105156"/>
                  </a:lnTo>
                  <a:lnTo>
                    <a:pt x="4267200" y="103632"/>
                  </a:lnTo>
                  <a:close/>
                </a:path>
                <a:path w="4267200" h="428625">
                  <a:moveTo>
                    <a:pt x="4267200" y="97536"/>
                  </a:moveTo>
                  <a:lnTo>
                    <a:pt x="0" y="97536"/>
                  </a:lnTo>
                  <a:lnTo>
                    <a:pt x="0" y="99060"/>
                  </a:lnTo>
                  <a:lnTo>
                    <a:pt x="4267200" y="99060"/>
                  </a:lnTo>
                  <a:lnTo>
                    <a:pt x="4267200" y="97536"/>
                  </a:lnTo>
                  <a:close/>
                </a:path>
                <a:path w="4267200" h="428625">
                  <a:moveTo>
                    <a:pt x="4267200" y="91440"/>
                  </a:moveTo>
                  <a:lnTo>
                    <a:pt x="0" y="91440"/>
                  </a:lnTo>
                  <a:lnTo>
                    <a:pt x="0" y="92964"/>
                  </a:lnTo>
                  <a:lnTo>
                    <a:pt x="4267200" y="92964"/>
                  </a:lnTo>
                  <a:lnTo>
                    <a:pt x="4267200" y="91440"/>
                  </a:lnTo>
                  <a:close/>
                </a:path>
                <a:path w="4267200" h="428625">
                  <a:moveTo>
                    <a:pt x="4267200" y="85344"/>
                  </a:moveTo>
                  <a:lnTo>
                    <a:pt x="0" y="85344"/>
                  </a:lnTo>
                  <a:lnTo>
                    <a:pt x="0" y="86868"/>
                  </a:lnTo>
                  <a:lnTo>
                    <a:pt x="4267200" y="86868"/>
                  </a:lnTo>
                  <a:lnTo>
                    <a:pt x="4267200" y="85344"/>
                  </a:lnTo>
                  <a:close/>
                </a:path>
                <a:path w="4267200" h="428625">
                  <a:moveTo>
                    <a:pt x="4267200" y="79248"/>
                  </a:moveTo>
                  <a:lnTo>
                    <a:pt x="0" y="79248"/>
                  </a:lnTo>
                  <a:lnTo>
                    <a:pt x="0" y="80772"/>
                  </a:lnTo>
                  <a:lnTo>
                    <a:pt x="4267200" y="80772"/>
                  </a:lnTo>
                  <a:lnTo>
                    <a:pt x="4267200" y="79248"/>
                  </a:lnTo>
                  <a:close/>
                </a:path>
                <a:path w="4267200" h="428625">
                  <a:moveTo>
                    <a:pt x="4267200" y="73152"/>
                  </a:moveTo>
                  <a:lnTo>
                    <a:pt x="0" y="73152"/>
                  </a:lnTo>
                  <a:lnTo>
                    <a:pt x="0" y="74676"/>
                  </a:lnTo>
                  <a:lnTo>
                    <a:pt x="4267200" y="74676"/>
                  </a:lnTo>
                  <a:lnTo>
                    <a:pt x="4267200" y="73152"/>
                  </a:lnTo>
                  <a:close/>
                </a:path>
                <a:path w="4267200" h="428625">
                  <a:moveTo>
                    <a:pt x="4267200" y="67056"/>
                  </a:moveTo>
                  <a:lnTo>
                    <a:pt x="0" y="67056"/>
                  </a:lnTo>
                  <a:lnTo>
                    <a:pt x="0" y="68580"/>
                  </a:lnTo>
                  <a:lnTo>
                    <a:pt x="4267200" y="68580"/>
                  </a:lnTo>
                  <a:lnTo>
                    <a:pt x="4267200" y="67056"/>
                  </a:lnTo>
                  <a:close/>
                </a:path>
                <a:path w="4267200" h="428625">
                  <a:moveTo>
                    <a:pt x="4267200" y="60960"/>
                  </a:moveTo>
                  <a:lnTo>
                    <a:pt x="0" y="60960"/>
                  </a:lnTo>
                  <a:lnTo>
                    <a:pt x="0" y="62484"/>
                  </a:lnTo>
                  <a:lnTo>
                    <a:pt x="4267200" y="62484"/>
                  </a:lnTo>
                  <a:lnTo>
                    <a:pt x="4267200" y="60960"/>
                  </a:lnTo>
                  <a:close/>
                </a:path>
                <a:path w="4267200" h="428625">
                  <a:moveTo>
                    <a:pt x="4267200" y="54864"/>
                  </a:moveTo>
                  <a:lnTo>
                    <a:pt x="0" y="54864"/>
                  </a:lnTo>
                  <a:lnTo>
                    <a:pt x="0" y="56388"/>
                  </a:lnTo>
                  <a:lnTo>
                    <a:pt x="4267200" y="56388"/>
                  </a:lnTo>
                  <a:lnTo>
                    <a:pt x="4267200" y="54864"/>
                  </a:lnTo>
                  <a:close/>
                </a:path>
                <a:path w="4267200" h="428625">
                  <a:moveTo>
                    <a:pt x="4267200" y="48768"/>
                  </a:moveTo>
                  <a:lnTo>
                    <a:pt x="0" y="48768"/>
                  </a:lnTo>
                  <a:lnTo>
                    <a:pt x="0" y="50292"/>
                  </a:lnTo>
                  <a:lnTo>
                    <a:pt x="4267200" y="50292"/>
                  </a:lnTo>
                  <a:lnTo>
                    <a:pt x="4267200" y="48768"/>
                  </a:lnTo>
                  <a:close/>
                </a:path>
                <a:path w="4267200" h="428625">
                  <a:moveTo>
                    <a:pt x="4267200" y="42672"/>
                  </a:moveTo>
                  <a:lnTo>
                    <a:pt x="0" y="42672"/>
                  </a:lnTo>
                  <a:lnTo>
                    <a:pt x="0" y="44196"/>
                  </a:lnTo>
                  <a:lnTo>
                    <a:pt x="4267200" y="44196"/>
                  </a:lnTo>
                  <a:lnTo>
                    <a:pt x="4267200" y="42672"/>
                  </a:lnTo>
                  <a:close/>
                </a:path>
                <a:path w="4267200" h="428625">
                  <a:moveTo>
                    <a:pt x="4267200" y="36576"/>
                  </a:moveTo>
                  <a:lnTo>
                    <a:pt x="0" y="36576"/>
                  </a:lnTo>
                  <a:lnTo>
                    <a:pt x="0" y="38100"/>
                  </a:lnTo>
                  <a:lnTo>
                    <a:pt x="4267200" y="38100"/>
                  </a:lnTo>
                  <a:lnTo>
                    <a:pt x="4267200" y="36576"/>
                  </a:lnTo>
                  <a:close/>
                </a:path>
                <a:path w="4267200" h="428625">
                  <a:moveTo>
                    <a:pt x="4267200" y="30480"/>
                  </a:moveTo>
                  <a:lnTo>
                    <a:pt x="0" y="30480"/>
                  </a:lnTo>
                  <a:lnTo>
                    <a:pt x="0" y="32004"/>
                  </a:lnTo>
                  <a:lnTo>
                    <a:pt x="4267200" y="32004"/>
                  </a:lnTo>
                  <a:lnTo>
                    <a:pt x="4267200" y="30480"/>
                  </a:lnTo>
                  <a:close/>
                </a:path>
                <a:path w="4267200" h="428625">
                  <a:moveTo>
                    <a:pt x="4267200" y="24384"/>
                  </a:moveTo>
                  <a:lnTo>
                    <a:pt x="0" y="24384"/>
                  </a:lnTo>
                  <a:lnTo>
                    <a:pt x="0" y="25908"/>
                  </a:lnTo>
                  <a:lnTo>
                    <a:pt x="4267200" y="25908"/>
                  </a:lnTo>
                  <a:lnTo>
                    <a:pt x="4267200" y="24384"/>
                  </a:lnTo>
                  <a:close/>
                </a:path>
                <a:path w="4267200" h="428625">
                  <a:moveTo>
                    <a:pt x="4267200" y="18288"/>
                  </a:moveTo>
                  <a:lnTo>
                    <a:pt x="0" y="18288"/>
                  </a:lnTo>
                  <a:lnTo>
                    <a:pt x="0" y="19812"/>
                  </a:lnTo>
                  <a:lnTo>
                    <a:pt x="4267200" y="19812"/>
                  </a:lnTo>
                  <a:lnTo>
                    <a:pt x="4267200" y="18288"/>
                  </a:lnTo>
                  <a:close/>
                </a:path>
                <a:path w="4267200" h="428625">
                  <a:moveTo>
                    <a:pt x="4267200" y="12192"/>
                  </a:moveTo>
                  <a:lnTo>
                    <a:pt x="0" y="12192"/>
                  </a:lnTo>
                  <a:lnTo>
                    <a:pt x="0" y="13716"/>
                  </a:lnTo>
                  <a:lnTo>
                    <a:pt x="4267200" y="13716"/>
                  </a:lnTo>
                  <a:lnTo>
                    <a:pt x="4267200" y="12192"/>
                  </a:lnTo>
                  <a:close/>
                </a:path>
                <a:path w="4267200" h="428625">
                  <a:moveTo>
                    <a:pt x="4267200" y="6096"/>
                  </a:moveTo>
                  <a:lnTo>
                    <a:pt x="0" y="6096"/>
                  </a:lnTo>
                  <a:lnTo>
                    <a:pt x="0" y="7620"/>
                  </a:lnTo>
                  <a:lnTo>
                    <a:pt x="4267200" y="7620"/>
                  </a:lnTo>
                  <a:lnTo>
                    <a:pt x="4267200" y="6096"/>
                  </a:lnTo>
                  <a:close/>
                </a:path>
                <a:path w="4267200" h="428625">
                  <a:moveTo>
                    <a:pt x="4267200" y="0"/>
                  </a:moveTo>
                  <a:lnTo>
                    <a:pt x="0" y="0"/>
                  </a:lnTo>
                  <a:lnTo>
                    <a:pt x="0" y="1524"/>
                  </a:lnTo>
                  <a:lnTo>
                    <a:pt x="4267200" y="1524"/>
                  </a:lnTo>
                  <a:lnTo>
                    <a:pt x="4267200" y="0"/>
                  </a:lnTo>
                  <a:close/>
                </a:path>
              </a:pathLst>
            </a:custGeom>
            <a:solidFill>
              <a:srgbClr val="FFFF99"/>
            </a:solidFill>
          </p:spPr>
          <p:txBody>
            <a:bodyPr wrap="square" lIns="0" tIns="0" rIns="0" bIns="0" rtlCol="0"/>
            <a:lstStyle/>
            <a:p>
              <a:endParaRPr/>
            </a:p>
          </p:txBody>
        </p:sp>
        <p:sp>
          <p:nvSpPr>
            <p:cNvPr id="30" name="object 30"/>
            <p:cNvSpPr/>
            <p:nvPr/>
          </p:nvSpPr>
          <p:spPr>
            <a:xfrm>
              <a:off x="5585320" y="5260847"/>
              <a:ext cx="4267200" cy="428625"/>
            </a:xfrm>
            <a:custGeom>
              <a:avLst/>
              <a:gdLst/>
              <a:ahLst/>
              <a:cxnLst/>
              <a:rect l="l" t="t" r="r" b="b"/>
              <a:pathLst>
                <a:path w="4267200" h="428625">
                  <a:moveTo>
                    <a:pt x="4267200" y="426720"/>
                  </a:moveTo>
                  <a:lnTo>
                    <a:pt x="0" y="426720"/>
                  </a:lnTo>
                  <a:lnTo>
                    <a:pt x="0" y="428244"/>
                  </a:lnTo>
                  <a:lnTo>
                    <a:pt x="4267200" y="428244"/>
                  </a:lnTo>
                  <a:lnTo>
                    <a:pt x="4267200" y="426720"/>
                  </a:lnTo>
                  <a:close/>
                </a:path>
                <a:path w="4267200" h="428625">
                  <a:moveTo>
                    <a:pt x="4267200" y="420624"/>
                  </a:moveTo>
                  <a:lnTo>
                    <a:pt x="0" y="420624"/>
                  </a:lnTo>
                  <a:lnTo>
                    <a:pt x="0" y="422148"/>
                  </a:lnTo>
                  <a:lnTo>
                    <a:pt x="4267200" y="422148"/>
                  </a:lnTo>
                  <a:lnTo>
                    <a:pt x="4267200" y="420624"/>
                  </a:lnTo>
                  <a:close/>
                </a:path>
                <a:path w="4267200" h="428625">
                  <a:moveTo>
                    <a:pt x="4267200" y="414528"/>
                  </a:moveTo>
                  <a:lnTo>
                    <a:pt x="0" y="414528"/>
                  </a:lnTo>
                  <a:lnTo>
                    <a:pt x="0" y="416052"/>
                  </a:lnTo>
                  <a:lnTo>
                    <a:pt x="4267200" y="416052"/>
                  </a:lnTo>
                  <a:lnTo>
                    <a:pt x="4267200" y="414528"/>
                  </a:lnTo>
                  <a:close/>
                </a:path>
                <a:path w="4267200" h="428625">
                  <a:moveTo>
                    <a:pt x="4267200" y="408432"/>
                  </a:moveTo>
                  <a:lnTo>
                    <a:pt x="0" y="408432"/>
                  </a:lnTo>
                  <a:lnTo>
                    <a:pt x="0" y="409956"/>
                  </a:lnTo>
                  <a:lnTo>
                    <a:pt x="4267200" y="409956"/>
                  </a:lnTo>
                  <a:lnTo>
                    <a:pt x="4267200" y="408432"/>
                  </a:lnTo>
                  <a:close/>
                </a:path>
                <a:path w="4267200" h="428625">
                  <a:moveTo>
                    <a:pt x="4267200" y="402336"/>
                  </a:moveTo>
                  <a:lnTo>
                    <a:pt x="0" y="402336"/>
                  </a:lnTo>
                  <a:lnTo>
                    <a:pt x="0" y="403860"/>
                  </a:lnTo>
                  <a:lnTo>
                    <a:pt x="4267200" y="403860"/>
                  </a:lnTo>
                  <a:lnTo>
                    <a:pt x="4267200" y="402336"/>
                  </a:lnTo>
                  <a:close/>
                </a:path>
                <a:path w="4267200" h="428625">
                  <a:moveTo>
                    <a:pt x="4267200" y="396240"/>
                  </a:moveTo>
                  <a:lnTo>
                    <a:pt x="0" y="396240"/>
                  </a:lnTo>
                  <a:lnTo>
                    <a:pt x="0" y="397764"/>
                  </a:lnTo>
                  <a:lnTo>
                    <a:pt x="4267200" y="397764"/>
                  </a:lnTo>
                  <a:lnTo>
                    <a:pt x="4267200" y="396240"/>
                  </a:lnTo>
                  <a:close/>
                </a:path>
                <a:path w="4267200" h="428625">
                  <a:moveTo>
                    <a:pt x="4267200" y="390144"/>
                  </a:moveTo>
                  <a:lnTo>
                    <a:pt x="0" y="390144"/>
                  </a:lnTo>
                  <a:lnTo>
                    <a:pt x="0" y="391668"/>
                  </a:lnTo>
                  <a:lnTo>
                    <a:pt x="4267200" y="391668"/>
                  </a:lnTo>
                  <a:lnTo>
                    <a:pt x="4267200" y="390144"/>
                  </a:lnTo>
                  <a:close/>
                </a:path>
                <a:path w="4267200" h="428625">
                  <a:moveTo>
                    <a:pt x="4267200" y="384048"/>
                  </a:moveTo>
                  <a:lnTo>
                    <a:pt x="0" y="384048"/>
                  </a:lnTo>
                  <a:lnTo>
                    <a:pt x="0" y="385572"/>
                  </a:lnTo>
                  <a:lnTo>
                    <a:pt x="4267200" y="385572"/>
                  </a:lnTo>
                  <a:lnTo>
                    <a:pt x="4267200" y="384048"/>
                  </a:lnTo>
                  <a:close/>
                </a:path>
                <a:path w="4267200" h="428625">
                  <a:moveTo>
                    <a:pt x="4267200" y="377952"/>
                  </a:moveTo>
                  <a:lnTo>
                    <a:pt x="0" y="377952"/>
                  </a:lnTo>
                  <a:lnTo>
                    <a:pt x="0" y="379476"/>
                  </a:lnTo>
                  <a:lnTo>
                    <a:pt x="4267200" y="379476"/>
                  </a:lnTo>
                  <a:lnTo>
                    <a:pt x="4267200" y="377952"/>
                  </a:lnTo>
                  <a:close/>
                </a:path>
                <a:path w="4267200" h="428625">
                  <a:moveTo>
                    <a:pt x="4267200" y="371856"/>
                  </a:moveTo>
                  <a:lnTo>
                    <a:pt x="0" y="371856"/>
                  </a:lnTo>
                  <a:lnTo>
                    <a:pt x="0" y="373380"/>
                  </a:lnTo>
                  <a:lnTo>
                    <a:pt x="4267200" y="373380"/>
                  </a:lnTo>
                  <a:lnTo>
                    <a:pt x="4267200" y="371856"/>
                  </a:lnTo>
                  <a:close/>
                </a:path>
                <a:path w="4267200" h="428625">
                  <a:moveTo>
                    <a:pt x="4267200" y="365760"/>
                  </a:moveTo>
                  <a:lnTo>
                    <a:pt x="0" y="365760"/>
                  </a:lnTo>
                  <a:lnTo>
                    <a:pt x="0" y="367284"/>
                  </a:lnTo>
                  <a:lnTo>
                    <a:pt x="4267200" y="367284"/>
                  </a:lnTo>
                  <a:lnTo>
                    <a:pt x="4267200" y="365760"/>
                  </a:lnTo>
                  <a:close/>
                </a:path>
                <a:path w="4267200" h="428625">
                  <a:moveTo>
                    <a:pt x="4267200" y="359664"/>
                  </a:moveTo>
                  <a:lnTo>
                    <a:pt x="0" y="359664"/>
                  </a:lnTo>
                  <a:lnTo>
                    <a:pt x="0" y="361188"/>
                  </a:lnTo>
                  <a:lnTo>
                    <a:pt x="4267200" y="361188"/>
                  </a:lnTo>
                  <a:lnTo>
                    <a:pt x="4267200" y="359664"/>
                  </a:lnTo>
                  <a:close/>
                </a:path>
                <a:path w="4267200" h="428625">
                  <a:moveTo>
                    <a:pt x="4267200" y="353568"/>
                  </a:moveTo>
                  <a:lnTo>
                    <a:pt x="0" y="353568"/>
                  </a:lnTo>
                  <a:lnTo>
                    <a:pt x="0" y="355092"/>
                  </a:lnTo>
                  <a:lnTo>
                    <a:pt x="4267200" y="355092"/>
                  </a:lnTo>
                  <a:lnTo>
                    <a:pt x="4267200" y="353568"/>
                  </a:lnTo>
                  <a:close/>
                </a:path>
                <a:path w="4267200" h="428625">
                  <a:moveTo>
                    <a:pt x="4267200" y="347472"/>
                  </a:moveTo>
                  <a:lnTo>
                    <a:pt x="0" y="347472"/>
                  </a:lnTo>
                  <a:lnTo>
                    <a:pt x="0" y="348996"/>
                  </a:lnTo>
                  <a:lnTo>
                    <a:pt x="4267200" y="348996"/>
                  </a:lnTo>
                  <a:lnTo>
                    <a:pt x="4267200" y="347472"/>
                  </a:lnTo>
                  <a:close/>
                </a:path>
                <a:path w="4267200" h="428625">
                  <a:moveTo>
                    <a:pt x="4267200" y="341376"/>
                  </a:moveTo>
                  <a:lnTo>
                    <a:pt x="0" y="341376"/>
                  </a:lnTo>
                  <a:lnTo>
                    <a:pt x="0" y="342900"/>
                  </a:lnTo>
                  <a:lnTo>
                    <a:pt x="4267200" y="342900"/>
                  </a:lnTo>
                  <a:lnTo>
                    <a:pt x="4267200" y="341376"/>
                  </a:lnTo>
                  <a:close/>
                </a:path>
                <a:path w="4267200" h="428625">
                  <a:moveTo>
                    <a:pt x="4267200" y="335280"/>
                  </a:moveTo>
                  <a:lnTo>
                    <a:pt x="0" y="335280"/>
                  </a:lnTo>
                  <a:lnTo>
                    <a:pt x="0" y="336804"/>
                  </a:lnTo>
                  <a:lnTo>
                    <a:pt x="4267200" y="336804"/>
                  </a:lnTo>
                  <a:lnTo>
                    <a:pt x="4267200" y="335280"/>
                  </a:lnTo>
                  <a:close/>
                </a:path>
                <a:path w="4267200" h="428625">
                  <a:moveTo>
                    <a:pt x="4267200" y="329184"/>
                  </a:moveTo>
                  <a:lnTo>
                    <a:pt x="0" y="329184"/>
                  </a:lnTo>
                  <a:lnTo>
                    <a:pt x="0" y="330708"/>
                  </a:lnTo>
                  <a:lnTo>
                    <a:pt x="4267200" y="330708"/>
                  </a:lnTo>
                  <a:lnTo>
                    <a:pt x="4267200" y="329184"/>
                  </a:lnTo>
                  <a:close/>
                </a:path>
                <a:path w="4267200" h="428625">
                  <a:moveTo>
                    <a:pt x="4267200" y="323088"/>
                  </a:moveTo>
                  <a:lnTo>
                    <a:pt x="0" y="323088"/>
                  </a:lnTo>
                  <a:lnTo>
                    <a:pt x="0" y="324612"/>
                  </a:lnTo>
                  <a:lnTo>
                    <a:pt x="4267200" y="324612"/>
                  </a:lnTo>
                  <a:lnTo>
                    <a:pt x="4267200" y="323088"/>
                  </a:lnTo>
                  <a:close/>
                </a:path>
                <a:path w="4267200" h="428625">
                  <a:moveTo>
                    <a:pt x="4267200" y="316992"/>
                  </a:moveTo>
                  <a:lnTo>
                    <a:pt x="0" y="316992"/>
                  </a:lnTo>
                  <a:lnTo>
                    <a:pt x="0" y="318516"/>
                  </a:lnTo>
                  <a:lnTo>
                    <a:pt x="4267200" y="318516"/>
                  </a:lnTo>
                  <a:lnTo>
                    <a:pt x="4267200" y="316992"/>
                  </a:lnTo>
                  <a:close/>
                </a:path>
                <a:path w="4267200" h="428625">
                  <a:moveTo>
                    <a:pt x="4267200" y="310896"/>
                  </a:moveTo>
                  <a:lnTo>
                    <a:pt x="0" y="310896"/>
                  </a:lnTo>
                  <a:lnTo>
                    <a:pt x="0" y="312420"/>
                  </a:lnTo>
                  <a:lnTo>
                    <a:pt x="4267200" y="312420"/>
                  </a:lnTo>
                  <a:lnTo>
                    <a:pt x="4267200" y="310896"/>
                  </a:lnTo>
                  <a:close/>
                </a:path>
                <a:path w="4267200" h="428625">
                  <a:moveTo>
                    <a:pt x="4267200" y="304800"/>
                  </a:moveTo>
                  <a:lnTo>
                    <a:pt x="0" y="304800"/>
                  </a:lnTo>
                  <a:lnTo>
                    <a:pt x="0" y="306324"/>
                  </a:lnTo>
                  <a:lnTo>
                    <a:pt x="4267200" y="306324"/>
                  </a:lnTo>
                  <a:lnTo>
                    <a:pt x="4267200" y="304800"/>
                  </a:lnTo>
                  <a:close/>
                </a:path>
                <a:path w="4267200" h="428625">
                  <a:moveTo>
                    <a:pt x="4267200" y="298704"/>
                  </a:moveTo>
                  <a:lnTo>
                    <a:pt x="0" y="298704"/>
                  </a:lnTo>
                  <a:lnTo>
                    <a:pt x="0" y="300228"/>
                  </a:lnTo>
                  <a:lnTo>
                    <a:pt x="4267200" y="300228"/>
                  </a:lnTo>
                  <a:lnTo>
                    <a:pt x="4267200" y="298704"/>
                  </a:lnTo>
                  <a:close/>
                </a:path>
                <a:path w="4267200" h="428625">
                  <a:moveTo>
                    <a:pt x="4267200" y="292608"/>
                  </a:moveTo>
                  <a:lnTo>
                    <a:pt x="0" y="292608"/>
                  </a:lnTo>
                  <a:lnTo>
                    <a:pt x="0" y="294132"/>
                  </a:lnTo>
                  <a:lnTo>
                    <a:pt x="4267200" y="294132"/>
                  </a:lnTo>
                  <a:lnTo>
                    <a:pt x="4267200" y="292608"/>
                  </a:lnTo>
                  <a:close/>
                </a:path>
                <a:path w="4267200" h="428625">
                  <a:moveTo>
                    <a:pt x="4267200" y="286512"/>
                  </a:moveTo>
                  <a:lnTo>
                    <a:pt x="0" y="286512"/>
                  </a:lnTo>
                  <a:lnTo>
                    <a:pt x="0" y="288036"/>
                  </a:lnTo>
                  <a:lnTo>
                    <a:pt x="4267200" y="288036"/>
                  </a:lnTo>
                  <a:lnTo>
                    <a:pt x="4267200" y="286512"/>
                  </a:lnTo>
                  <a:close/>
                </a:path>
                <a:path w="4267200" h="428625">
                  <a:moveTo>
                    <a:pt x="4267200" y="280416"/>
                  </a:moveTo>
                  <a:lnTo>
                    <a:pt x="0" y="280416"/>
                  </a:lnTo>
                  <a:lnTo>
                    <a:pt x="0" y="281940"/>
                  </a:lnTo>
                  <a:lnTo>
                    <a:pt x="4267200" y="281940"/>
                  </a:lnTo>
                  <a:lnTo>
                    <a:pt x="4267200" y="280416"/>
                  </a:lnTo>
                  <a:close/>
                </a:path>
                <a:path w="4267200" h="428625">
                  <a:moveTo>
                    <a:pt x="4267200" y="274320"/>
                  </a:moveTo>
                  <a:lnTo>
                    <a:pt x="0" y="274320"/>
                  </a:lnTo>
                  <a:lnTo>
                    <a:pt x="0" y="275844"/>
                  </a:lnTo>
                  <a:lnTo>
                    <a:pt x="4267200" y="275844"/>
                  </a:lnTo>
                  <a:lnTo>
                    <a:pt x="4267200" y="274320"/>
                  </a:lnTo>
                  <a:close/>
                </a:path>
                <a:path w="4267200" h="428625">
                  <a:moveTo>
                    <a:pt x="4267200" y="268224"/>
                  </a:moveTo>
                  <a:lnTo>
                    <a:pt x="0" y="268224"/>
                  </a:lnTo>
                  <a:lnTo>
                    <a:pt x="0" y="269748"/>
                  </a:lnTo>
                  <a:lnTo>
                    <a:pt x="4267200" y="269748"/>
                  </a:lnTo>
                  <a:lnTo>
                    <a:pt x="4267200" y="268224"/>
                  </a:lnTo>
                  <a:close/>
                </a:path>
                <a:path w="4267200" h="428625">
                  <a:moveTo>
                    <a:pt x="4267200" y="262128"/>
                  </a:moveTo>
                  <a:lnTo>
                    <a:pt x="0" y="262128"/>
                  </a:lnTo>
                  <a:lnTo>
                    <a:pt x="0" y="263652"/>
                  </a:lnTo>
                  <a:lnTo>
                    <a:pt x="4267200" y="263652"/>
                  </a:lnTo>
                  <a:lnTo>
                    <a:pt x="4267200" y="262128"/>
                  </a:lnTo>
                  <a:close/>
                </a:path>
                <a:path w="4267200" h="428625">
                  <a:moveTo>
                    <a:pt x="4267200" y="256032"/>
                  </a:moveTo>
                  <a:lnTo>
                    <a:pt x="0" y="256032"/>
                  </a:lnTo>
                  <a:lnTo>
                    <a:pt x="0" y="257556"/>
                  </a:lnTo>
                  <a:lnTo>
                    <a:pt x="4267200" y="257556"/>
                  </a:lnTo>
                  <a:lnTo>
                    <a:pt x="4267200" y="256032"/>
                  </a:lnTo>
                  <a:close/>
                </a:path>
                <a:path w="4267200" h="428625">
                  <a:moveTo>
                    <a:pt x="4267200" y="249936"/>
                  </a:moveTo>
                  <a:lnTo>
                    <a:pt x="0" y="249936"/>
                  </a:lnTo>
                  <a:lnTo>
                    <a:pt x="0" y="251460"/>
                  </a:lnTo>
                  <a:lnTo>
                    <a:pt x="4267200" y="251460"/>
                  </a:lnTo>
                  <a:lnTo>
                    <a:pt x="4267200" y="249936"/>
                  </a:lnTo>
                  <a:close/>
                </a:path>
                <a:path w="4267200" h="428625">
                  <a:moveTo>
                    <a:pt x="4267200" y="243840"/>
                  </a:moveTo>
                  <a:lnTo>
                    <a:pt x="0" y="243840"/>
                  </a:lnTo>
                  <a:lnTo>
                    <a:pt x="0" y="245364"/>
                  </a:lnTo>
                  <a:lnTo>
                    <a:pt x="4267200" y="245364"/>
                  </a:lnTo>
                  <a:lnTo>
                    <a:pt x="4267200" y="243840"/>
                  </a:lnTo>
                  <a:close/>
                </a:path>
                <a:path w="4267200" h="428625">
                  <a:moveTo>
                    <a:pt x="4267200" y="237744"/>
                  </a:moveTo>
                  <a:lnTo>
                    <a:pt x="0" y="237744"/>
                  </a:lnTo>
                  <a:lnTo>
                    <a:pt x="0" y="239268"/>
                  </a:lnTo>
                  <a:lnTo>
                    <a:pt x="4267200" y="239268"/>
                  </a:lnTo>
                  <a:lnTo>
                    <a:pt x="4267200" y="237744"/>
                  </a:lnTo>
                  <a:close/>
                </a:path>
                <a:path w="4267200" h="428625">
                  <a:moveTo>
                    <a:pt x="4267200" y="231648"/>
                  </a:moveTo>
                  <a:lnTo>
                    <a:pt x="0" y="231648"/>
                  </a:lnTo>
                  <a:lnTo>
                    <a:pt x="0" y="233172"/>
                  </a:lnTo>
                  <a:lnTo>
                    <a:pt x="4267200" y="233172"/>
                  </a:lnTo>
                  <a:lnTo>
                    <a:pt x="4267200" y="231648"/>
                  </a:lnTo>
                  <a:close/>
                </a:path>
                <a:path w="4267200" h="428625">
                  <a:moveTo>
                    <a:pt x="4267200" y="225552"/>
                  </a:moveTo>
                  <a:lnTo>
                    <a:pt x="0" y="225552"/>
                  </a:lnTo>
                  <a:lnTo>
                    <a:pt x="0" y="227076"/>
                  </a:lnTo>
                  <a:lnTo>
                    <a:pt x="4267200" y="227076"/>
                  </a:lnTo>
                  <a:lnTo>
                    <a:pt x="4267200" y="225552"/>
                  </a:lnTo>
                  <a:close/>
                </a:path>
                <a:path w="4267200" h="428625">
                  <a:moveTo>
                    <a:pt x="4267200" y="219456"/>
                  </a:moveTo>
                  <a:lnTo>
                    <a:pt x="0" y="219456"/>
                  </a:lnTo>
                  <a:lnTo>
                    <a:pt x="0" y="220980"/>
                  </a:lnTo>
                  <a:lnTo>
                    <a:pt x="4267200" y="220980"/>
                  </a:lnTo>
                  <a:lnTo>
                    <a:pt x="4267200" y="219456"/>
                  </a:lnTo>
                  <a:close/>
                </a:path>
                <a:path w="4267200" h="428625">
                  <a:moveTo>
                    <a:pt x="4267200" y="213360"/>
                  </a:moveTo>
                  <a:lnTo>
                    <a:pt x="0" y="213360"/>
                  </a:lnTo>
                  <a:lnTo>
                    <a:pt x="0" y="214884"/>
                  </a:lnTo>
                  <a:lnTo>
                    <a:pt x="4267200" y="214884"/>
                  </a:lnTo>
                  <a:lnTo>
                    <a:pt x="4267200" y="213360"/>
                  </a:lnTo>
                  <a:close/>
                </a:path>
                <a:path w="4267200" h="428625">
                  <a:moveTo>
                    <a:pt x="4267200" y="207264"/>
                  </a:moveTo>
                  <a:lnTo>
                    <a:pt x="0" y="207264"/>
                  </a:lnTo>
                  <a:lnTo>
                    <a:pt x="0" y="208788"/>
                  </a:lnTo>
                  <a:lnTo>
                    <a:pt x="4267200" y="208788"/>
                  </a:lnTo>
                  <a:lnTo>
                    <a:pt x="4267200" y="207264"/>
                  </a:lnTo>
                  <a:close/>
                </a:path>
                <a:path w="4267200" h="428625">
                  <a:moveTo>
                    <a:pt x="4267200" y="201168"/>
                  </a:moveTo>
                  <a:lnTo>
                    <a:pt x="0" y="201168"/>
                  </a:lnTo>
                  <a:lnTo>
                    <a:pt x="0" y="202692"/>
                  </a:lnTo>
                  <a:lnTo>
                    <a:pt x="4267200" y="202692"/>
                  </a:lnTo>
                  <a:lnTo>
                    <a:pt x="4267200" y="201168"/>
                  </a:lnTo>
                  <a:close/>
                </a:path>
                <a:path w="4267200" h="428625">
                  <a:moveTo>
                    <a:pt x="4267200" y="195072"/>
                  </a:moveTo>
                  <a:lnTo>
                    <a:pt x="0" y="195072"/>
                  </a:lnTo>
                  <a:lnTo>
                    <a:pt x="0" y="196596"/>
                  </a:lnTo>
                  <a:lnTo>
                    <a:pt x="4267200" y="196596"/>
                  </a:lnTo>
                  <a:lnTo>
                    <a:pt x="4267200" y="195072"/>
                  </a:lnTo>
                  <a:close/>
                </a:path>
                <a:path w="4267200" h="428625">
                  <a:moveTo>
                    <a:pt x="4267200" y="188976"/>
                  </a:moveTo>
                  <a:lnTo>
                    <a:pt x="0" y="188976"/>
                  </a:lnTo>
                  <a:lnTo>
                    <a:pt x="0" y="190500"/>
                  </a:lnTo>
                  <a:lnTo>
                    <a:pt x="4267200" y="190500"/>
                  </a:lnTo>
                  <a:lnTo>
                    <a:pt x="4267200" y="188976"/>
                  </a:lnTo>
                  <a:close/>
                </a:path>
                <a:path w="4267200" h="428625">
                  <a:moveTo>
                    <a:pt x="4267200" y="182880"/>
                  </a:moveTo>
                  <a:lnTo>
                    <a:pt x="0" y="182880"/>
                  </a:lnTo>
                  <a:lnTo>
                    <a:pt x="0" y="184404"/>
                  </a:lnTo>
                  <a:lnTo>
                    <a:pt x="4267200" y="184404"/>
                  </a:lnTo>
                  <a:lnTo>
                    <a:pt x="4267200" y="182880"/>
                  </a:lnTo>
                  <a:close/>
                </a:path>
                <a:path w="4267200" h="428625">
                  <a:moveTo>
                    <a:pt x="4267200" y="176784"/>
                  </a:moveTo>
                  <a:lnTo>
                    <a:pt x="0" y="176784"/>
                  </a:lnTo>
                  <a:lnTo>
                    <a:pt x="0" y="178308"/>
                  </a:lnTo>
                  <a:lnTo>
                    <a:pt x="4267200" y="178308"/>
                  </a:lnTo>
                  <a:lnTo>
                    <a:pt x="4267200" y="176784"/>
                  </a:lnTo>
                  <a:close/>
                </a:path>
                <a:path w="4267200" h="428625">
                  <a:moveTo>
                    <a:pt x="4267200" y="170688"/>
                  </a:moveTo>
                  <a:lnTo>
                    <a:pt x="0" y="170688"/>
                  </a:lnTo>
                  <a:lnTo>
                    <a:pt x="0" y="172212"/>
                  </a:lnTo>
                  <a:lnTo>
                    <a:pt x="4267200" y="172212"/>
                  </a:lnTo>
                  <a:lnTo>
                    <a:pt x="4267200" y="170688"/>
                  </a:lnTo>
                  <a:close/>
                </a:path>
                <a:path w="4267200" h="428625">
                  <a:moveTo>
                    <a:pt x="4267200" y="164592"/>
                  </a:moveTo>
                  <a:lnTo>
                    <a:pt x="0" y="164592"/>
                  </a:lnTo>
                  <a:lnTo>
                    <a:pt x="0" y="166116"/>
                  </a:lnTo>
                  <a:lnTo>
                    <a:pt x="4267200" y="166116"/>
                  </a:lnTo>
                  <a:lnTo>
                    <a:pt x="4267200" y="164592"/>
                  </a:lnTo>
                  <a:close/>
                </a:path>
                <a:path w="4267200" h="428625">
                  <a:moveTo>
                    <a:pt x="4267200" y="158496"/>
                  </a:moveTo>
                  <a:lnTo>
                    <a:pt x="0" y="158496"/>
                  </a:lnTo>
                  <a:lnTo>
                    <a:pt x="0" y="160020"/>
                  </a:lnTo>
                  <a:lnTo>
                    <a:pt x="4267200" y="160020"/>
                  </a:lnTo>
                  <a:lnTo>
                    <a:pt x="4267200" y="158496"/>
                  </a:lnTo>
                  <a:close/>
                </a:path>
                <a:path w="4267200" h="428625">
                  <a:moveTo>
                    <a:pt x="4267200" y="152400"/>
                  </a:moveTo>
                  <a:lnTo>
                    <a:pt x="0" y="152400"/>
                  </a:lnTo>
                  <a:lnTo>
                    <a:pt x="0" y="153924"/>
                  </a:lnTo>
                  <a:lnTo>
                    <a:pt x="4267200" y="153924"/>
                  </a:lnTo>
                  <a:lnTo>
                    <a:pt x="4267200" y="152400"/>
                  </a:lnTo>
                  <a:close/>
                </a:path>
                <a:path w="4267200" h="428625">
                  <a:moveTo>
                    <a:pt x="4267200" y="146304"/>
                  </a:moveTo>
                  <a:lnTo>
                    <a:pt x="0" y="146304"/>
                  </a:lnTo>
                  <a:lnTo>
                    <a:pt x="0" y="147828"/>
                  </a:lnTo>
                  <a:lnTo>
                    <a:pt x="4267200" y="147828"/>
                  </a:lnTo>
                  <a:lnTo>
                    <a:pt x="4267200" y="146304"/>
                  </a:lnTo>
                  <a:close/>
                </a:path>
                <a:path w="4267200" h="428625">
                  <a:moveTo>
                    <a:pt x="4267200" y="140208"/>
                  </a:moveTo>
                  <a:lnTo>
                    <a:pt x="0" y="140208"/>
                  </a:lnTo>
                  <a:lnTo>
                    <a:pt x="0" y="141732"/>
                  </a:lnTo>
                  <a:lnTo>
                    <a:pt x="4267200" y="141732"/>
                  </a:lnTo>
                  <a:lnTo>
                    <a:pt x="4267200" y="140208"/>
                  </a:lnTo>
                  <a:close/>
                </a:path>
                <a:path w="4267200" h="428625">
                  <a:moveTo>
                    <a:pt x="4267200" y="134112"/>
                  </a:moveTo>
                  <a:lnTo>
                    <a:pt x="0" y="134112"/>
                  </a:lnTo>
                  <a:lnTo>
                    <a:pt x="0" y="135636"/>
                  </a:lnTo>
                  <a:lnTo>
                    <a:pt x="4267200" y="135636"/>
                  </a:lnTo>
                  <a:lnTo>
                    <a:pt x="4267200" y="134112"/>
                  </a:lnTo>
                  <a:close/>
                </a:path>
                <a:path w="4267200" h="428625">
                  <a:moveTo>
                    <a:pt x="4267200" y="128016"/>
                  </a:moveTo>
                  <a:lnTo>
                    <a:pt x="0" y="128016"/>
                  </a:lnTo>
                  <a:lnTo>
                    <a:pt x="0" y="129540"/>
                  </a:lnTo>
                  <a:lnTo>
                    <a:pt x="4267200" y="129540"/>
                  </a:lnTo>
                  <a:lnTo>
                    <a:pt x="4267200" y="128016"/>
                  </a:lnTo>
                  <a:close/>
                </a:path>
                <a:path w="4267200" h="428625">
                  <a:moveTo>
                    <a:pt x="4267200" y="121920"/>
                  </a:moveTo>
                  <a:lnTo>
                    <a:pt x="0" y="121920"/>
                  </a:lnTo>
                  <a:lnTo>
                    <a:pt x="0" y="123444"/>
                  </a:lnTo>
                  <a:lnTo>
                    <a:pt x="4267200" y="123444"/>
                  </a:lnTo>
                  <a:lnTo>
                    <a:pt x="4267200" y="121920"/>
                  </a:lnTo>
                  <a:close/>
                </a:path>
                <a:path w="4267200" h="428625">
                  <a:moveTo>
                    <a:pt x="4267200" y="115824"/>
                  </a:moveTo>
                  <a:lnTo>
                    <a:pt x="0" y="115824"/>
                  </a:lnTo>
                  <a:lnTo>
                    <a:pt x="0" y="117348"/>
                  </a:lnTo>
                  <a:lnTo>
                    <a:pt x="4267200" y="117348"/>
                  </a:lnTo>
                  <a:lnTo>
                    <a:pt x="4267200" y="115824"/>
                  </a:lnTo>
                  <a:close/>
                </a:path>
                <a:path w="4267200" h="428625">
                  <a:moveTo>
                    <a:pt x="4267200" y="109728"/>
                  </a:moveTo>
                  <a:lnTo>
                    <a:pt x="0" y="109728"/>
                  </a:lnTo>
                  <a:lnTo>
                    <a:pt x="0" y="111252"/>
                  </a:lnTo>
                  <a:lnTo>
                    <a:pt x="4267200" y="111252"/>
                  </a:lnTo>
                  <a:lnTo>
                    <a:pt x="4267200" y="109728"/>
                  </a:lnTo>
                  <a:close/>
                </a:path>
                <a:path w="4267200" h="428625">
                  <a:moveTo>
                    <a:pt x="4267200" y="103632"/>
                  </a:moveTo>
                  <a:lnTo>
                    <a:pt x="0" y="103632"/>
                  </a:lnTo>
                  <a:lnTo>
                    <a:pt x="0" y="105156"/>
                  </a:lnTo>
                  <a:lnTo>
                    <a:pt x="4267200" y="105156"/>
                  </a:lnTo>
                  <a:lnTo>
                    <a:pt x="4267200" y="103632"/>
                  </a:lnTo>
                  <a:close/>
                </a:path>
                <a:path w="4267200" h="428625">
                  <a:moveTo>
                    <a:pt x="4267200" y="97536"/>
                  </a:moveTo>
                  <a:lnTo>
                    <a:pt x="0" y="97536"/>
                  </a:lnTo>
                  <a:lnTo>
                    <a:pt x="0" y="99060"/>
                  </a:lnTo>
                  <a:lnTo>
                    <a:pt x="4267200" y="99060"/>
                  </a:lnTo>
                  <a:lnTo>
                    <a:pt x="4267200" y="97536"/>
                  </a:lnTo>
                  <a:close/>
                </a:path>
                <a:path w="4267200" h="428625">
                  <a:moveTo>
                    <a:pt x="4267200" y="91440"/>
                  </a:moveTo>
                  <a:lnTo>
                    <a:pt x="0" y="91440"/>
                  </a:lnTo>
                  <a:lnTo>
                    <a:pt x="0" y="92964"/>
                  </a:lnTo>
                  <a:lnTo>
                    <a:pt x="4267200" y="92964"/>
                  </a:lnTo>
                  <a:lnTo>
                    <a:pt x="4267200" y="91440"/>
                  </a:lnTo>
                  <a:close/>
                </a:path>
                <a:path w="4267200" h="428625">
                  <a:moveTo>
                    <a:pt x="4267200" y="85344"/>
                  </a:moveTo>
                  <a:lnTo>
                    <a:pt x="0" y="85344"/>
                  </a:lnTo>
                  <a:lnTo>
                    <a:pt x="0" y="86868"/>
                  </a:lnTo>
                  <a:lnTo>
                    <a:pt x="4267200" y="86868"/>
                  </a:lnTo>
                  <a:lnTo>
                    <a:pt x="4267200" y="85344"/>
                  </a:lnTo>
                  <a:close/>
                </a:path>
                <a:path w="4267200" h="428625">
                  <a:moveTo>
                    <a:pt x="4267200" y="79248"/>
                  </a:moveTo>
                  <a:lnTo>
                    <a:pt x="0" y="79248"/>
                  </a:lnTo>
                  <a:lnTo>
                    <a:pt x="0" y="80772"/>
                  </a:lnTo>
                  <a:lnTo>
                    <a:pt x="4267200" y="80772"/>
                  </a:lnTo>
                  <a:lnTo>
                    <a:pt x="4267200" y="79248"/>
                  </a:lnTo>
                  <a:close/>
                </a:path>
                <a:path w="4267200" h="428625">
                  <a:moveTo>
                    <a:pt x="4267200" y="73152"/>
                  </a:moveTo>
                  <a:lnTo>
                    <a:pt x="0" y="73152"/>
                  </a:lnTo>
                  <a:lnTo>
                    <a:pt x="0" y="74676"/>
                  </a:lnTo>
                  <a:lnTo>
                    <a:pt x="4267200" y="74676"/>
                  </a:lnTo>
                  <a:lnTo>
                    <a:pt x="4267200" y="73152"/>
                  </a:lnTo>
                  <a:close/>
                </a:path>
                <a:path w="4267200" h="428625">
                  <a:moveTo>
                    <a:pt x="4267200" y="67056"/>
                  </a:moveTo>
                  <a:lnTo>
                    <a:pt x="0" y="67056"/>
                  </a:lnTo>
                  <a:lnTo>
                    <a:pt x="0" y="68580"/>
                  </a:lnTo>
                  <a:lnTo>
                    <a:pt x="4267200" y="68580"/>
                  </a:lnTo>
                  <a:lnTo>
                    <a:pt x="4267200" y="67056"/>
                  </a:lnTo>
                  <a:close/>
                </a:path>
                <a:path w="4267200" h="428625">
                  <a:moveTo>
                    <a:pt x="4267200" y="60960"/>
                  </a:moveTo>
                  <a:lnTo>
                    <a:pt x="0" y="60960"/>
                  </a:lnTo>
                  <a:lnTo>
                    <a:pt x="0" y="62484"/>
                  </a:lnTo>
                  <a:lnTo>
                    <a:pt x="4267200" y="62484"/>
                  </a:lnTo>
                  <a:lnTo>
                    <a:pt x="4267200" y="60960"/>
                  </a:lnTo>
                  <a:close/>
                </a:path>
                <a:path w="4267200" h="428625">
                  <a:moveTo>
                    <a:pt x="4267200" y="54864"/>
                  </a:moveTo>
                  <a:lnTo>
                    <a:pt x="0" y="54864"/>
                  </a:lnTo>
                  <a:lnTo>
                    <a:pt x="0" y="56388"/>
                  </a:lnTo>
                  <a:lnTo>
                    <a:pt x="4267200" y="56388"/>
                  </a:lnTo>
                  <a:lnTo>
                    <a:pt x="4267200" y="54864"/>
                  </a:lnTo>
                  <a:close/>
                </a:path>
                <a:path w="4267200" h="428625">
                  <a:moveTo>
                    <a:pt x="4267200" y="48768"/>
                  </a:moveTo>
                  <a:lnTo>
                    <a:pt x="0" y="48768"/>
                  </a:lnTo>
                  <a:lnTo>
                    <a:pt x="0" y="50292"/>
                  </a:lnTo>
                  <a:lnTo>
                    <a:pt x="4267200" y="50292"/>
                  </a:lnTo>
                  <a:lnTo>
                    <a:pt x="4267200" y="48768"/>
                  </a:lnTo>
                  <a:close/>
                </a:path>
                <a:path w="4267200" h="428625">
                  <a:moveTo>
                    <a:pt x="4267200" y="42672"/>
                  </a:moveTo>
                  <a:lnTo>
                    <a:pt x="0" y="42672"/>
                  </a:lnTo>
                  <a:lnTo>
                    <a:pt x="0" y="44196"/>
                  </a:lnTo>
                  <a:lnTo>
                    <a:pt x="4267200" y="44196"/>
                  </a:lnTo>
                  <a:lnTo>
                    <a:pt x="4267200" y="42672"/>
                  </a:lnTo>
                  <a:close/>
                </a:path>
                <a:path w="4267200" h="428625">
                  <a:moveTo>
                    <a:pt x="4267200" y="36576"/>
                  </a:moveTo>
                  <a:lnTo>
                    <a:pt x="0" y="36576"/>
                  </a:lnTo>
                  <a:lnTo>
                    <a:pt x="0" y="38100"/>
                  </a:lnTo>
                  <a:lnTo>
                    <a:pt x="4267200" y="38100"/>
                  </a:lnTo>
                  <a:lnTo>
                    <a:pt x="4267200" y="36576"/>
                  </a:lnTo>
                  <a:close/>
                </a:path>
                <a:path w="4267200" h="428625">
                  <a:moveTo>
                    <a:pt x="4267200" y="30480"/>
                  </a:moveTo>
                  <a:lnTo>
                    <a:pt x="0" y="30480"/>
                  </a:lnTo>
                  <a:lnTo>
                    <a:pt x="0" y="32004"/>
                  </a:lnTo>
                  <a:lnTo>
                    <a:pt x="4267200" y="32004"/>
                  </a:lnTo>
                  <a:lnTo>
                    <a:pt x="4267200" y="30480"/>
                  </a:lnTo>
                  <a:close/>
                </a:path>
                <a:path w="4267200" h="428625">
                  <a:moveTo>
                    <a:pt x="4267200" y="24384"/>
                  </a:moveTo>
                  <a:lnTo>
                    <a:pt x="0" y="24384"/>
                  </a:lnTo>
                  <a:lnTo>
                    <a:pt x="0" y="25908"/>
                  </a:lnTo>
                  <a:lnTo>
                    <a:pt x="4267200" y="25908"/>
                  </a:lnTo>
                  <a:lnTo>
                    <a:pt x="4267200" y="24384"/>
                  </a:lnTo>
                  <a:close/>
                </a:path>
                <a:path w="4267200" h="428625">
                  <a:moveTo>
                    <a:pt x="4267200" y="18288"/>
                  </a:moveTo>
                  <a:lnTo>
                    <a:pt x="0" y="18288"/>
                  </a:lnTo>
                  <a:lnTo>
                    <a:pt x="0" y="19812"/>
                  </a:lnTo>
                  <a:lnTo>
                    <a:pt x="4267200" y="19812"/>
                  </a:lnTo>
                  <a:lnTo>
                    <a:pt x="4267200" y="18288"/>
                  </a:lnTo>
                  <a:close/>
                </a:path>
                <a:path w="4267200" h="428625">
                  <a:moveTo>
                    <a:pt x="4267200" y="12192"/>
                  </a:moveTo>
                  <a:lnTo>
                    <a:pt x="0" y="12192"/>
                  </a:lnTo>
                  <a:lnTo>
                    <a:pt x="0" y="13716"/>
                  </a:lnTo>
                  <a:lnTo>
                    <a:pt x="4267200" y="13716"/>
                  </a:lnTo>
                  <a:lnTo>
                    <a:pt x="4267200" y="12192"/>
                  </a:lnTo>
                  <a:close/>
                </a:path>
                <a:path w="4267200" h="428625">
                  <a:moveTo>
                    <a:pt x="4267200" y="6096"/>
                  </a:moveTo>
                  <a:lnTo>
                    <a:pt x="0" y="6096"/>
                  </a:lnTo>
                  <a:lnTo>
                    <a:pt x="0" y="7620"/>
                  </a:lnTo>
                  <a:lnTo>
                    <a:pt x="4267200" y="7620"/>
                  </a:lnTo>
                  <a:lnTo>
                    <a:pt x="4267200" y="6096"/>
                  </a:lnTo>
                  <a:close/>
                </a:path>
                <a:path w="4267200" h="428625">
                  <a:moveTo>
                    <a:pt x="4267200" y="0"/>
                  </a:moveTo>
                  <a:lnTo>
                    <a:pt x="0" y="0"/>
                  </a:lnTo>
                  <a:lnTo>
                    <a:pt x="0" y="1524"/>
                  </a:lnTo>
                  <a:lnTo>
                    <a:pt x="4267200" y="1524"/>
                  </a:lnTo>
                  <a:lnTo>
                    <a:pt x="4267200" y="0"/>
                  </a:lnTo>
                  <a:close/>
                </a:path>
              </a:pathLst>
            </a:custGeom>
            <a:solidFill>
              <a:srgbClr val="FFFF99"/>
            </a:solidFill>
          </p:spPr>
          <p:txBody>
            <a:bodyPr wrap="square" lIns="0" tIns="0" rIns="0" bIns="0" rtlCol="0"/>
            <a:lstStyle/>
            <a:p>
              <a:endParaRPr/>
            </a:p>
          </p:txBody>
        </p:sp>
        <p:sp>
          <p:nvSpPr>
            <p:cNvPr id="31" name="object 31"/>
            <p:cNvSpPr/>
            <p:nvPr/>
          </p:nvSpPr>
          <p:spPr>
            <a:xfrm>
              <a:off x="5585320" y="5687567"/>
              <a:ext cx="4267200" cy="428625"/>
            </a:xfrm>
            <a:custGeom>
              <a:avLst/>
              <a:gdLst/>
              <a:ahLst/>
              <a:cxnLst/>
              <a:rect l="l" t="t" r="r" b="b"/>
              <a:pathLst>
                <a:path w="4267200" h="428625">
                  <a:moveTo>
                    <a:pt x="4267200" y="426720"/>
                  </a:moveTo>
                  <a:lnTo>
                    <a:pt x="0" y="426720"/>
                  </a:lnTo>
                  <a:lnTo>
                    <a:pt x="0" y="428244"/>
                  </a:lnTo>
                  <a:lnTo>
                    <a:pt x="4267200" y="428244"/>
                  </a:lnTo>
                  <a:lnTo>
                    <a:pt x="4267200" y="426720"/>
                  </a:lnTo>
                  <a:close/>
                </a:path>
                <a:path w="4267200" h="428625">
                  <a:moveTo>
                    <a:pt x="4267200" y="420624"/>
                  </a:moveTo>
                  <a:lnTo>
                    <a:pt x="0" y="420624"/>
                  </a:lnTo>
                  <a:lnTo>
                    <a:pt x="0" y="422148"/>
                  </a:lnTo>
                  <a:lnTo>
                    <a:pt x="4267200" y="422148"/>
                  </a:lnTo>
                  <a:lnTo>
                    <a:pt x="4267200" y="420624"/>
                  </a:lnTo>
                  <a:close/>
                </a:path>
                <a:path w="4267200" h="428625">
                  <a:moveTo>
                    <a:pt x="4267200" y="414528"/>
                  </a:moveTo>
                  <a:lnTo>
                    <a:pt x="0" y="414528"/>
                  </a:lnTo>
                  <a:lnTo>
                    <a:pt x="0" y="416052"/>
                  </a:lnTo>
                  <a:lnTo>
                    <a:pt x="4267200" y="416052"/>
                  </a:lnTo>
                  <a:lnTo>
                    <a:pt x="4267200" y="414528"/>
                  </a:lnTo>
                  <a:close/>
                </a:path>
                <a:path w="4267200" h="428625">
                  <a:moveTo>
                    <a:pt x="4267200" y="408432"/>
                  </a:moveTo>
                  <a:lnTo>
                    <a:pt x="0" y="408432"/>
                  </a:lnTo>
                  <a:lnTo>
                    <a:pt x="0" y="409956"/>
                  </a:lnTo>
                  <a:lnTo>
                    <a:pt x="4267200" y="409956"/>
                  </a:lnTo>
                  <a:lnTo>
                    <a:pt x="4267200" y="408432"/>
                  </a:lnTo>
                  <a:close/>
                </a:path>
                <a:path w="4267200" h="428625">
                  <a:moveTo>
                    <a:pt x="4267200" y="402336"/>
                  </a:moveTo>
                  <a:lnTo>
                    <a:pt x="0" y="402336"/>
                  </a:lnTo>
                  <a:lnTo>
                    <a:pt x="0" y="403860"/>
                  </a:lnTo>
                  <a:lnTo>
                    <a:pt x="4267200" y="403860"/>
                  </a:lnTo>
                  <a:lnTo>
                    <a:pt x="4267200" y="402336"/>
                  </a:lnTo>
                  <a:close/>
                </a:path>
                <a:path w="4267200" h="428625">
                  <a:moveTo>
                    <a:pt x="4267200" y="396240"/>
                  </a:moveTo>
                  <a:lnTo>
                    <a:pt x="0" y="396240"/>
                  </a:lnTo>
                  <a:lnTo>
                    <a:pt x="0" y="397764"/>
                  </a:lnTo>
                  <a:lnTo>
                    <a:pt x="4267200" y="397764"/>
                  </a:lnTo>
                  <a:lnTo>
                    <a:pt x="4267200" y="396240"/>
                  </a:lnTo>
                  <a:close/>
                </a:path>
                <a:path w="4267200" h="428625">
                  <a:moveTo>
                    <a:pt x="4267200" y="390144"/>
                  </a:moveTo>
                  <a:lnTo>
                    <a:pt x="0" y="390144"/>
                  </a:lnTo>
                  <a:lnTo>
                    <a:pt x="0" y="391668"/>
                  </a:lnTo>
                  <a:lnTo>
                    <a:pt x="4267200" y="391668"/>
                  </a:lnTo>
                  <a:lnTo>
                    <a:pt x="4267200" y="390144"/>
                  </a:lnTo>
                  <a:close/>
                </a:path>
                <a:path w="4267200" h="428625">
                  <a:moveTo>
                    <a:pt x="4267200" y="384048"/>
                  </a:moveTo>
                  <a:lnTo>
                    <a:pt x="0" y="384048"/>
                  </a:lnTo>
                  <a:lnTo>
                    <a:pt x="0" y="385572"/>
                  </a:lnTo>
                  <a:lnTo>
                    <a:pt x="4267200" y="385572"/>
                  </a:lnTo>
                  <a:lnTo>
                    <a:pt x="4267200" y="384048"/>
                  </a:lnTo>
                  <a:close/>
                </a:path>
                <a:path w="4267200" h="428625">
                  <a:moveTo>
                    <a:pt x="4267200" y="377952"/>
                  </a:moveTo>
                  <a:lnTo>
                    <a:pt x="0" y="377952"/>
                  </a:lnTo>
                  <a:lnTo>
                    <a:pt x="0" y="379476"/>
                  </a:lnTo>
                  <a:lnTo>
                    <a:pt x="4267200" y="379476"/>
                  </a:lnTo>
                  <a:lnTo>
                    <a:pt x="4267200" y="377952"/>
                  </a:lnTo>
                  <a:close/>
                </a:path>
                <a:path w="4267200" h="428625">
                  <a:moveTo>
                    <a:pt x="4267200" y="371856"/>
                  </a:moveTo>
                  <a:lnTo>
                    <a:pt x="0" y="371856"/>
                  </a:lnTo>
                  <a:lnTo>
                    <a:pt x="0" y="373380"/>
                  </a:lnTo>
                  <a:lnTo>
                    <a:pt x="4267200" y="373380"/>
                  </a:lnTo>
                  <a:lnTo>
                    <a:pt x="4267200" y="371856"/>
                  </a:lnTo>
                  <a:close/>
                </a:path>
                <a:path w="4267200" h="428625">
                  <a:moveTo>
                    <a:pt x="4267200" y="365760"/>
                  </a:moveTo>
                  <a:lnTo>
                    <a:pt x="0" y="365760"/>
                  </a:lnTo>
                  <a:lnTo>
                    <a:pt x="0" y="367284"/>
                  </a:lnTo>
                  <a:lnTo>
                    <a:pt x="4267200" y="367284"/>
                  </a:lnTo>
                  <a:lnTo>
                    <a:pt x="4267200" y="365760"/>
                  </a:lnTo>
                  <a:close/>
                </a:path>
                <a:path w="4267200" h="428625">
                  <a:moveTo>
                    <a:pt x="4267200" y="359664"/>
                  </a:moveTo>
                  <a:lnTo>
                    <a:pt x="0" y="359664"/>
                  </a:lnTo>
                  <a:lnTo>
                    <a:pt x="0" y="361188"/>
                  </a:lnTo>
                  <a:lnTo>
                    <a:pt x="4267200" y="361188"/>
                  </a:lnTo>
                  <a:lnTo>
                    <a:pt x="4267200" y="359664"/>
                  </a:lnTo>
                  <a:close/>
                </a:path>
                <a:path w="4267200" h="428625">
                  <a:moveTo>
                    <a:pt x="4267200" y="353568"/>
                  </a:moveTo>
                  <a:lnTo>
                    <a:pt x="0" y="353568"/>
                  </a:lnTo>
                  <a:lnTo>
                    <a:pt x="0" y="355092"/>
                  </a:lnTo>
                  <a:lnTo>
                    <a:pt x="4267200" y="355092"/>
                  </a:lnTo>
                  <a:lnTo>
                    <a:pt x="4267200" y="353568"/>
                  </a:lnTo>
                  <a:close/>
                </a:path>
                <a:path w="4267200" h="428625">
                  <a:moveTo>
                    <a:pt x="4267200" y="347472"/>
                  </a:moveTo>
                  <a:lnTo>
                    <a:pt x="0" y="347472"/>
                  </a:lnTo>
                  <a:lnTo>
                    <a:pt x="0" y="348996"/>
                  </a:lnTo>
                  <a:lnTo>
                    <a:pt x="4267200" y="348996"/>
                  </a:lnTo>
                  <a:lnTo>
                    <a:pt x="4267200" y="347472"/>
                  </a:lnTo>
                  <a:close/>
                </a:path>
                <a:path w="4267200" h="428625">
                  <a:moveTo>
                    <a:pt x="4267200" y="341376"/>
                  </a:moveTo>
                  <a:lnTo>
                    <a:pt x="0" y="341376"/>
                  </a:lnTo>
                  <a:lnTo>
                    <a:pt x="0" y="342900"/>
                  </a:lnTo>
                  <a:lnTo>
                    <a:pt x="4267200" y="342900"/>
                  </a:lnTo>
                  <a:lnTo>
                    <a:pt x="4267200" y="341376"/>
                  </a:lnTo>
                  <a:close/>
                </a:path>
                <a:path w="4267200" h="428625">
                  <a:moveTo>
                    <a:pt x="4267200" y="335280"/>
                  </a:moveTo>
                  <a:lnTo>
                    <a:pt x="0" y="335280"/>
                  </a:lnTo>
                  <a:lnTo>
                    <a:pt x="0" y="336804"/>
                  </a:lnTo>
                  <a:lnTo>
                    <a:pt x="4267200" y="336804"/>
                  </a:lnTo>
                  <a:lnTo>
                    <a:pt x="4267200" y="335280"/>
                  </a:lnTo>
                  <a:close/>
                </a:path>
                <a:path w="4267200" h="428625">
                  <a:moveTo>
                    <a:pt x="4267200" y="329184"/>
                  </a:moveTo>
                  <a:lnTo>
                    <a:pt x="0" y="329184"/>
                  </a:lnTo>
                  <a:lnTo>
                    <a:pt x="0" y="330708"/>
                  </a:lnTo>
                  <a:lnTo>
                    <a:pt x="4267200" y="330708"/>
                  </a:lnTo>
                  <a:lnTo>
                    <a:pt x="4267200" y="329184"/>
                  </a:lnTo>
                  <a:close/>
                </a:path>
                <a:path w="4267200" h="428625">
                  <a:moveTo>
                    <a:pt x="4267200" y="323088"/>
                  </a:moveTo>
                  <a:lnTo>
                    <a:pt x="0" y="323088"/>
                  </a:lnTo>
                  <a:lnTo>
                    <a:pt x="0" y="324612"/>
                  </a:lnTo>
                  <a:lnTo>
                    <a:pt x="4267200" y="324612"/>
                  </a:lnTo>
                  <a:lnTo>
                    <a:pt x="4267200" y="323088"/>
                  </a:lnTo>
                  <a:close/>
                </a:path>
                <a:path w="4267200" h="428625">
                  <a:moveTo>
                    <a:pt x="4267200" y="316992"/>
                  </a:moveTo>
                  <a:lnTo>
                    <a:pt x="0" y="316992"/>
                  </a:lnTo>
                  <a:lnTo>
                    <a:pt x="0" y="318516"/>
                  </a:lnTo>
                  <a:lnTo>
                    <a:pt x="4267200" y="318516"/>
                  </a:lnTo>
                  <a:lnTo>
                    <a:pt x="4267200" y="316992"/>
                  </a:lnTo>
                  <a:close/>
                </a:path>
                <a:path w="4267200" h="428625">
                  <a:moveTo>
                    <a:pt x="4267200" y="310896"/>
                  </a:moveTo>
                  <a:lnTo>
                    <a:pt x="0" y="310896"/>
                  </a:lnTo>
                  <a:lnTo>
                    <a:pt x="0" y="312420"/>
                  </a:lnTo>
                  <a:lnTo>
                    <a:pt x="4267200" y="312420"/>
                  </a:lnTo>
                  <a:lnTo>
                    <a:pt x="4267200" y="310896"/>
                  </a:lnTo>
                  <a:close/>
                </a:path>
                <a:path w="4267200" h="428625">
                  <a:moveTo>
                    <a:pt x="4267200" y="304800"/>
                  </a:moveTo>
                  <a:lnTo>
                    <a:pt x="0" y="304800"/>
                  </a:lnTo>
                  <a:lnTo>
                    <a:pt x="0" y="306324"/>
                  </a:lnTo>
                  <a:lnTo>
                    <a:pt x="4267200" y="306324"/>
                  </a:lnTo>
                  <a:lnTo>
                    <a:pt x="4267200" y="304800"/>
                  </a:lnTo>
                  <a:close/>
                </a:path>
                <a:path w="4267200" h="428625">
                  <a:moveTo>
                    <a:pt x="4267200" y="298704"/>
                  </a:moveTo>
                  <a:lnTo>
                    <a:pt x="0" y="298704"/>
                  </a:lnTo>
                  <a:lnTo>
                    <a:pt x="0" y="300228"/>
                  </a:lnTo>
                  <a:lnTo>
                    <a:pt x="4267200" y="300228"/>
                  </a:lnTo>
                  <a:lnTo>
                    <a:pt x="4267200" y="298704"/>
                  </a:lnTo>
                  <a:close/>
                </a:path>
                <a:path w="4267200" h="428625">
                  <a:moveTo>
                    <a:pt x="4267200" y="292608"/>
                  </a:moveTo>
                  <a:lnTo>
                    <a:pt x="0" y="292608"/>
                  </a:lnTo>
                  <a:lnTo>
                    <a:pt x="0" y="294132"/>
                  </a:lnTo>
                  <a:lnTo>
                    <a:pt x="4267200" y="294132"/>
                  </a:lnTo>
                  <a:lnTo>
                    <a:pt x="4267200" y="292608"/>
                  </a:lnTo>
                  <a:close/>
                </a:path>
                <a:path w="4267200" h="428625">
                  <a:moveTo>
                    <a:pt x="4267200" y="286512"/>
                  </a:moveTo>
                  <a:lnTo>
                    <a:pt x="0" y="286512"/>
                  </a:lnTo>
                  <a:lnTo>
                    <a:pt x="0" y="288036"/>
                  </a:lnTo>
                  <a:lnTo>
                    <a:pt x="4267200" y="288036"/>
                  </a:lnTo>
                  <a:lnTo>
                    <a:pt x="4267200" y="286512"/>
                  </a:lnTo>
                  <a:close/>
                </a:path>
                <a:path w="4267200" h="428625">
                  <a:moveTo>
                    <a:pt x="4267200" y="280416"/>
                  </a:moveTo>
                  <a:lnTo>
                    <a:pt x="0" y="280416"/>
                  </a:lnTo>
                  <a:lnTo>
                    <a:pt x="0" y="281940"/>
                  </a:lnTo>
                  <a:lnTo>
                    <a:pt x="4267200" y="281940"/>
                  </a:lnTo>
                  <a:lnTo>
                    <a:pt x="4267200" y="280416"/>
                  </a:lnTo>
                  <a:close/>
                </a:path>
                <a:path w="4267200" h="428625">
                  <a:moveTo>
                    <a:pt x="4267200" y="274320"/>
                  </a:moveTo>
                  <a:lnTo>
                    <a:pt x="0" y="274320"/>
                  </a:lnTo>
                  <a:lnTo>
                    <a:pt x="0" y="275844"/>
                  </a:lnTo>
                  <a:lnTo>
                    <a:pt x="4267200" y="275844"/>
                  </a:lnTo>
                  <a:lnTo>
                    <a:pt x="4267200" y="274320"/>
                  </a:lnTo>
                  <a:close/>
                </a:path>
                <a:path w="4267200" h="428625">
                  <a:moveTo>
                    <a:pt x="4267200" y="268224"/>
                  </a:moveTo>
                  <a:lnTo>
                    <a:pt x="0" y="268224"/>
                  </a:lnTo>
                  <a:lnTo>
                    <a:pt x="0" y="269748"/>
                  </a:lnTo>
                  <a:lnTo>
                    <a:pt x="4267200" y="269748"/>
                  </a:lnTo>
                  <a:lnTo>
                    <a:pt x="4267200" y="268224"/>
                  </a:lnTo>
                  <a:close/>
                </a:path>
                <a:path w="4267200" h="428625">
                  <a:moveTo>
                    <a:pt x="4267200" y="262128"/>
                  </a:moveTo>
                  <a:lnTo>
                    <a:pt x="0" y="262128"/>
                  </a:lnTo>
                  <a:lnTo>
                    <a:pt x="0" y="263652"/>
                  </a:lnTo>
                  <a:lnTo>
                    <a:pt x="4267200" y="263652"/>
                  </a:lnTo>
                  <a:lnTo>
                    <a:pt x="4267200" y="262128"/>
                  </a:lnTo>
                  <a:close/>
                </a:path>
                <a:path w="4267200" h="428625">
                  <a:moveTo>
                    <a:pt x="4267200" y="256032"/>
                  </a:moveTo>
                  <a:lnTo>
                    <a:pt x="0" y="256032"/>
                  </a:lnTo>
                  <a:lnTo>
                    <a:pt x="0" y="257556"/>
                  </a:lnTo>
                  <a:lnTo>
                    <a:pt x="4267200" y="257556"/>
                  </a:lnTo>
                  <a:lnTo>
                    <a:pt x="4267200" y="256032"/>
                  </a:lnTo>
                  <a:close/>
                </a:path>
                <a:path w="4267200" h="428625">
                  <a:moveTo>
                    <a:pt x="4267200" y="249936"/>
                  </a:moveTo>
                  <a:lnTo>
                    <a:pt x="0" y="249936"/>
                  </a:lnTo>
                  <a:lnTo>
                    <a:pt x="0" y="251460"/>
                  </a:lnTo>
                  <a:lnTo>
                    <a:pt x="4267200" y="251460"/>
                  </a:lnTo>
                  <a:lnTo>
                    <a:pt x="4267200" y="249936"/>
                  </a:lnTo>
                  <a:close/>
                </a:path>
                <a:path w="4267200" h="428625">
                  <a:moveTo>
                    <a:pt x="4267200" y="243840"/>
                  </a:moveTo>
                  <a:lnTo>
                    <a:pt x="0" y="243840"/>
                  </a:lnTo>
                  <a:lnTo>
                    <a:pt x="0" y="245364"/>
                  </a:lnTo>
                  <a:lnTo>
                    <a:pt x="4267200" y="245364"/>
                  </a:lnTo>
                  <a:lnTo>
                    <a:pt x="4267200" y="243840"/>
                  </a:lnTo>
                  <a:close/>
                </a:path>
                <a:path w="4267200" h="428625">
                  <a:moveTo>
                    <a:pt x="4267200" y="237744"/>
                  </a:moveTo>
                  <a:lnTo>
                    <a:pt x="0" y="237744"/>
                  </a:lnTo>
                  <a:lnTo>
                    <a:pt x="0" y="239268"/>
                  </a:lnTo>
                  <a:lnTo>
                    <a:pt x="4267200" y="239268"/>
                  </a:lnTo>
                  <a:lnTo>
                    <a:pt x="4267200" y="237744"/>
                  </a:lnTo>
                  <a:close/>
                </a:path>
                <a:path w="4267200" h="428625">
                  <a:moveTo>
                    <a:pt x="4267200" y="231648"/>
                  </a:moveTo>
                  <a:lnTo>
                    <a:pt x="0" y="231648"/>
                  </a:lnTo>
                  <a:lnTo>
                    <a:pt x="0" y="233172"/>
                  </a:lnTo>
                  <a:lnTo>
                    <a:pt x="4267200" y="233172"/>
                  </a:lnTo>
                  <a:lnTo>
                    <a:pt x="4267200" y="231648"/>
                  </a:lnTo>
                  <a:close/>
                </a:path>
                <a:path w="4267200" h="428625">
                  <a:moveTo>
                    <a:pt x="4267200" y="225552"/>
                  </a:moveTo>
                  <a:lnTo>
                    <a:pt x="0" y="225552"/>
                  </a:lnTo>
                  <a:lnTo>
                    <a:pt x="0" y="227076"/>
                  </a:lnTo>
                  <a:lnTo>
                    <a:pt x="4267200" y="227076"/>
                  </a:lnTo>
                  <a:lnTo>
                    <a:pt x="4267200" y="225552"/>
                  </a:lnTo>
                  <a:close/>
                </a:path>
                <a:path w="4267200" h="428625">
                  <a:moveTo>
                    <a:pt x="4267200" y="219456"/>
                  </a:moveTo>
                  <a:lnTo>
                    <a:pt x="0" y="219456"/>
                  </a:lnTo>
                  <a:lnTo>
                    <a:pt x="0" y="220980"/>
                  </a:lnTo>
                  <a:lnTo>
                    <a:pt x="4267200" y="220980"/>
                  </a:lnTo>
                  <a:lnTo>
                    <a:pt x="4267200" y="219456"/>
                  </a:lnTo>
                  <a:close/>
                </a:path>
                <a:path w="4267200" h="428625">
                  <a:moveTo>
                    <a:pt x="4267200" y="213360"/>
                  </a:moveTo>
                  <a:lnTo>
                    <a:pt x="0" y="213360"/>
                  </a:lnTo>
                  <a:lnTo>
                    <a:pt x="0" y="214884"/>
                  </a:lnTo>
                  <a:lnTo>
                    <a:pt x="4267200" y="214884"/>
                  </a:lnTo>
                  <a:lnTo>
                    <a:pt x="4267200" y="213360"/>
                  </a:lnTo>
                  <a:close/>
                </a:path>
                <a:path w="4267200" h="428625">
                  <a:moveTo>
                    <a:pt x="4267200" y="207264"/>
                  </a:moveTo>
                  <a:lnTo>
                    <a:pt x="0" y="207264"/>
                  </a:lnTo>
                  <a:lnTo>
                    <a:pt x="0" y="208788"/>
                  </a:lnTo>
                  <a:lnTo>
                    <a:pt x="4267200" y="208788"/>
                  </a:lnTo>
                  <a:lnTo>
                    <a:pt x="4267200" y="207264"/>
                  </a:lnTo>
                  <a:close/>
                </a:path>
                <a:path w="4267200" h="428625">
                  <a:moveTo>
                    <a:pt x="4267200" y="201168"/>
                  </a:moveTo>
                  <a:lnTo>
                    <a:pt x="0" y="201168"/>
                  </a:lnTo>
                  <a:lnTo>
                    <a:pt x="0" y="202692"/>
                  </a:lnTo>
                  <a:lnTo>
                    <a:pt x="4267200" y="202692"/>
                  </a:lnTo>
                  <a:lnTo>
                    <a:pt x="4267200" y="201168"/>
                  </a:lnTo>
                  <a:close/>
                </a:path>
                <a:path w="4267200" h="428625">
                  <a:moveTo>
                    <a:pt x="4267200" y="195072"/>
                  </a:moveTo>
                  <a:lnTo>
                    <a:pt x="0" y="195072"/>
                  </a:lnTo>
                  <a:lnTo>
                    <a:pt x="0" y="196596"/>
                  </a:lnTo>
                  <a:lnTo>
                    <a:pt x="4267200" y="196596"/>
                  </a:lnTo>
                  <a:lnTo>
                    <a:pt x="4267200" y="195072"/>
                  </a:lnTo>
                  <a:close/>
                </a:path>
                <a:path w="4267200" h="428625">
                  <a:moveTo>
                    <a:pt x="4267200" y="188976"/>
                  </a:moveTo>
                  <a:lnTo>
                    <a:pt x="0" y="188976"/>
                  </a:lnTo>
                  <a:lnTo>
                    <a:pt x="0" y="190500"/>
                  </a:lnTo>
                  <a:lnTo>
                    <a:pt x="4267200" y="190500"/>
                  </a:lnTo>
                  <a:lnTo>
                    <a:pt x="4267200" y="188976"/>
                  </a:lnTo>
                  <a:close/>
                </a:path>
                <a:path w="4267200" h="428625">
                  <a:moveTo>
                    <a:pt x="4267200" y="182880"/>
                  </a:moveTo>
                  <a:lnTo>
                    <a:pt x="0" y="182880"/>
                  </a:lnTo>
                  <a:lnTo>
                    <a:pt x="0" y="184404"/>
                  </a:lnTo>
                  <a:lnTo>
                    <a:pt x="4267200" y="184404"/>
                  </a:lnTo>
                  <a:lnTo>
                    <a:pt x="4267200" y="182880"/>
                  </a:lnTo>
                  <a:close/>
                </a:path>
                <a:path w="4267200" h="428625">
                  <a:moveTo>
                    <a:pt x="4267200" y="176784"/>
                  </a:moveTo>
                  <a:lnTo>
                    <a:pt x="0" y="176784"/>
                  </a:lnTo>
                  <a:lnTo>
                    <a:pt x="0" y="178308"/>
                  </a:lnTo>
                  <a:lnTo>
                    <a:pt x="4267200" y="178308"/>
                  </a:lnTo>
                  <a:lnTo>
                    <a:pt x="4267200" y="176784"/>
                  </a:lnTo>
                  <a:close/>
                </a:path>
                <a:path w="4267200" h="428625">
                  <a:moveTo>
                    <a:pt x="4267200" y="170688"/>
                  </a:moveTo>
                  <a:lnTo>
                    <a:pt x="0" y="170688"/>
                  </a:lnTo>
                  <a:lnTo>
                    <a:pt x="0" y="172212"/>
                  </a:lnTo>
                  <a:lnTo>
                    <a:pt x="4267200" y="172212"/>
                  </a:lnTo>
                  <a:lnTo>
                    <a:pt x="4267200" y="170688"/>
                  </a:lnTo>
                  <a:close/>
                </a:path>
                <a:path w="4267200" h="428625">
                  <a:moveTo>
                    <a:pt x="4267200" y="164592"/>
                  </a:moveTo>
                  <a:lnTo>
                    <a:pt x="0" y="164592"/>
                  </a:lnTo>
                  <a:lnTo>
                    <a:pt x="0" y="166116"/>
                  </a:lnTo>
                  <a:lnTo>
                    <a:pt x="4267200" y="166116"/>
                  </a:lnTo>
                  <a:lnTo>
                    <a:pt x="4267200" y="164592"/>
                  </a:lnTo>
                  <a:close/>
                </a:path>
                <a:path w="4267200" h="428625">
                  <a:moveTo>
                    <a:pt x="4267200" y="158496"/>
                  </a:moveTo>
                  <a:lnTo>
                    <a:pt x="0" y="158496"/>
                  </a:lnTo>
                  <a:lnTo>
                    <a:pt x="0" y="160020"/>
                  </a:lnTo>
                  <a:lnTo>
                    <a:pt x="4267200" y="160020"/>
                  </a:lnTo>
                  <a:lnTo>
                    <a:pt x="4267200" y="158496"/>
                  </a:lnTo>
                  <a:close/>
                </a:path>
                <a:path w="4267200" h="428625">
                  <a:moveTo>
                    <a:pt x="4267200" y="152400"/>
                  </a:moveTo>
                  <a:lnTo>
                    <a:pt x="0" y="152400"/>
                  </a:lnTo>
                  <a:lnTo>
                    <a:pt x="0" y="153924"/>
                  </a:lnTo>
                  <a:lnTo>
                    <a:pt x="4267200" y="153924"/>
                  </a:lnTo>
                  <a:lnTo>
                    <a:pt x="4267200" y="152400"/>
                  </a:lnTo>
                  <a:close/>
                </a:path>
                <a:path w="4267200" h="428625">
                  <a:moveTo>
                    <a:pt x="4267200" y="146304"/>
                  </a:moveTo>
                  <a:lnTo>
                    <a:pt x="0" y="146304"/>
                  </a:lnTo>
                  <a:lnTo>
                    <a:pt x="0" y="147828"/>
                  </a:lnTo>
                  <a:lnTo>
                    <a:pt x="4267200" y="147828"/>
                  </a:lnTo>
                  <a:lnTo>
                    <a:pt x="4267200" y="146304"/>
                  </a:lnTo>
                  <a:close/>
                </a:path>
                <a:path w="4267200" h="428625">
                  <a:moveTo>
                    <a:pt x="4267200" y="140208"/>
                  </a:moveTo>
                  <a:lnTo>
                    <a:pt x="0" y="140208"/>
                  </a:lnTo>
                  <a:lnTo>
                    <a:pt x="0" y="141732"/>
                  </a:lnTo>
                  <a:lnTo>
                    <a:pt x="4267200" y="141732"/>
                  </a:lnTo>
                  <a:lnTo>
                    <a:pt x="4267200" y="140208"/>
                  </a:lnTo>
                  <a:close/>
                </a:path>
                <a:path w="4267200" h="428625">
                  <a:moveTo>
                    <a:pt x="4267200" y="134112"/>
                  </a:moveTo>
                  <a:lnTo>
                    <a:pt x="0" y="134112"/>
                  </a:lnTo>
                  <a:lnTo>
                    <a:pt x="0" y="135636"/>
                  </a:lnTo>
                  <a:lnTo>
                    <a:pt x="4267200" y="135636"/>
                  </a:lnTo>
                  <a:lnTo>
                    <a:pt x="4267200" y="134112"/>
                  </a:lnTo>
                  <a:close/>
                </a:path>
                <a:path w="4267200" h="428625">
                  <a:moveTo>
                    <a:pt x="4267200" y="128016"/>
                  </a:moveTo>
                  <a:lnTo>
                    <a:pt x="0" y="128016"/>
                  </a:lnTo>
                  <a:lnTo>
                    <a:pt x="0" y="129540"/>
                  </a:lnTo>
                  <a:lnTo>
                    <a:pt x="4267200" y="129540"/>
                  </a:lnTo>
                  <a:lnTo>
                    <a:pt x="4267200" y="128016"/>
                  </a:lnTo>
                  <a:close/>
                </a:path>
                <a:path w="4267200" h="428625">
                  <a:moveTo>
                    <a:pt x="4267200" y="121920"/>
                  </a:moveTo>
                  <a:lnTo>
                    <a:pt x="0" y="121920"/>
                  </a:lnTo>
                  <a:lnTo>
                    <a:pt x="0" y="123444"/>
                  </a:lnTo>
                  <a:lnTo>
                    <a:pt x="4267200" y="123444"/>
                  </a:lnTo>
                  <a:lnTo>
                    <a:pt x="4267200" y="121920"/>
                  </a:lnTo>
                  <a:close/>
                </a:path>
                <a:path w="4267200" h="428625">
                  <a:moveTo>
                    <a:pt x="4267200" y="115824"/>
                  </a:moveTo>
                  <a:lnTo>
                    <a:pt x="0" y="115824"/>
                  </a:lnTo>
                  <a:lnTo>
                    <a:pt x="0" y="117348"/>
                  </a:lnTo>
                  <a:lnTo>
                    <a:pt x="4267200" y="117348"/>
                  </a:lnTo>
                  <a:lnTo>
                    <a:pt x="4267200" y="115824"/>
                  </a:lnTo>
                  <a:close/>
                </a:path>
                <a:path w="4267200" h="428625">
                  <a:moveTo>
                    <a:pt x="4267200" y="109728"/>
                  </a:moveTo>
                  <a:lnTo>
                    <a:pt x="0" y="109728"/>
                  </a:lnTo>
                  <a:lnTo>
                    <a:pt x="0" y="111252"/>
                  </a:lnTo>
                  <a:lnTo>
                    <a:pt x="4267200" y="111252"/>
                  </a:lnTo>
                  <a:lnTo>
                    <a:pt x="4267200" y="109728"/>
                  </a:lnTo>
                  <a:close/>
                </a:path>
                <a:path w="4267200" h="428625">
                  <a:moveTo>
                    <a:pt x="4267200" y="103632"/>
                  </a:moveTo>
                  <a:lnTo>
                    <a:pt x="0" y="103632"/>
                  </a:lnTo>
                  <a:lnTo>
                    <a:pt x="0" y="105156"/>
                  </a:lnTo>
                  <a:lnTo>
                    <a:pt x="4267200" y="105156"/>
                  </a:lnTo>
                  <a:lnTo>
                    <a:pt x="4267200" y="103632"/>
                  </a:lnTo>
                  <a:close/>
                </a:path>
                <a:path w="4267200" h="428625">
                  <a:moveTo>
                    <a:pt x="4267200" y="97536"/>
                  </a:moveTo>
                  <a:lnTo>
                    <a:pt x="0" y="97536"/>
                  </a:lnTo>
                  <a:lnTo>
                    <a:pt x="0" y="99060"/>
                  </a:lnTo>
                  <a:lnTo>
                    <a:pt x="4267200" y="99060"/>
                  </a:lnTo>
                  <a:lnTo>
                    <a:pt x="4267200" y="97536"/>
                  </a:lnTo>
                  <a:close/>
                </a:path>
                <a:path w="4267200" h="428625">
                  <a:moveTo>
                    <a:pt x="4267200" y="91440"/>
                  </a:moveTo>
                  <a:lnTo>
                    <a:pt x="0" y="91440"/>
                  </a:lnTo>
                  <a:lnTo>
                    <a:pt x="0" y="92964"/>
                  </a:lnTo>
                  <a:lnTo>
                    <a:pt x="4267200" y="92964"/>
                  </a:lnTo>
                  <a:lnTo>
                    <a:pt x="4267200" y="91440"/>
                  </a:lnTo>
                  <a:close/>
                </a:path>
                <a:path w="4267200" h="428625">
                  <a:moveTo>
                    <a:pt x="4267200" y="85344"/>
                  </a:moveTo>
                  <a:lnTo>
                    <a:pt x="0" y="85344"/>
                  </a:lnTo>
                  <a:lnTo>
                    <a:pt x="0" y="86868"/>
                  </a:lnTo>
                  <a:lnTo>
                    <a:pt x="4267200" y="86868"/>
                  </a:lnTo>
                  <a:lnTo>
                    <a:pt x="4267200" y="85344"/>
                  </a:lnTo>
                  <a:close/>
                </a:path>
                <a:path w="4267200" h="428625">
                  <a:moveTo>
                    <a:pt x="4267200" y="79248"/>
                  </a:moveTo>
                  <a:lnTo>
                    <a:pt x="0" y="79248"/>
                  </a:lnTo>
                  <a:lnTo>
                    <a:pt x="0" y="80772"/>
                  </a:lnTo>
                  <a:lnTo>
                    <a:pt x="4267200" y="80772"/>
                  </a:lnTo>
                  <a:lnTo>
                    <a:pt x="4267200" y="79248"/>
                  </a:lnTo>
                  <a:close/>
                </a:path>
                <a:path w="4267200" h="428625">
                  <a:moveTo>
                    <a:pt x="4267200" y="73152"/>
                  </a:moveTo>
                  <a:lnTo>
                    <a:pt x="0" y="73152"/>
                  </a:lnTo>
                  <a:lnTo>
                    <a:pt x="0" y="74676"/>
                  </a:lnTo>
                  <a:lnTo>
                    <a:pt x="4267200" y="74676"/>
                  </a:lnTo>
                  <a:lnTo>
                    <a:pt x="4267200" y="73152"/>
                  </a:lnTo>
                  <a:close/>
                </a:path>
                <a:path w="4267200" h="428625">
                  <a:moveTo>
                    <a:pt x="4267200" y="67056"/>
                  </a:moveTo>
                  <a:lnTo>
                    <a:pt x="0" y="67056"/>
                  </a:lnTo>
                  <a:lnTo>
                    <a:pt x="0" y="68580"/>
                  </a:lnTo>
                  <a:lnTo>
                    <a:pt x="4267200" y="68580"/>
                  </a:lnTo>
                  <a:lnTo>
                    <a:pt x="4267200" y="67056"/>
                  </a:lnTo>
                  <a:close/>
                </a:path>
                <a:path w="4267200" h="428625">
                  <a:moveTo>
                    <a:pt x="4267200" y="60960"/>
                  </a:moveTo>
                  <a:lnTo>
                    <a:pt x="0" y="60960"/>
                  </a:lnTo>
                  <a:lnTo>
                    <a:pt x="0" y="62484"/>
                  </a:lnTo>
                  <a:lnTo>
                    <a:pt x="4267200" y="62484"/>
                  </a:lnTo>
                  <a:lnTo>
                    <a:pt x="4267200" y="60960"/>
                  </a:lnTo>
                  <a:close/>
                </a:path>
                <a:path w="4267200" h="428625">
                  <a:moveTo>
                    <a:pt x="4267200" y="54864"/>
                  </a:moveTo>
                  <a:lnTo>
                    <a:pt x="0" y="54864"/>
                  </a:lnTo>
                  <a:lnTo>
                    <a:pt x="0" y="56388"/>
                  </a:lnTo>
                  <a:lnTo>
                    <a:pt x="4267200" y="56388"/>
                  </a:lnTo>
                  <a:lnTo>
                    <a:pt x="4267200" y="54864"/>
                  </a:lnTo>
                  <a:close/>
                </a:path>
                <a:path w="4267200" h="428625">
                  <a:moveTo>
                    <a:pt x="4267200" y="48768"/>
                  </a:moveTo>
                  <a:lnTo>
                    <a:pt x="0" y="48768"/>
                  </a:lnTo>
                  <a:lnTo>
                    <a:pt x="0" y="50292"/>
                  </a:lnTo>
                  <a:lnTo>
                    <a:pt x="4267200" y="50292"/>
                  </a:lnTo>
                  <a:lnTo>
                    <a:pt x="4267200" y="48768"/>
                  </a:lnTo>
                  <a:close/>
                </a:path>
                <a:path w="4267200" h="428625">
                  <a:moveTo>
                    <a:pt x="4267200" y="42672"/>
                  </a:moveTo>
                  <a:lnTo>
                    <a:pt x="0" y="42672"/>
                  </a:lnTo>
                  <a:lnTo>
                    <a:pt x="0" y="44196"/>
                  </a:lnTo>
                  <a:lnTo>
                    <a:pt x="4267200" y="44196"/>
                  </a:lnTo>
                  <a:lnTo>
                    <a:pt x="4267200" y="42672"/>
                  </a:lnTo>
                  <a:close/>
                </a:path>
                <a:path w="4267200" h="428625">
                  <a:moveTo>
                    <a:pt x="4267200" y="36576"/>
                  </a:moveTo>
                  <a:lnTo>
                    <a:pt x="0" y="36576"/>
                  </a:lnTo>
                  <a:lnTo>
                    <a:pt x="0" y="38100"/>
                  </a:lnTo>
                  <a:lnTo>
                    <a:pt x="4267200" y="38100"/>
                  </a:lnTo>
                  <a:lnTo>
                    <a:pt x="4267200" y="36576"/>
                  </a:lnTo>
                  <a:close/>
                </a:path>
                <a:path w="4267200" h="428625">
                  <a:moveTo>
                    <a:pt x="4267200" y="30480"/>
                  </a:moveTo>
                  <a:lnTo>
                    <a:pt x="0" y="30480"/>
                  </a:lnTo>
                  <a:lnTo>
                    <a:pt x="0" y="32004"/>
                  </a:lnTo>
                  <a:lnTo>
                    <a:pt x="4267200" y="32004"/>
                  </a:lnTo>
                  <a:lnTo>
                    <a:pt x="4267200" y="30480"/>
                  </a:lnTo>
                  <a:close/>
                </a:path>
                <a:path w="4267200" h="428625">
                  <a:moveTo>
                    <a:pt x="4267200" y="24384"/>
                  </a:moveTo>
                  <a:lnTo>
                    <a:pt x="0" y="24384"/>
                  </a:lnTo>
                  <a:lnTo>
                    <a:pt x="0" y="25908"/>
                  </a:lnTo>
                  <a:lnTo>
                    <a:pt x="4267200" y="25908"/>
                  </a:lnTo>
                  <a:lnTo>
                    <a:pt x="4267200" y="24384"/>
                  </a:lnTo>
                  <a:close/>
                </a:path>
                <a:path w="4267200" h="428625">
                  <a:moveTo>
                    <a:pt x="4267200" y="18288"/>
                  </a:moveTo>
                  <a:lnTo>
                    <a:pt x="0" y="18288"/>
                  </a:lnTo>
                  <a:lnTo>
                    <a:pt x="0" y="19812"/>
                  </a:lnTo>
                  <a:lnTo>
                    <a:pt x="4267200" y="19812"/>
                  </a:lnTo>
                  <a:lnTo>
                    <a:pt x="4267200" y="18288"/>
                  </a:lnTo>
                  <a:close/>
                </a:path>
                <a:path w="4267200" h="428625">
                  <a:moveTo>
                    <a:pt x="4267200" y="12192"/>
                  </a:moveTo>
                  <a:lnTo>
                    <a:pt x="0" y="12192"/>
                  </a:lnTo>
                  <a:lnTo>
                    <a:pt x="0" y="13716"/>
                  </a:lnTo>
                  <a:lnTo>
                    <a:pt x="4267200" y="13716"/>
                  </a:lnTo>
                  <a:lnTo>
                    <a:pt x="4267200" y="12192"/>
                  </a:lnTo>
                  <a:close/>
                </a:path>
                <a:path w="4267200" h="428625">
                  <a:moveTo>
                    <a:pt x="4267200" y="6096"/>
                  </a:moveTo>
                  <a:lnTo>
                    <a:pt x="0" y="6096"/>
                  </a:lnTo>
                  <a:lnTo>
                    <a:pt x="0" y="7620"/>
                  </a:lnTo>
                  <a:lnTo>
                    <a:pt x="4267200" y="7620"/>
                  </a:lnTo>
                  <a:lnTo>
                    <a:pt x="4267200" y="6096"/>
                  </a:lnTo>
                  <a:close/>
                </a:path>
                <a:path w="4267200" h="428625">
                  <a:moveTo>
                    <a:pt x="4267200" y="0"/>
                  </a:moveTo>
                  <a:lnTo>
                    <a:pt x="0" y="0"/>
                  </a:lnTo>
                  <a:lnTo>
                    <a:pt x="0" y="1524"/>
                  </a:lnTo>
                  <a:lnTo>
                    <a:pt x="4267200" y="1524"/>
                  </a:lnTo>
                  <a:lnTo>
                    <a:pt x="4267200" y="0"/>
                  </a:lnTo>
                  <a:close/>
                </a:path>
              </a:pathLst>
            </a:custGeom>
            <a:solidFill>
              <a:srgbClr val="FFFF99"/>
            </a:solidFill>
          </p:spPr>
          <p:txBody>
            <a:bodyPr wrap="square" lIns="0" tIns="0" rIns="0" bIns="0" rtlCol="0"/>
            <a:lstStyle/>
            <a:p>
              <a:endParaRPr/>
            </a:p>
          </p:txBody>
        </p:sp>
        <p:sp>
          <p:nvSpPr>
            <p:cNvPr id="32" name="object 32"/>
            <p:cNvSpPr/>
            <p:nvPr/>
          </p:nvSpPr>
          <p:spPr>
            <a:xfrm>
              <a:off x="5585320" y="6114287"/>
              <a:ext cx="4267200" cy="428625"/>
            </a:xfrm>
            <a:custGeom>
              <a:avLst/>
              <a:gdLst/>
              <a:ahLst/>
              <a:cxnLst/>
              <a:rect l="l" t="t" r="r" b="b"/>
              <a:pathLst>
                <a:path w="4267200" h="428625">
                  <a:moveTo>
                    <a:pt x="4267200" y="426720"/>
                  </a:moveTo>
                  <a:lnTo>
                    <a:pt x="0" y="426720"/>
                  </a:lnTo>
                  <a:lnTo>
                    <a:pt x="0" y="428244"/>
                  </a:lnTo>
                  <a:lnTo>
                    <a:pt x="4267200" y="428244"/>
                  </a:lnTo>
                  <a:lnTo>
                    <a:pt x="4267200" y="426720"/>
                  </a:lnTo>
                  <a:close/>
                </a:path>
                <a:path w="4267200" h="428625">
                  <a:moveTo>
                    <a:pt x="4267200" y="420624"/>
                  </a:moveTo>
                  <a:lnTo>
                    <a:pt x="0" y="420624"/>
                  </a:lnTo>
                  <a:lnTo>
                    <a:pt x="0" y="422148"/>
                  </a:lnTo>
                  <a:lnTo>
                    <a:pt x="4267200" y="422148"/>
                  </a:lnTo>
                  <a:lnTo>
                    <a:pt x="4267200" y="420624"/>
                  </a:lnTo>
                  <a:close/>
                </a:path>
                <a:path w="4267200" h="428625">
                  <a:moveTo>
                    <a:pt x="4267200" y="414528"/>
                  </a:moveTo>
                  <a:lnTo>
                    <a:pt x="0" y="414528"/>
                  </a:lnTo>
                  <a:lnTo>
                    <a:pt x="0" y="416052"/>
                  </a:lnTo>
                  <a:lnTo>
                    <a:pt x="4267200" y="416052"/>
                  </a:lnTo>
                  <a:lnTo>
                    <a:pt x="4267200" y="414528"/>
                  </a:lnTo>
                  <a:close/>
                </a:path>
                <a:path w="4267200" h="428625">
                  <a:moveTo>
                    <a:pt x="4267200" y="408432"/>
                  </a:moveTo>
                  <a:lnTo>
                    <a:pt x="0" y="408432"/>
                  </a:lnTo>
                  <a:lnTo>
                    <a:pt x="0" y="409956"/>
                  </a:lnTo>
                  <a:lnTo>
                    <a:pt x="4267200" y="409956"/>
                  </a:lnTo>
                  <a:lnTo>
                    <a:pt x="4267200" y="408432"/>
                  </a:lnTo>
                  <a:close/>
                </a:path>
                <a:path w="4267200" h="428625">
                  <a:moveTo>
                    <a:pt x="4267200" y="402336"/>
                  </a:moveTo>
                  <a:lnTo>
                    <a:pt x="0" y="402336"/>
                  </a:lnTo>
                  <a:lnTo>
                    <a:pt x="0" y="403860"/>
                  </a:lnTo>
                  <a:lnTo>
                    <a:pt x="4267200" y="403860"/>
                  </a:lnTo>
                  <a:lnTo>
                    <a:pt x="4267200" y="402336"/>
                  </a:lnTo>
                  <a:close/>
                </a:path>
                <a:path w="4267200" h="428625">
                  <a:moveTo>
                    <a:pt x="4267200" y="396240"/>
                  </a:moveTo>
                  <a:lnTo>
                    <a:pt x="0" y="396240"/>
                  </a:lnTo>
                  <a:lnTo>
                    <a:pt x="0" y="397764"/>
                  </a:lnTo>
                  <a:lnTo>
                    <a:pt x="4267200" y="397764"/>
                  </a:lnTo>
                  <a:lnTo>
                    <a:pt x="4267200" y="396240"/>
                  </a:lnTo>
                  <a:close/>
                </a:path>
                <a:path w="4267200" h="428625">
                  <a:moveTo>
                    <a:pt x="4267200" y="390144"/>
                  </a:moveTo>
                  <a:lnTo>
                    <a:pt x="0" y="390144"/>
                  </a:lnTo>
                  <a:lnTo>
                    <a:pt x="0" y="391668"/>
                  </a:lnTo>
                  <a:lnTo>
                    <a:pt x="4267200" y="391668"/>
                  </a:lnTo>
                  <a:lnTo>
                    <a:pt x="4267200" y="390144"/>
                  </a:lnTo>
                  <a:close/>
                </a:path>
                <a:path w="4267200" h="428625">
                  <a:moveTo>
                    <a:pt x="4267200" y="384048"/>
                  </a:moveTo>
                  <a:lnTo>
                    <a:pt x="0" y="384048"/>
                  </a:lnTo>
                  <a:lnTo>
                    <a:pt x="0" y="385572"/>
                  </a:lnTo>
                  <a:lnTo>
                    <a:pt x="4267200" y="385572"/>
                  </a:lnTo>
                  <a:lnTo>
                    <a:pt x="4267200" y="384048"/>
                  </a:lnTo>
                  <a:close/>
                </a:path>
                <a:path w="4267200" h="428625">
                  <a:moveTo>
                    <a:pt x="4267200" y="377952"/>
                  </a:moveTo>
                  <a:lnTo>
                    <a:pt x="0" y="377952"/>
                  </a:lnTo>
                  <a:lnTo>
                    <a:pt x="0" y="379476"/>
                  </a:lnTo>
                  <a:lnTo>
                    <a:pt x="4267200" y="379476"/>
                  </a:lnTo>
                  <a:lnTo>
                    <a:pt x="4267200" y="377952"/>
                  </a:lnTo>
                  <a:close/>
                </a:path>
                <a:path w="4267200" h="428625">
                  <a:moveTo>
                    <a:pt x="4267200" y="371856"/>
                  </a:moveTo>
                  <a:lnTo>
                    <a:pt x="0" y="371856"/>
                  </a:lnTo>
                  <a:lnTo>
                    <a:pt x="0" y="373380"/>
                  </a:lnTo>
                  <a:lnTo>
                    <a:pt x="4267200" y="373380"/>
                  </a:lnTo>
                  <a:lnTo>
                    <a:pt x="4267200" y="371856"/>
                  </a:lnTo>
                  <a:close/>
                </a:path>
                <a:path w="4267200" h="428625">
                  <a:moveTo>
                    <a:pt x="4267200" y="365760"/>
                  </a:moveTo>
                  <a:lnTo>
                    <a:pt x="0" y="365760"/>
                  </a:lnTo>
                  <a:lnTo>
                    <a:pt x="0" y="367284"/>
                  </a:lnTo>
                  <a:lnTo>
                    <a:pt x="4267200" y="367284"/>
                  </a:lnTo>
                  <a:lnTo>
                    <a:pt x="4267200" y="365760"/>
                  </a:lnTo>
                  <a:close/>
                </a:path>
                <a:path w="4267200" h="428625">
                  <a:moveTo>
                    <a:pt x="4267200" y="359664"/>
                  </a:moveTo>
                  <a:lnTo>
                    <a:pt x="0" y="359664"/>
                  </a:lnTo>
                  <a:lnTo>
                    <a:pt x="0" y="361188"/>
                  </a:lnTo>
                  <a:lnTo>
                    <a:pt x="4267200" y="361188"/>
                  </a:lnTo>
                  <a:lnTo>
                    <a:pt x="4267200" y="359664"/>
                  </a:lnTo>
                  <a:close/>
                </a:path>
                <a:path w="4267200" h="428625">
                  <a:moveTo>
                    <a:pt x="4267200" y="353568"/>
                  </a:moveTo>
                  <a:lnTo>
                    <a:pt x="0" y="353568"/>
                  </a:lnTo>
                  <a:lnTo>
                    <a:pt x="0" y="355092"/>
                  </a:lnTo>
                  <a:lnTo>
                    <a:pt x="4267200" y="355092"/>
                  </a:lnTo>
                  <a:lnTo>
                    <a:pt x="4267200" y="353568"/>
                  </a:lnTo>
                  <a:close/>
                </a:path>
                <a:path w="4267200" h="428625">
                  <a:moveTo>
                    <a:pt x="4267200" y="347472"/>
                  </a:moveTo>
                  <a:lnTo>
                    <a:pt x="0" y="347472"/>
                  </a:lnTo>
                  <a:lnTo>
                    <a:pt x="0" y="348996"/>
                  </a:lnTo>
                  <a:lnTo>
                    <a:pt x="4267200" y="348996"/>
                  </a:lnTo>
                  <a:lnTo>
                    <a:pt x="4267200" y="347472"/>
                  </a:lnTo>
                  <a:close/>
                </a:path>
                <a:path w="4267200" h="428625">
                  <a:moveTo>
                    <a:pt x="4267200" y="341376"/>
                  </a:moveTo>
                  <a:lnTo>
                    <a:pt x="0" y="341376"/>
                  </a:lnTo>
                  <a:lnTo>
                    <a:pt x="0" y="342900"/>
                  </a:lnTo>
                  <a:lnTo>
                    <a:pt x="4267200" y="342900"/>
                  </a:lnTo>
                  <a:lnTo>
                    <a:pt x="4267200" y="341376"/>
                  </a:lnTo>
                  <a:close/>
                </a:path>
                <a:path w="4267200" h="428625">
                  <a:moveTo>
                    <a:pt x="4267200" y="335280"/>
                  </a:moveTo>
                  <a:lnTo>
                    <a:pt x="0" y="335280"/>
                  </a:lnTo>
                  <a:lnTo>
                    <a:pt x="0" y="336804"/>
                  </a:lnTo>
                  <a:lnTo>
                    <a:pt x="4267200" y="336804"/>
                  </a:lnTo>
                  <a:lnTo>
                    <a:pt x="4267200" y="335280"/>
                  </a:lnTo>
                  <a:close/>
                </a:path>
                <a:path w="4267200" h="428625">
                  <a:moveTo>
                    <a:pt x="4267200" y="329184"/>
                  </a:moveTo>
                  <a:lnTo>
                    <a:pt x="0" y="329184"/>
                  </a:lnTo>
                  <a:lnTo>
                    <a:pt x="0" y="330708"/>
                  </a:lnTo>
                  <a:lnTo>
                    <a:pt x="4267200" y="330708"/>
                  </a:lnTo>
                  <a:lnTo>
                    <a:pt x="4267200" y="329184"/>
                  </a:lnTo>
                  <a:close/>
                </a:path>
                <a:path w="4267200" h="428625">
                  <a:moveTo>
                    <a:pt x="4267200" y="323088"/>
                  </a:moveTo>
                  <a:lnTo>
                    <a:pt x="0" y="323088"/>
                  </a:lnTo>
                  <a:lnTo>
                    <a:pt x="0" y="324612"/>
                  </a:lnTo>
                  <a:lnTo>
                    <a:pt x="4267200" y="324612"/>
                  </a:lnTo>
                  <a:lnTo>
                    <a:pt x="4267200" y="323088"/>
                  </a:lnTo>
                  <a:close/>
                </a:path>
                <a:path w="4267200" h="428625">
                  <a:moveTo>
                    <a:pt x="4267200" y="316992"/>
                  </a:moveTo>
                  <a:lnTo>
                    <a:pt x="0" y="316992"/>
                  </a:lnTo>
                  <a:lnTo>
                    <a:pt x="0" y="318516"/>
                  </a:lnTo>
                  <a:lnTo>
                    <a:pt x="4267200" y="318516"/>
                  </a:lnTo>
                  <a:lnTo>
                    <a:pt x="4267200" y="316992"/>
                  </a:lnTo>
                  <a:close/>
                </a:path>
                <a:path w="4267200" h="428625">
                  <a:moveTo>
                    <a:pt x="4267200" y="310896"/>
                  </a:moveTo>
                  <a:lnTo>
                    <a:pt x="0" y="310896"/>
                  </a:lnTo>
                  <a:lnTo>
                    <a:pt x="0" y="312420"/>
                  </a:lnTo>
                  <a:lnTo>
                    <a:pt x="4267200" y="312420"/>
                  </a:lnTo>
                  <a:lnTo>
                    <a:pt x="4267200" y="310896"/>
                  </a:lnTo>
                  <a:close/>
                </a:path>
                <a:path w="4267200" h="428625">
                  <a:moveTo>
                    <a:pt x="4267200" y="304800"/>
                  </a:moveTo>
                  <a:lnTo>
                    <a:pt x="0" y="304800"/>
                  </a:lnTo>
                  <a:lnTo>
                    <a:pt x="0" y="306324"/>
                  </a:lnTo>
                  <a:lnTo>
                    <a:pt x="4267200" y="306324"/>
                  </a:lnTo>
                  <a:lnTo>
                    <a:pt x="4267200" y="304800"/>
                  </a:lnTo>
                  <a:close/>
                </a:path>
                <a:path w="4267200" h="428625">
                  <a:moveTo>
                    <a:pt x="4267200" y="298704"/>
                  </a:moveTo>
                  <a:lnTo>
                    <a:pt x="0" y="298704"/>
                  </a:lnTo>
                  <a:lnTo>
                    <a:pt x="0" y="300228"/>
                  </a:lnTo>
                  <a:lnTo>
                    <a:pt x="4267200" y="300228"/>
                  </a:lnTo>
                  <a:lnTo>
                    <a:pt x="4267200" y="298704"/>
                  </a:lnTo>
                  <a:close/>
                </a:path>
                <a:path w="4267200" h="428625">
                  <a:moveTo>
                    <a:pt x="4267200" y="292608"/>
                  </a:moveTo>
                  <a:lnTo>
                    <a:pt x="0" y="292608"/>
                  </a:lnTo>
                  <a:lnTo>
                    <a:pt x="0" y="294132"/>
                  </a:lnTo>
                  <a:lnTo>
                    <a:pt x="4267200" y="294132"/>
                  </a:lnTo>
                  <a:lnTo>
                    <a:pt x="4267200" y="292608"/>
                  </a:lnTo>
                  <a:close/>
                </a:path>
                <a:path w="4267200" h="428625">
                  <a:moveTo>
                    <a:pt x="4267200" y="286512"/>
                  </a:moveTo>
                  <a:lnTo>
                    <a:pt x="0" y="286512"/>
                  </a:lnTo>
                  <a:lnTo>
                    <a:pt x="0" y="288036"/>
                  </a:lnTo>
                  <a:lnTo>
                    <a:pt x="4267200" y="288036"/>
                  </a:lnTo>
                  <a:lnTo>
                    <a:pt x="4267200" y="286512"/>
                  </a:lnTo>
                  <a:close/>
                </a:path>
                <a:path w="4267200" h="428625">
                  <a:moveTo>
                    <a:pt x="4267200" y="280416"/>
                  </a:moveTo>
                  <a:lnTo>
                    <a:pt x="0" y="280416"/>
                  </a:lnTo>
                  <a:lnTo>
                    <a:pt x="0" y="281940"/>
                  </a:lnTo>
                  <a:lnTo>
                    <a:pt x="4267200" y="281940"/>
                  </a:lnTo>
                  <a:lnTo>
                    <a:pt x="4267200" y="280416"/>
                  </a:lnTo>
                  <a:close/>
                </a:path>
                <a:path w="4267200" h="428625">
                  <a:moveTo>
                    <a:pt x="4267200" y="274320"/>
                  </a:moveTo>
                  <a:lnTo>
                    <a:pt x="0" y="274320"/>
                  </a:lnTo>
                  <a:lnTo>
                    <a:pt x="0" y="275844"/>
                  </a:lnTo>
                  <a:lnTo>
                    <a:pt x="4267200" y="275844"/>
                  </a:lnTo>
                  <a:lnTo>
                    <a:pt x="4267200" y="274320"/>
                  </a:lnTo>
                  <a:close/>
                </a:path>
                <a:path w="4267200" h="428625">
                  <a:moveTo>
                    <a:pt x="4267200" y="268224"/>
                  </a:moveTo>
                  <a:lnTo>
                    <a:pt x="0" y="268224"/>
                  </a:lnTo>
                  <a:lnTo>
                    <a:pt x="0" y="269748"/>
                  </a:lnTo>
                  <a:lnTo>
                    <a:pt x="4267200" y="269748"/>
                  </a:lnTo>
                  <a:lnTo>
                    <a:pt x="4267200" y="268224"/>
                  </a:lnTo>
                  <a:close/>
                </a:path>
                <a:path w="4267200" h="428625">
                  <a:moveTo>
                    <a:pt x="4267200" y="262128"/>
                  </a:moveTo>
                  <a:lnTo>
                    <a:pt x="0" y="262128"/>
                  </a:lnTo>
                  <a:lnTo>
                    <a:pt x="0" y="263652"/>
                  </a:lnTo>
                  <a:lnTo>
                    <a:pt x="4267200" y="263652"/>
                  </a:lnTo>
                  <a:lnTo>
                    <a:pt x="4267200" y="262128"/>
                  </a:lnTo>
                  <a:close/>
                </a:path>
                <a:path w="4267200" h="428625">
                  <a:moveTo>
                    <a:pt x="4267200" y="256032"/>
                  </a:moveTo>
                  <a:lnTo>
                    <a:pt x="0" y="256032"/>
                  </a:lnTo>
                  <a:lnTo>
                    <a:pt x="0" y="257556"/>
                  </a:lnTo>
                  <a:lnTo>
                    <a:pt x="4267200" y="257556"/>
                  </a:lnTo>
                  <a:lnTo>
                    <a:pt x="4267200" y="256032"/>
                  </a:lnTo>
                  <a:close/>
                </a:path>
                <a:path w="4267200" h="428625">
                  <a:moveTo>
                    <a:pt x="4267200" y="249936"/>
                  </a:moveTo>
                  <a:lnTo>
                    <a:pt x="0" y="249936"/>
                  </a:lnTo>
                  <a:lnTo>
                    <a:pt x="0" y="251460"/>
                  </a:lnTo>
                  <a:lnTo>
                    <a:pt x="4267200" y="251460"/>
                  </a:lnTo>
                  <a:lnTo>
                    <a:pt x="4267200" y="249936"/>
                  </a:lnTo>
                  <a:close/>
                </a:path>
                <a:path w="4267200" h="428625">
                  <a:moveTo>
                    <a:pt x="4267200" y="243840"/>
                  </a:moveTo>
                  <a:lnTo>
                    <a:pt x="0" y="243840"/>
                  </a:lnTo>
                  <a:lnTo>
                    <a:pt x="0" y="245364"/>
                  </a:lnTo>
                  <a:lnTo>
                    <a:pt x="4267200" y="245364"/>
                  </a:lnTo>
                  <a:lnTo>
                    <a:pt x="4267200" y="243840"/>
                  </a:lnTo>
                  <a:close/>
                </a:path>
                <a:path w="4267200" h="428625">
                  <a:moveTo>
                    <a:pt x="4267200" y="237744"/>
                  </a:moveTo>
                  <a:lnTo>
                    <a:pt x="0" y="237744"/>
                  </a:lnTo>
                  <a:lnTo>
                    <a:pt x="0" y="239268"/>
                  </a:lnTo>
                  <a:lnTo>
                    <a:pt x="4267200" y="239268"/>
                  </a:lnTo>
                  <a:lnTo>
                    <a:pt x="4267200" y="237744"/>
                  </a:lnTo>
                  <a:close/>
                </a:path>
                <a:path w="4267200" h="428625">
                  <a:moveTo>
                    <a:pt x="4267200" y="231648"/>
                  </a:moveTo>
                  <a:lnTo>
                    <a:pt x="0" y="231648"/>
                  </a:lnTo>
                  <a:lnTo>
                    <a:pt x="0" y="233172"/>
                  </a:lnTo>
                  <a:lnTo>
                    <a:pt x="4267200" y="233172"/>
                  </a:lnTo>
                  <a:lnTo>
                    <a:pt x="4267200" y="231648"/>
                  </a:lnTo>
                  <a:close/>
                </a:path>
                <a:path w="4267200" h="428625">
                  <a:moveTo>
                    <a:pt x="4267200" y="225552"/>
                  </a:moveTo>
                  <a:lnTo>
                    <a:pt x="0" y="225552"/>
                  </a:lnTo>
                  <a:lnTo>
                    <a:pt x="0" y="227076"/>
                  </a:lnTo>
                  <a:lnTo>
                    <a:pt x="4267200" y="227076"/>
                  </a:lnTo>
                  <a:lnTo>
                    <a:pt x="4267200" y="225552"/>
                  </a:lnTo>
                  <a:close/>
                </a:path>
                <a:path w="4267200" h="428625">
                  <a:moveTo>
                    <a:pt x="4267200" y="219456"/>
                  </a:moveTo>
                  <a:lnTo>
                    <a:pt x="0" y="219456"/>
                  </a:lnTo>
                  <a:lnTo>
                    <a:pt x="0" y="220980"/>
                  </a:lnTo>
                  <a:lnTo>
                    <a:pt x="4267200" y="220980"/>
                  </a:lnTo>
                  <a:lnTo>
                    <a:pt x="4267200" y="219456"/>
                  </a:lnTo>
                  <a:close/>
                </a:path>
                <a:path w="4267200" h="428625">
                  <a:moveTo>
                    <a:pt x="4267200" y="213360"/>
                  </a:moveTo>
                  <a:lnTo>
                    <a:pt x="0" y="213360"/>
                  </a:lnTo>
                  <a:lnTo>
                    <a:pt x="0" y="214884"/>
                  </a:lnTo>
                  <a:lnTo>
                    <a:pt x="4267200" y="214884"/>
                  </a:lnTo>
                  <a:lnTo>
                    <a:pt x="4267200" y="213360"/>
                  </a:lnTo>
                  <a:close/>
                </a:path>
                <a:path w="4267200" h="428625">
                  <a:moveTo>
                    <a:pt x="4267200" y="207264"/>
                  </a:moveTo>
                  <a:lnTo>
                    <a:pt x="0" y="207264"/>
                  </a:lnTo>
                  <a:lnTo>
                    <a:pt x="0" y="208788"/>
                  </a:lnTo>
                  <a:lnTo>
                    <a:pt x="4267200" y="208788"/>
                  </a:lnTo>
                  <a:lnTo>
                    <a:pt x="4267200" y="207264"/>
                  </a:lnTo>
                  <a:close/>
                </a:path>
                <a:path w="4267200" h="428625">
                  <a:moveTo>
                    <a:pt x="4267200" y="201168"/>
                  </a:moveTo>
                  <a:lnTo>
                    <a:pt x="0" y="201168"/>
                  </a:lnTo>
                  <a:lnTo>
                    <a:pt x="0" y="202692"/>
                  </a:lnTo>
                  <a:lnTo>
                    <a:pt x="4267200" y="202692"/>
                  </a:lnTo>
                  <a:lnTo>
                    <a:pt x="4267200" y="201168"/>
                  </a:lnTo>
                  <a:close/>
                </a:path>
                <a:path w="4267200" h="428625">
                  <a:moveTo>
                    <a:pt x="4267200" y="195072"/>
                  </a:moveTo>
                  <a:lnTo>
                    <a:pt x="0" y="195072"/>
                  </a:lnTo>
                  <a:lnTo>
                    <a:pt x="0" y="196596"/>
                  </a:lnTo>
                  <a:lnTo>
                    <a:pt x="4267200" y="196596"/>
                  </a:lnTo>
                  <a:lnTo>
                    <a:pt x="4267200" y="195072"/>
                  </a:lnTo>
                  <a:close/>
                </a:path>
                <a:path w="4267200" h="428625">
                  <a:moveTo>
                    <a:pt x="4267200" y="188976"/>
                  </a:moveTo>
                  <a:lnTo>
                    <a:pt x="0" y="188976"/>
                  </a:lnTo>
                  <a:lnTo>
                    <a:pt x="0" y="190500"/>
                  </a:lnTo>
                  <a:lnTo>
                    <a:pt x="4267200" y="190500"/>
                  </a:lnTo>
                  <a:lnTo>
                    <a:pt x="4267200" y="188976"/>
                  </a:lnTo>
                  <a:close/>
                </a:path>
                <a:path w="4267200" h="428625">
                  <a:moveTo>
                    <a:pt x="4267200" y="182880"/>
                  </a:moveTo>
                  <a:lnTo>
                    <a:pt x="0" y="182880"/>
                  </a:lnTo>
                  <a:lnTo>
                    <a:pt x="0" y="184404"/>
                  </a:lnTo>
                  <a:lnTo>
                    <a:pt x="4267200" y="184404"/>
                  </a:lnTo>
                  <a:lnTo>
                    <a:pt x="4267200" y="182880"/>
                  </a:lnTo>
                  <a:close/>
                </a:path>
                <a:path w="4267200" h="428625">
                  <a:moveTo>
                    <a:pt x="4267200" y="176784"/>
                  </a:moveTo>
                  <a:lnTo>
                    <a:pt x="0" y="176784"/>
                  </a:lnTo>
                  <a:lnTo>
                    <a:pt x="0" y="178308"/>
                  </a:lnTo>
                  <a:lnTo>
                    <a:pt x="4267200" y="178308"/>
                  </a:lnTo>
                  <a:lnTo>
                    <a:pt x="4267200" y="176784"/>
                  </a:lnTo>
                  <a:close/>
                </a:path>
                <a:path w="4267200" h="428625">
                  <a:moveTo>
                    <a:pt x="4267200" y="170688"/>
                  </a:moveTo>
                  <a:lnTo>
                    <a:pt x="0" y="170688"/>
                  </a:lnTo>
                  <a:lnTo>
                    <a:pt x="0" y="172212"/>
                  </a:lnTo>
                  <a:lnTo>
                    <a:pt x="4267200" y="172212"/>
                  </a:lnTo>
                  <a:lnTo>
                    <a:pt x="4267200" y="170688"/>
                  </a:lnTo>
                  <a:close/>
                </a:path>
                <a:path w="4267200" h="428625">
                  <a:moveTo>
                    <a:pt x="4267200" y="164592"/>
                  </a:moveTo>
                  <a:lnTo>
                    <a:pt x="0" y="164592"/>
                  </a:lnTo>
                  <a:lnTo>
                    <a:pt x="0" y="166116"/>
                  </a:lnTo>
                  <a:lnTo>
                    <a:pt x="4267200" y="166116"/>
                  </a:lnTo>
                  <a:lnTo>
                    <a:pt x="4267200" y="164592"/>
                  </a:lnTo>
                  <a:close/>
                </a:path>
                <a:path w="4267200" h="428625">
                  <a:moveTo>
                    <a:pt x="4267200" y="158496"/>
                  </a:moveTo>
                  <a:lnTo>
                    <a:pt x="0" y="158496"/>
                  </a:lnTo>
                  <a:lnTo>
                    <a:pt x="0" y="160020"/>
                  </a:lnTo>
                  <a:lnTo>
                    <a:pt x="4267200" y="160020"/>
                  </a:lnTo>
                  <a:lnTo>
                    <a:pt x="4267200" y="158496"/>
                  </a:lnTo>
                  <a:close/>
                </a:path>
                <a:path w="4267200" h="428625">
                  <a:moveTo>
                    <a:pt x="4267200" y="152400"/>
                  </a:moveTo>
                  <a:lnTo>
                    <a:pt x="0" y="152400"/>
                  </a:lnTo>
                  <a:lnTo>
                    <a:pt x="0" y="153924"/>
                  </a:lnTo>
                  <a:lnTo>
                    <a:pt x="4267200" y="153924"/>
                  </a:lnTo>
                  <a:lnTo>
                    <a:pt x="4267200" y="152400"/>
                  </a:lnTo>
                  <a:close/>
                </a:path>
                <a:path w="4267200" h="428625">
                  <a:moveTo>
                    <a:pt x="4267200" y="146304"/>
                  </a:moveTo>
                  <a:lnTo>
                    <a:pt x="0" y="146304"/>
                  </a:lnTo>
                  <a:lnTo>
                    <a:pt x="0" y="147828"/>
                  </a:lnTo>
                  <a:lnTo>
                    <a:pt x="4267200" y="147828"/>
                  </a:lnTo>
                  <a:lnTo>
                    <a:pt x="4267200" y="146304"/>
                  </a:lnTo>
                  <a:close/>
                </a:path>
                <a:path w="4267200" h="428625">
                  <a:moveTo>
                    <a:pt x="4267200" y="140208"/>
                  </a:moveTo>
                  <a:lnTo>
                    <a:pt x="0" y="140208"/>
                  </a:lnTo>
                  <a:lnTo>
                    <a:pt x="0" y="141732"/>
                  </a:lnTo>
                  <a:lnTo>
                    <a:pt x="4267200" y="141732"/>
                  </a:lnTo>
                  <a:lnTo>
                    <a:pt x="4267200" y="140208"/>
                  </a:lnTo>
                  <a:close/>
                </a:path>
                <a:path w="4267200" h="428625">
                  <a:moveTo>
                    <a:pt x="4267200" y="134112"/>
                  </a:moveTo>
                  <a:lnTo>
                    <a:pt x="0" y="134112"/>
                  </a:lnTo>
                  <a:lnTo>
                    <a:pt x="0" y="135636"/>
                  </a:lnTo>
                  <a:lnTo>
                    <a:pt x="4267200" y="135636"/>
                  </a:lnTo>
                  <a:lnTo>
                    <a:pt x="4267200" y="134112"/>
                  </a:lnTo>
                  <a:close/>
                </a:path>
                <a:path w="4267200" h="428625">
                  <a:moveTo>
                    <a:pt x="4267200" y="128016"/>
                  </a:moveTo>
                  <a:lnTo>
                    <a:pt x="0" y="128016"/>
                  </a:lnTo>
                  <a:lnTo>
                    <a:pt x="0" y="129540"/>
                  </a:lnTo>
                  <a:lnTo>
                    <a:pt x="4267200" y="129540"/>
                  </a:lnTo>
                  <a:lnTo>
                    <a:pt x="4267200" y="128016"/>
                  </a:lnTo>
                  <a:close/>
                </a:path>
                <a:path w="4267200" h="428625">
                  <a:moveTo>
                    <a:pt x="4267200" y="121920"/>
                  </a:moveTo>
                  <a:lnTo>
                    <a:pt x="0" y="121920"/>
                  </a:lnTo>
                  <a:lnTo>
                    <a:pt x="0" y="123444"/>
                  </a:lnTo>
                  <a:lnTo>
                    <a:pt x="4267200" y="123444"/>
                  </a:lnTo>
                  <a:lnTo>
                    <a:pt x="4267200" y="121920"/>
                  </a:lnTo>
                  <a:close/>
                </a:path>
                <a:path w="4267200" h="428625">
                  <a:moveTo>
                    <a:pt x="4267200" y="115824"/>
                  </a:moveTo>
                  <a:lnTo>
                    <a:pt x="0" y="115824"/>
                  </a:lnTo>
                  <a:lnTo>
                    <a:pt x="0" y="117348"/>
                  </a:lnTo>
                  <a:lnTo>
                    <a:pt x="4267200" y="117348"/>
                  </a:lnTo>
                  <a:lnTo>
                    <a:pt x="4267200" y="115824"/>
                  </a:lnTo>
                  <a:close/>
                </a:path>
                <a:path w="4267200" h="428625">
                  <a:moveTo>
                    <a:pt x="4267200" y="109728"/>
                  </a:moveTo>
                  <a:lnTo>
                    <a:pt x="0" y="109728"/>
                  </a:lnTo>
                  <a:lnTo>
                    <a:pt x="0" y="111252"/>
                  </a:lnTo>
                  <a:lnTo>
                    <a:pt x="4267200" y="111252"/>
                  </a:lnTo>
                  <a:lnTo>
                    <a:pt x="4267200" y="109728"/>
                  </a:lnTo>
                  <a:close/>
                </a:path>
                <a:path w="4267200" h="428625">
                  <a:moveTo>
                    <a:pt x="4267200" y="103632"/>
                  </a:moveTo>
                  <a:lnTo>
                    <a:pt x="0" y="103632"/>
                  </a:lnTo>
                  <a:lnTo>
                    <a:pt x="0" y="105156"/>
                  </a:lnTo>
                  <a:lnTo>
                    <a:pt x="4267200" y="105156"/>
                  </a:lnTo>
                  <a:lnTo>
                    <a:pt x="4267200" y="103632"/>
                  </a:lnTo>
                  <a:close/>
                </a:path>
                <a:path w="4267200" h="428625">
                  <a:moveTo>
                    <a:pt x="4267200" y="97536"/>
                  </a:moveTo>
                  <a:lnTo>
                    <a:pt x="0" y="97536"/>
                  </a:lnTo>
                  <a:lnTo>
                    <a:pt x="0" y="99060"/>
                  </a:lnTo>
                  <a:lnTo>
                    <a:pt x="4267200" y="99060"/>
                  </a:lnTo>
                  <a:lnTo>
                    <a:pt x="4267200" y="97536"/>
                  </a:lnTo>
                  <a:close/>
                </a:path>
                <a:path w="4267200" h="428625">
                  <a:moveTo>
                    <a:pt x="4267200" y="91440"/>
                  </a:moveTo>
                  <a:lnTo>
                    <a:pt x="0" y="91440"/>
                  </a:lnTo>
                  <a:lnTo>
                    <a:pt x="0" y="92964"/>
                  </a:lnTo>
                  <a:lnTo>
                    <a:pt x="4267200" y="92964"/>
                  </a:lnTo>
                  <a:lnTo>
                    <a:pt x="4267200" y="91440"/>
                  </a:lnTo>
                  <a:close/>
                </a:path>
                <a:path w="4267200" h="428625">
                  <a:moveTo>
                    <a:pt x="4267200" y="85344"/>
                  </a:moveTo>
                  <a:lnTo>
                    <a:pt x="0" y="85344"/>
                  </a:lnTo>
                  <a:lnTo>
                    <a:pt x="0" y="86868"/>
                  </a:lnTo>
                  <a:lnTo>
                    <a:pt x="4267200" y="86868"/>
                  </a:lnTo>
                  <a:lnTo>
                    <a:pt x="4267200" y="85344"/>
                  </a:lnTo>
                  <a:close/>
                </a:path>
                <a:path w="4267200" h="428625">
                  <a:moveTo>
                    <a:pt x="4267200" y="79248"/>
                  </a:moveTo>
                  <a:lnTo>
                    <a:pt x="0" y="79248"/>
                  </a:lnTo>
                  <a:lnTo>
                    <a:pt x="0" y="80772"/>
                  </a:lnTo>
                  <a:lnTo>
                    <a:pt x="4267200" y="80772"/>
                  </a:lnTo>
                  <a:lnTo>
                    <a:pt x="4267200" y="79248"/>
                  </a:lnTo>
                  <a:close/>
                </a:path>
                <a:path w="4267200" h="428625">
                  <a:moveTo>
                    <a:pt x="4267200" y="73152"/>
                  </a:moveTo>
                  <a:lnTo>
                    <a:pt x="0" y="73152"/>
                  </a:lnTo>
                  <a:lnTo>
                    <a:pt x="0" y="74676"/>
                  </a:lnTo>
                  <a:lnTo>
                    <a:pt x="4267200" y="74676"/>
                  </a:lnTo>
                  <a:lnTo>
                    <a:pt x="4267200" y="73152"/>
                  </a:lnTo>
                  <a:close/>
                </a:path>
                <a:path w="4267200" h="428625">
                  <a:moveTo>
                    <a:pt x="4267200" y="67056"/>
                  </a:moveTo>
                  <a:lnTo>
                    <a:pt x="0" y="67056"/>
                  </a:lnTo>
                  <a:lnTo>
                    <a:pt x="0" y="68580"/>
                  </a:lnTo>
                  <a:lnTo>
                    <a:pt x="4267200" y="68580"/>
                  </a:lnTo>
                  <a:lnTo>
                    <a:pt x="4267200" y="67056"/>
                  </a:lnTo>
                  <a:close/>
                </a:path>
                <a:path w="4267200" h="428625">
                  <a:moveTo>
                    <a:pt x="4267200" y="60960"/>
                  </a:moveTo>
                  <a:lnTo>
                    <a:pt x="0" y="60960"/>
                  </a:lnTo>
                  <a:lnTo>
                    <a:pt x="0" y="62484"/>
                  </a:lnTo>
                  <a:lnTo>
                    <a:pt x="4267200" y="62484"/>
                  </a:lnTo>
                  <a:lnTo>
                    <a:pt x="4267200" y="60960"/>
                  </a:lnTo>
                  <a:close/>
                </a:path>
                <a:path w="4267200" h="428625">
                  <a:moveTo>
                    <a:pt x="4267200" y="54864"/>
                  </a:moveTo>
                  <a:lnTo>
                    <a:pt x="0" y="54864"/>
                  </a:lnTo>
                  <a:lnTo>
                    <a:pt x="0" y="56388"/>
                  </a:lnTo>
                  <a:lnTo>
                    <a:pt x="4267200" y="56388"/>
                  </a:lnTo>
                  <a:lnTo>
                    <a:pt x="4267200" y="54864"/>
                  </a:lnTo>
                  <a:close/>
                </a:path>
                <a:path w="4267200" h="428625">
                  <a:moveTo>
                    <a:pt x="4267200" y="48768"/>
                  </a:moveTo>
                  <a:lnTo>
                    <a:pt x="0" y="48768"/>
                  </a:lnTo>
                  <a:lnTo>
                    <a:pt x="0" y="50292"/>
                  </a:lnTo>
                  <a:lnTo>
                    <a:pt x="4267200" y="50292"/>
                  </a:lnTo>
                  <a:lnTo>
                    <a:pt x="4267200" y="48768"/>
                  </a:lnTo>
                  <a:close/>
                </a:path>
                <a:path w="4267200" h="428625">
                  <a:moveTo>
                    <a:pt x="4267200" y="42672"/>
                  </a:moveTo>
                  <a:lnTo>
                    <a:pt x="0" y="42672"/>
                  </a:lnTo>
                  <a:lnTo>
                    <a:pt x="0" y="44196"/>
                  </a:lnTo>
                  <a:lnTo>
                    <a:pt x="4267200" y="44196"/>
                  </a:lnTo>
                  <a:lnTo>
                    <a:pt x="4267200" y="42672"/>
                  </a:lnTo>
                  <a:close/>
                </a:path>
                <a:path w="4267200" h="428625">
                  <a:moveTo>
                    <a:pt x="4267200" y="36576"/>
                  </a:moveTo>
                  <a:lnTo>
                    <a:pt x="0" y="36576"/>
                  </a:lnTo>
                  <a:lnTo>
                    <a:pt x="0" y="38100"/>
                  </a:lnTo>
                  <a:lnTo>
                    <a:pt x="4267200" y="38100"/>
                  </a:lnTo>
                  <a:lnTo>
                    <a:pt x="4267200" y="36576"/>
                  </a:lnTo>
                  <a:close/>
                </a:path>
                <a:path w="4267200" h="428625">
                  <a:moveTo>
                    <a:pt x="4267200" y="30480"/>
                  </a:moveTo>
                  <a:lnTo>
                    <a:pt x="0" y="30480"/>
                  </a:lnTo>
                  <a:lnTo>
                    <a:pt x="0" y="32004"/>
                  </a:lnTo>
                  <a:lnTo>
                    <a:pt x="4267200" y="32004"/>
                  </a:lnTo>
                  <a:lnTo>
                    <a:pt x="4267200" y="30480"/>
                  </a:lnTo>
                  <a:close/>
                </a:path>
                <a:path w="4267200" h="428625">
                  <a:moveTo>
                    <a:pt x="4267200" y="24384"/>
                  </a:moveTo>
                  <a:lnTo>
                    <a:pt x="0" y="24384"/>
                  </a:lnTo>
                  <a:lnTo>
                    <a:pt x="0" y="25908"/>
                  </a:lnTo>
                  <a:lnTo>
                    <a:pt x="4267200" y="25908"/>
                  </a:lnTo>
                  <a:lnTo>
                    <a:pt x="4267200" y="24384"/>
                  </a:lnTo>
                  <a:close/>
                </a:path>
                <a:path w="4267200" h="428625">
                  <a:moveTo>
                    <a:pt x="4267200" y="18288"/>
                  </a:moveTo>
                  <a:lnTo>
                    <a:pt x="0" y="18288"/>
                  </a:lnTo>
                  <a:lnTo>
                    <a:pt x="0" y="19812"/>
                  </a:lnTo>
                  <a:lnTo>
                    <a:pt x="4267200" y="19812"/>
                  </a:lnTo>
                  <a:lnTo>
                    <a:pt x="4267200" y="18288"/>
                  </a:lnTo>
                  <a:close/>
                </a:path>
                <a:path w="4267200" h="428625">
                  <a:moveTo>
                    <a:pt x="4267200" y="12192"/>
                  </a:moveTo>
                  <a:lnTo>
                    <a:pt x="0" y="12192"/>
                  </a:lnTo>
                  <a:lnTo>
                    <a:pt x="0" y="13716"/>
                  </a:lnTo>
                  <a:lnTo>
                    <a:pt x="4267200" y="13716"/>
                  </a:lnTo>
                  <a:lnTo>
                    <a:pt x="4267200" y="12192"/>
                  </a:lnTo>
                  <a:close/>
                </a:path>
                <a:path w="4267200" h="428625">
                  <a:moveTo>
                    <a:pt x="4267200" y="6096"/>
                  </a:moveTo>
                  <a:lnTo>
                    <a:pt x="0" y="6096"/>
                  </a:lnTo>
                  <a:lnTo>
                    <a:pt x="0" y="7620"/>
                  </a:lnTo>
                  <a:lnTo>
                    <a:pt x="4267200" y="7620"/>
                  </a:lnTo>
                  <a:lnTo>
                    <a:pt x="4267200" y="6096"/>
                  </a:lnTo>
                  <a:close/>
                </a:path>
                <a:path w="4267200" h="428625">
                  <a:moveTo>
                    <a:pt x="4267200" y="0"/>
                  </a:moveTo>
                  <a:lnTo>
                    <a:pt x="0" y="0"/>
                  </a:lnTo>
                  <a:lnTo>
                    <a:pt x="0" y="1524"/>
                  </a:lnTo>
                  <a:lnTo>
                    <a:pt x="4267200" y="1524"/>
                  </a:lnTo>
                  <a:lnTo>
                    <a:pt x="4267200" y="0"/>
                  </a:lnTo>
                  <a:close/>
                </a:path>
              </a:pathLst>
            </a:custGeom>
            <a:solidFill>
              <a:srgbClr val="FFFF99"/>
            </a:solidFill>
          </p:spPr>
          <p:txBody>
            <a:bodyPr wrap="square" lIns="0" tIns="0" rIns="0" bIns="0" rtlCol="0"/>
            <a:lstStyle/>
            <a:p>
              <a:endParaRPr/>
            </a:p>
          </p:txBody>
        </p:sp>
        <p:sp>
          <p:nvSpPr>
            <p:cNvPr id="33" name="object 33"/>
            <p:cNvSpPr/>
            <p:nvPr/>
          </p:nvSpPr>
          <p:spPr>
            <a:xfrm>
              <a:off x="5585320" y="6541007"/>
              <a:ext cx="4267200" cy="428625"/>
            </a:xfrm>
            <a:custGeom>
              <a:avLst/>
              <a:gdLst/>
              <a:ahLst/>
              <a:cxnLst/>
              <a:rect l="l" t="t" r="r" b="b"/>
              <a:pathLst>
                <a:path w="4267200" h="428625">
                  <a:moveTo>
                    <a:pt x="4267200" y="426720"/>
                  </a:moveTo>
                  <a:lnTo>
                    <a:pt x="0" y="426720"/>
                  </a:lnTo>
                  <a:lnTo>
                    <a:pt x="0" y="428244"/>
                  </a:lnTo>
                  <a:lnTo>
                    <a:pt x="4267200" y="428244"/>
                  </a:lnTo>
                  <a:lnTo>
                    <a:pt x="4267200" y="426720"/>
                  </a:lnTo>
                  <a:close/>
                </a:path>
                <a:path w="4267200" h="428625">
                  <a:moveTo>
                    <a:pt x="4267200" y="420624"/>
                  </a:moveTo>
                  <a:lnTo>
                    <a:pt x="0" y="420624"/>
                  </a:lnTo>
                  <a:lnTo>
                    <a:pt x="0" y="422148"/>
                  </a:lnTo>
                  <a:lnTo>
                    <a:pt x="4267200" y="422148"/>
                  </a:lnTo>
                  <a:lnTo>
                    <a:pt x="4267200" y="420624"/>
                  </a:lnTo>
                  <a:close/>
                </a:path>
                <a:path w="4267200" h="428625">
                  <a:moveTo>
                    <a:pt x="4267200" y="414528"/>
                  </a:moveTo>
                  <a:lnTo>
                    <a:pt x="0" y="414528"/>
                  </a:lnTo>
                  <a:lnTo>
                    <a:pt x="0" y="416052"/>
                  </a:lnTo>
                  <a:lnTo>
                    <a:pt x="4267200" y="416052"/>
                  </a:lnTo>
                  <a:lnTo>
                    <a:pt x="4267200" y="414528"/>
                  </a:lnTo>
                  <a:close/>
                </a:path>
                <a:path w="4267200" h="428625">
                  <a:moveTo>
                    <a:pt x="4267200" y="408432"/>
                  </a:moveTo>
                  <a:lnTo>
                    <a:pt x="0" y="408432"/>
                  </a:lnTo>
                  <a:lnTo>
                    <a:pt x="0" y="409956"/>
                  </a:lnTo>
                  <a:lnTo>
                    <a:pt x="4267200" y="409956"/>
                  </a:lnTo>
                  <a:lnTo>
                    <a:pt x="4267200" y="408432"/>
                  </a:lnTo>
                  <a:close/>
                </a:path>
                <a:path w="4267200" h="428625">
                  <a:moveTo>
                    <a:pt x="4267200" y="402336"/>
                  </a:moveTo>
                  <a:lnTo>
                    <a:pt x="0" y="402336"/>
                  </a:lnTo>
                  <a:lnTo>
                    <a:pt x="0" y="403860"/>
                  </a:lnTo>
                  <a:lnTo>
                    <a:pt x="4267200" y="403860"/>
                  </a:lnTo>
                  <a:lnTo>
                    <a:pt x="4267200" y="402336"/>
                  </a:lnTo>
                  <a:close/>
                </a:path>
                <a:path w="4267200" h="428625">
                  <a:moveTo>
                    <a:pt x="4267200" y="396240"/>
                  </a:moveTo>
                  <a:lnTo>
                    <a:pt x="0" y="396240"/>
                  </a:lnTo>
                  <a:lnTo>
                    <a:pt x="0" y="397764"/>
                  </a:lnTo>
                  <a:lnTo>
                    <a:pt x="4267200" y="397764"/>
                  </a:lnTo>
                  <a:lnTo>
                    <a:pt x="4267200" y="396240"/>
                  </a:lnTo>
                  <a:close/>
                </a:path>
                <a:path w="4267200" h="428625">
                  <a:moveTo>
                    <a:pt x="4267200" y="390144"/>
                  </a:moveTo>
                  <a:lnTo>
                    <a:pt x="0" y="390144"/>
                  </a:lnTo>
                  <a:lnTo>
                    <a:pt x="0" y="391668"/>
                  </a:lnTo>
                  <a:lnTo>
                    <a:pt x="4267200" y="391668"/>
                  </a:lnTo>
                  <a:lnTo>
                    <a:pt x="4267200" y="390144"/>
                  </a:lnTo>
                  <a:close/>
                </a:path>
                <a:path w="4267200" h="428625">
                  <a:moveTo>
                    <a:pt x="4267200" y="384048"/>
                  </a:moveTo>
                  <a:lnTo>
                    <a:pt x="0" y="384048"/>
                  </a:lnTo>
                  <a:lnTo>
                    <a:pt x="0" y="385572"/>
                  </a:lnTo>
                  <a:lnTo>
                    <a:pt x="4267200" y="385572"/>
                  </a:lnTo>
                  <a:lnTo>
                    <a:pt x="4267200" y="384048"/>
                  </a:lnTo>
                  <a:close/>
                </a:path>
                <a:path w="4267200" h="428625">
                  <a:moveTo>
                    <a:pt x="4267200" y="377952"/>
                  </a:moveTo>
                  <a:lnTo>
                    <a:pt x="0" y="377952"/>
                  </a:lnTo>
                  <a:lnTo>
                    <a:pt x="0" y="379476"/>
                  </a:lnTo>
                  <a:lnTo>
                    <a:pt x="4267200" y="379476"/>
                  </a:lnTo>
                  <a:lnTo>
                    <a:pt x="4267200" y="377952"/>
                  </a:lnTo>
                  <a:close/>
                </a:path>
                <a:path w="4267200" h="428625">
                  <a:moveTo>
                    <a:pt x="4267200" y="371856"/>
                  </a:moveTo>
                  <a:lnTo>
                    <a:pt x="0" y="371856"/>
                  </a:lnTo>
                  <a:lnTo>
                    <a:pt x="0" y="373380"/>
                  </a:lnTo>
                  <a:lnTo>
                    <a:pt x="4267200" y="373380"/>
                  </a:lnTo>
                  <a:lnTo>
                    <a:pt x="4267200" y="371856"/>
                  </a:lnTo>
                  <a:close/>
                </a:path>
                <a:path w="4267200" h="428625">
                  <a:moveTo>
                    <a:pt x="4267200" y="365760"/>
                  </a:moveTo>
                  <a:lnTo>
                    <a:pt x="0" y="365760"/>
                  </a:lnTo>
                  <a:lnTo>
                    <a:pt x="0" y="367284"/>
                  </a:lnTo>
                  <a:lnTo>
                    <a:pt x="4267200" y="367284"/>
                  </a:lnTo>
                  <a:lnTo>
                    <a:pt x="4267200" y="365760"/>
                  </a:lnTo>
                  <a:close/>
                </a:path>
                <a:path w="4267200" h="428625">
                  <a:moveTo>
                    <a:pt x="4267200" y="359664"/>
                  </a:moveTo>
                  <a:lnTo>
                    <a:pt x="0" y="359664"/>
                  </a:lnTo>
                  <a:lnTo>
                    <a:pt x="0" y="361188"/>
                  </a:lnTo>
                  <a:lnTo>
                    <a:pt x="4267200" y="361188"/>
                  </a:lnTo>
                  <a:lnTo>
                    <a:pt x="4267200" y="359664"/>
                  </a:lnTo>
                  <a:close/>
                </a:path>
                <a:path w="4267200" h="428625">
                  <a:moveTo>
                    <a:pt x="4267200" y="353568"/>
                  </a:moveTo>
                  <a:lnTo>
                    <a:pt x="0" y="353568"/>
                  </a:lnTo>
                  <a:lnTo>
                    <a:pt x="0" y="355092"/>
                  </a:lnTo>
                  <a:lnTo>
                    <a:pt x="4267200" y="355092"/>
                  </a:lnTo>
                  <a:lnTo>
                    <a:pt x="4267200" y="353568"/>
                  </a:lnTo>
                  <a:close/>
                </a:path>
                <a:path w="4267200" h="428625">
                  <a:moveTo>
                    <a:pt x="4267200" y="347472"/>
                  </a:moveTo>
                  <a:lnTo>
                    <a:pt x="0" y="347472"/>
                  </a:lnTo>
                  <a:lnTo>
                    <a:pt x="0" y="348996"/>
                  </a:lnTo>
                  <a:lnTo>
                    <a:pt x="4267200" y="348996"/>
                  </a:lnTo>
                  <a:lnTo>
                    <a:pt x="4267200" y="347472"/>
                  </a:lnTo>
                  <a:close/>
                </a:path>
                <a:path w="4267200" h="428625">
                  <a:moveTo>
                    <a:pt x="4267200" y="341376"/>
                  </a:moveTo>
                  <a:lnTo>
                    <a:pt x="0" y="341376"/>
                  </a:lnTo>
                  <a:lnTo>
                    <a:pt x="0" y="342900"/>
                  </a:lnTo>
                  <a:lnTo>
                    <a:pt x="4267200" y="342900"/>
                  </a:lnTo>
                  <a:lnTo>
                    <a:pt x="4267200" y="341376"/>
                  </a:lnTo>
                  <a:close/>
                </a:path>
                <a:path w="4267200" h="428625">
                  <a:moveTo>
                    <a:pt x="4267200" y="335280"/>
                  </a:moveTo>
                  <a:lnTo>
                    <a:pt x="0" y="335280"/>
                  </a:lnTo>
                  <a:lnTo>
                    <a:pt x="0" y="336804"/>
                  </a:lnTo>
                  <a:lnTo>
                    <a:pt x="4267200" y="336804"/>
                  </a:lnTo>
                  <a:lnTo>
                    <a:pt x="4267200" y="335280"/>
                  </a:lnTo>
                  <a:close/>
                </a:path>
                <a:path w="4267200" h="428625">
                  <a:moveTo>
                    <a:pt x="4267200" y="329184"/>
                  </a:moveTo>
                  <a:lnTo>
                    <a:pt x="0" y="329184"/>
                  </a:lnTo>
                  <a:lnTo>
                    <a:pt x="0" y="330708"/>
                  </a:lnTo>
                  <a:lnTo>
                    <a:pt x="4267200" y="330708"/>
                  </a:lnTo>
                  <a:lnTo>
                    <a:pt x="4267200" y="329184"/>
                  </a:lnTo>
                  <a:close/>
                </a:path>
                <a:path w="4267200" h="428625">
                  <a:moveTo>
                    <a:pt x="4267200" y="323088"/>
                  </a:moveTo>
                  <a:lnTo>
                    <a:pt x="0" y="323088"/>
                  </a:lnTo>
                  <a:lnTo>
                    <a:pt x="0" y="324612"/>
                  </a:lnTo>
                  <a:lnTo>
                    <a:pt x="4267200" y="324612"/>
                  </a:lnTo>
                  <a:lnTo>
                    <a:pt x="4267200" y="323088"/>
                  </a:lnTo>
                  <a:close/>
                </a:path>
                <a:path w="4267200" h="428625">
                  <a:moveTo>
                    <a:pt x="4267200" y="316992"/>
                  </a:moveTo>
                  <a:lnTo>
                    <a:pt x="0" y="316992"/>
                  </a:lnTo>
                  <a:lnTo>
                    <a:pt x="0" y="318516"/>
                  </a:lnTo>
                  <a:lnTo>
                    <a:pt x="4267200" y="318516"/>
                  </a:lnTo>
                  <a:lnTo>
                    <a:pt x="4267200" y="316992"/>
                  </a:lnTo>
                  <a:close/>
                </a:path>
                <a:path w="4267200" h="428625">
                  <a:moveTo>
                    <a:pt x="4267200" y="310896"/>
                  </a:moveTo>
                  <a:lnTo>
                    <a:pt x="0" y="310896"/>
                  </a:lnTo>
                  <a:lnTo>
                    <a:pt x="0" y="312420"/>
                  </a:lnTo>
                  <a:lnTo>
                    <a:pt x="4267200" y="312420"/>
                  </a:lnTo>
                  <a:lnTo>
                    <a:pt x="4267200" y="310896"/>
                  </a:lnTo>
                  <a:close/>
                </a:path>
                <a:path w="4267200" h="428625">
                  <a:moveTo>
                    <a:pt x="4267200" y="304800"/>
                  </a:moveTo>
                  <a:lnTo>
                    <a:pt x="0" y="304800"/>
                  </a:lnTo>
                  <a:lnTo>
                    <a:pt x="0" y="306324"/>
                  </a:lnTo>
                  <a:lnTo>
                    <a:pt x="4267200" y="306324"/>
                  </a:lnTo>
                  <a:lnTo>
                    <a:pt x="4267200" y="304800"/>
                  </a:lnTo>
                  <a:close/>
                </a:path>
                <a:path w="4267200" h="428625">
                  <a:moveTo>
                    <a:pt x="4267200" y="298704"/>
                  </a:moveTo>
                  <a:lnTo>
                    <a:pt x="0" y="298704"/>
                  </a:lnTo>
                  <a:lnTo>
                    <a:pt x="0" y="300228"/>
                  </a:lnTo>
                  <a:lnTo>
                    <a:pt x="4267200" y="300228"/>
                  </a:lnTo>
                  <a:lnTo>
                    <a:pt x="4267200" y="298704"/>
                  </a:lnTo>
                  <a:close/>
                </a:path>
                <a:path w="4267200" h="428625">
                  <a:moveTo>
                    <a:pt x="4267200" y="292608"/>
                  </a:moveTo>
                  <a:lnTo>
                    <a:pt x="0" y="292608"/>
                  </a:lnTo>
                  <a:lnTo>
                    <a:pt x="0" y="294132"/>
                  </a:lnTo>
                  <a:lnTo>
                    <a:pt x="4267200" y="294132"/>
                  </a:lnTo>
                  <a:lnTo>
                    <a:pt x="4267200" y="292608"/>
                  </a:lnTo>
                  <a:close/>
                </a:path>
                <a:path w="4267200" h="428625">
                  <a:moveTo>
                    <a:pt x="4267200" y="286512"/>
                  </a:moveTo>
                  <a:lnTo>
                    <a:pt x="0" y="286512"/>
                  </a:lnTo>
                  <a:lnTo>
                    <a:pt x="0" y="288036"/>
                  </a:lnTo>
                  <a:lnTo>
                    <a:pt x="4267200" y="288036"/>
                  </a:lnTo>
                  <a:lnTo>
                    <a:pt x="4267200" y="286512"/>
                  </a:lnTo>
                  <a:close/>
                </a:path>
                <a:path w="4267200" h="428625">
                  <a:moveTo>
                    <a:pt x="4267200" y="280416"/>
                  </a:moveTo>
                  <a:lnTo>
                    <a:pt x="0" y="280416"/>
                  </a:lnTo>
                  <a:lnTo>
                    <a:pt x="0" y="281940"/>
                  </a:lnTo>
                  <a:lnTo>
                    <a:pt x="4267200" y="281940"/>
                  </a:lnTo>
                  <a:lnTo>
                    <a:pt x="4267200" y="280416"/>
                  </a:lnTo>
                  <a:close/>
                </a:path>
                <a:path w="4267200" h="428625">
                  <a:moveTo>
                    <a:pt x="4267200" y="274320"/>
                  </a:moveTo>
                  <a:lnTo>
                    <a:pt x="0" y="274320"/>
                  </a:lnTo>
                  <a:lnTo>
                    <a:pt x="0" y="275844"/>
                  </a:lnTo>
                  <a:lnTo>
                    <a:pt x="4267200" y="275844"/>
                  </a:lnTo>
                  <a:lnTo>
                    <a:pt x="4267200" y="274320"/>
                  </a:lnTo>
                  <a:close/>
                </a:path>
                <a:path w="4267200" h="428625">
                  <a:moveTo>
                    <a:pt x="4267200" y="268224"/>
                  </a:moveTo>
                  <a:lnTo>
                    <a:pt x="0" y="268224"/>
                  </a:lnTo>
                  <a:lnTo>
                    <a:pt x="0" y="269748"/>
                  </a:lnTo>
                  <a:lnTo>
                    <a:pt x="4267200" y="269748"/>
                  </a:lnTo>
                  <a:lnTo>
                    <a:pt x="4267200" y="268224"/>
                  </a:lnTo>
                  <a:close/>
                </a:path>
                <a:path w="4267200" h="428625">
                  <a:moveTo>
                    <a:pt x="4267200" y="262128"/>
                  </a:moveTo>
                  <a:lnTo>
                    <a:pt x="0" y="262128"/>
                  </a:lnTo>
                  <a:lnTo>
                    <a:pt x="0" y="263652"/>
                  </a:lnTo>
                  <a:lnTo>
                    <a:pt x="4267200" y="263652"/>
                  </a:lnTo>
                  <a:lnTo>
                    <a:pt x="4267200" y="262128"/>
                  </a:lnTo>
                  <a:close/>
                </a:path>
                <a:path w="4267200" h="428625">
                  <a:moveTo>
                    <a:pt x="4267200" y="256032"/>
                  </a:moveTo>
                  <a:lnTo>
                    <a:pt x="0" y="256032"/>
                  </a:lnTo>
                  <a:lnTo>
                    <a:pt x="0" y="257556"/>
                  </a:lnTo>
                  <a:lnTo>
                    <a:pt x="4267200" y="257556"/>
                  </a:lnTo>
                  <a:lnTo>
                    <a:pt x="4267200" y="256032"/>
                  </a:lnTo>
                  <a:close/>
                </a:path>
                <a:path w="4267200" h="428625">
                  <a:moveTo>
                    <a:pt x="4267200" y="249936"/>
                  </a:moveTo>
                  <a:lnTo>
                    <a:pt x="0" y="249936"/>
                  </a:lnTo>
                  <a:lnTo>
                    <a:pt x="0" y="251460"/>
                  </a:lnTo>
                  <a:lnTo>
                    <a:pt x="4267200" y="251460"/>
                  </a:lnTo>
                  <a:lnTo>
                    <a:pt x="4267200" y="249936"/>
                  </a:lnTo>
                  <a:close/>
                </a:path>
                <a:path w="4267200" h="428625">
                  <a:moveTo>
                    <a:pt x="4267200" y="243840"/>
                  </a:moveTo>
                  <a:lnTo>
                    <a:pt x="0" y="243840"/>
                  </a:lnTo>
                  <a:lnTo>
                    <a:pt x="0" y="245364"/>
                  </a:lnTo>
                  <a:lnTo>
                    <a:pt x="4267200" y="245364"/>
                  </a:lnTo>
                  <a:lnTo>
                    <a:pt x="4267200" y="243840"/>
                  </a:lnTo>
                  <a:close/>
                </a:path>
                <a:path w="4267200" h="428625">
                  <a:moveTo>
                    <a:pt x="4267200" y="237744"/>
                  </a:moveTo>
                  <a:lnTo>
                    <a:pt x="0" y="237744"/>
                  </a:lnTo>
                  <a:lnTo>
                    <a:pt x="0" y="239268"/>
                  </a:lnTo>
                  <a:lnTo>
                    <a:pt x="4267200" y="239268"/>
                  </a:lnTo>
                  <a:lnTo>
                    <a:pt x="4267200" y="237744"/>
                  </a:lnTo>
                  <a:close/>
                </a:path>
                <a:path w="4267200" h="428625">
                  <a:moveTo>
                    <a:pt x="4267200" y="231648"/>
                  </a:moveTo>
                  <a:lnTo>
                    <a:pt x="0" y="231648"/>
                  </a:lnTo>
                  <a:lnTo>
                    <a:pt x="0" y="233172"/>
                  </a:lnTo>
                  <a:lnTo>
                    <a:pt x="4267200" y="233172"/>
                  </a:lnTo>
                  <a:lnTo>
                    <a:pt x="4267200" y="231648"/>
                  </a:lnTo>
                  <a:close/>
                </a:path>
                <a:path w="4267200" h="428625">
                  <a:moveTo>
                    <a:pt x="4267200" y="225552"/>
                  </a:moveTo>
                  <a:lnTo>
                    <a:pt x="0" y="225552"/>
                  </a:lnTo>
                  <a:lnTo>
                    <a:pt x="0" y="227076"/>
                  </a:lnTo>
                  <a:lnTo>
                    <a:pt x="4267200" y="227076"/>
                  </a:lnTo>
                  <a:lnTo>
                    <a:pt x="4267200" y="225552"/>
                  </a:lnTo>
                  <a:close/>
                </a:path>
                <a:path w="4267200" h="428625">
                  <a:moveTo>
                    <a:pt x="4267200" y="219456"/>
                  </a:moveTo>
                  <a:lnTo>
                    <a:pt x="0" y="219456"/>
                  </a:lnTo>
                  <a:lnTo>
                    <a:pt x="0" y="220980"/>
                  </a:lnTo>
                  <a:lnTo>
                    <a:pt x="4267200" y="220980"/>
                  </a:lnTo>
                  <a:lnTo>
                    <a:pt x="4267200" y="219456"/>
                  </a:lnTo>
                  <a:close/>
                </a:path>
                <a:path w="4267200" h="428625">
                  <a:moveTo>
                    <a:pt x="4267200" y="213360"/>
                  </a:moveTo>
                  <a:lnTo>
                    <a:pt x="0" y="213360"/>
                  </a:lnTo>
                  <a:lnTo>
                    <a:pt x="0" y="214884"/>
                  </a:lnTo>
                  <a:lnTo>
                    <a:pt x="4267200" y="214884"/>
                  </a:lnTo>
                  <a:lnTo>
                    <a:pt x="4267200" y="213360"/>
                  </a:lnTo>
                  <a:close/>
                </a:path>
                <a:path w="4267200" h="428625">
                  <a:moveTo>
                    <a:pt x="4267200" y="207264"/>
                  </a:moveTo>
                  <a:lnTo>
                    <a:pt x="0" y="207264"/>
                  </a:lnTo>
                  <a:lnTo>
                    <a:pt x="0" y="208788"/>
                  </a:lnTo>
                  <a:lnTo>
                    <a:pt x="4267200" y="208788"/>
                  </a:lnTo>
                  <a:lnTo>
                    <a:pt x="4267200" y="207264"/>
                  </a:lnTo>
                  <a:close/>
                </a:path>
                <a:path w="4267200" h="428625">
                  <a:moveTo>
                    <a:pt x="4267200" y="201168"/>
                  </a:moveTo>
                  <a:lnTo>
                    <a:pt x="0" y="201168"/>
                  </a:lnTo>
                  <a:lnTo>
                    <a:pt x="0" y="202692"/>
                  </a:lnTo>
                  <a:lnTo>
                    <a:pt x="4267200" y="202692"/>
                  </a:lnTo>
                  <a:lnTo>
                    <a:pt x="4267200" y="201168"/>
                  </a:lnTo>
                  <a:close/>
                </a:path>
                <a:path w="4267200" h="428625">
                  <a:moveTo>
                    <a:pt x="4267200" y="195072"/>
                  </a:moveTo>
                  <a:lnTo>
                    <a:pt x="0" y="195072"/>
                  </a:lnTo>
                  <a:lnTo>
                    <a:pt x="0" y="196596"/>
                  </a:lnTo>
                  <a:lnTo>
                    <a:pt x="4267200" y="196596"/>
                  </a:lnTo>
                  <a:lnTo>
                    <a:pt x="4267200" y="195072"/>
                  </a:lnTo>
                  <a:close/>
                </a:path>
                <a:path w="4267200" h="428625">
                  <a:moveTo>
                    <a:pt x="4267200" y="188976"/>
                  </a:moveTo>
                  <a:lnTo>
                    <a:pt x="0" y="188976"/>
                  </a:lnTo>
                  <a:lnTo>
                    <a:pt x="0" y="190500"/>
                  </a:lnTo>
                  <a:lnTo>
                    <a:pt x="4267200" y="190500"/>
                  </a:lnTo>
                  <a:lnTo>
                    <a:pt x="4267200" y="188976"/>
                  </a:lnTo>
                  <a:close/>
                </a:path>
                <a:path w="4267200" h="428625">
                  <a:moveTo>
                    <a:pt x="4267200" y="182880"/>
                  </a:moveTo>
                  <a:lnTo>
                    <a:pt x="0" y="182880"/>
                  </a:lnTo>
                  <a:lnTo>
                    <a:pt x="0" y="184404"/>
                  </a:lnTo>
                  <a:lnTo>
                    <a:pt x="4267200" y="184404"/>
                  </a:lnTo>
                  <a:lnTo>
                    <a:pt x="4267200" y="182880"/>
                  </a:lnTo>
                  <a:close/>
                </a:path>
                <a:path w="4267200" h="428625">
                  <a:moveTo>
                    <a:pt x="4267200" y="176784"/>
                  </a:moveTo>
                  <a:lnTo>
                    <a:pt x="0" y="176784"/>
                  </a:lnTo>
                  <a:lnTo>
                    <a:pt x="0" y="178308"/>
                  </a:lnTo>
                  <a:lnTo>
                    <a:pt x="4267200" y="178308"/>
                  </a:lnTo>
                  <a:lnTo>
                    <a:pt x="4267200" y="176784"/>
                  </a:lnTo>
                  <a:close/>
                </a:path>
                <a:path w="4267200" h="428625">
                  <a:moveTo>
                    <a:pt x="4267200" y="170688"/>
                  </a:moveTo>
                  <a:lnTo>
                    <a:pt x="0" y="170688"/>
                  </a:lnTo>
                  <a:lnTo>
                    <a:pt x="0" y="172212"/>
                  </a:lnTo>
                  <a:lnTo>
                    <a:pt x="4267200" y="172212"/>
                  </a:lnTo>
                  <a:lnTo>
                    <a:pt x="4267200" y="170688"/>
                  </a:lnTo>
                  <a:close/>
                </a:path>
                <a:path w="4267200" h="428625">
                  <a:moveTo>
                    <a:pt x="4267200" y="164592"/>
                  </a:moveTo>
                  <a:lnTo>
                    <a:pt x="0" y="164592"/>
                  </a:lnTo>
                  <a:lnTo>
                    <a:pt x="0" y="166116"/>
                  </a:lnTo>
                  <a:lnTo>
                    <a:pt x="4267200" y="166116"/>
                  </a:lnTo>
                  <a:lnTo>
                    <a:pt x="4267200" y="164592"/>
                  </a:lnTo>
                  <a:close/>
                </a:path>
                <a:path w="4267200" h="428625">
                  <a:moveTo>
                    <a:pt x="4267200" y="158496"/>
                  </a:moveTo>
                  <a:lnTo>
                    <a:pt x="0" y="158496"/>
                  </a:lnTo>
                  <a:lnTo>
                    <a:pt x="0" y="160020"/>
                  </a:lnTo>
                  <a:lnTo>
                    <a:pt x="4267200" y="160020"/>
                  </a:lnTo>
                  <a:lnTo>
                    <a:pt x="4267200" y="158496"/>
                  </a:lnTo>
                  <a:close/>
                </a:path>
                <a:path w="4267200" h="428625">
                  <a:moveTo>
                    <a:pt x="4267200" y="152400"/>
                  </a:moveTo>
                  <a:lnTo>
                    <a:pt x="0" y="152400"/>
                  </a:lnTo>
                  <a:lnTo>
                    <a:pt x="0" y="153924"/>
                  </a:lnTo>
                  <a:lnTo>
                    <a:pt x="4267200" y="153924"/>
                  </a:lnTo>
                  <a:lnTo>
                    <a:pt x="4267200" y="152400"/>
                  </a:lnTo>
                  <a:close/>
                </a:path>
                <a:path w="4267200" h="428625">
                  <a:moveTo>
                    <a:pt x="4267200" y="146304"/>
                  </a:moveTo>
                  <a:lnTo>
                    <a:pt x="0" y="146304"/>
                  </a:lnTo>
                  <a:lnTo>
                    <a:pt x="0" y="147828"/>
                  </a:lnTo>
                  <a:lnTo>
                    <a:pt x="4267200" y="147828"/>
                  </a:lnTo>
                  <a:lnTo>
                    <a:pt x="4267200" y="146304"/>
                  </a:lnTo>
                  <a:close/>
                </a:path>
                <a:path w="4267200" h="428625">
                  <a:moveTo>
                    <a:pt x="4267200" y="140208"/>
                  </a:moveTo>
                  <a:lnTo>
                    <a:pt x="0" y="140208"/>
                  </a:lnTo>
                  <a:lnTo>
                    <a:pt x="0" y="141732"/>
                  </a:lnTo>
                  <a:lnTo>
                    <a:pt x="4267200" y="141732"/>
                  </a:lnTo>
                  <a:lnTo>
                    <a:pt x="4267200" y="140208"/>
                  </a:lnTo>
                  <a:close/>
                </a:path>
                <a:path w="4267200" h="428625">
                  <a:moveTo>
                    <a:pt x="4267200" y="134112"/>
                  </a:moveTo>
                  <a:lnTo>
                    <a:pt x="0" y="134112"/>
                  </a:lnTo>
                  <a:lnTo>
                    <a:pt x="0" y="135636"/>
                  </a:lnTo>
                  <a:lnTo>
                    <a:pt x="4267200" y="135636"/>
                  </a:lnTo>
                  <a:lnTo>
                    <a:pt x="4267200" y="134112"/>
                  </a:lnTo>
                  <a:close/>
                </a:path>
                <a:path w="4267200" h="428625">
                  <a:moveTo>
                    <a:pt x="4267200" y="128016"/>
                  </a:moveTo>
                  <a:lnTo>
                    <a:pt x="0" y="128016"/>
                  </a:lnTo>
                  <a:lnTo>
                    <a:pt x="0" y="129540"/>
                  </a:lnTo>
                  <a:lnTo>
                    <a:pt x="4267200" y="129540"/>
                  </a:lnTo>
                  <a:lnTo>
                    <a:pt x="4267200" y="128016"/>
                  </a:lnTo>
                  <a:close/>
                </a:path>
                <a:path w="4267200" h="428625">
                  <a:moveTo>
                    <a:pt x="4267200" y="121920"/>
                  </a:moveTo>
                  <a:lnTo>
                    <a:pt x="0" y="121920"/>
                  </a:lnTo>
                  <a:lnTo>
                    <a:pt x="0" y="123444"/>
                  </a:lnTo>
                  <a:lnTo>
                    <a:pt x="4267200" y="123444"/>
                  </a:lnTo>
                  <a:lnTo>
                    <a:pt x="4267200" y="121920"/>
                  </a:lnTo>
                  <a:close/>
                </a:path>
                <a:path w="4267200" h="428625">
                  <a:moveTo>
                    <a:pt x="4267200" y="115824"/>
                  </a:moveTo>
                  <a:lnTo>
                    <a:pt x="0" y="115824"/>
                  </a:lnTo>
                  <a:lnTo>
                    <a:pt x="0" y="117348"/>
                  </a:lnTo>
                  <a:lnTo>
                    <a:pt x="4267200" y="117348"/>
                  </a:lnTo>
                  <a:lnTo>
                    <a:pt x="4267200" y="115824"/>
                  </a:lnTo>
                  <a:close/>
                </a:path>
                <a:path w="4267200" h="428625">
                  <a:moveTo>
                    <a:pt x="4267200" y="109728"/>
                  </a:moveTo>
                  <a:lnTo>
                    <a:pt x="0" y="109728"/>
                  </a:lnTo>
                  <a:lnTo>
                    <a:pt x="0" y="111252"/>
                  </a:lnTo>
                  <a:lnTo>
                    <a:pt x="4267200" y="111252"/>
                  </a:lnTo>
                  <a:lnTo>
                    <a:pt x="4267200" y="109728"/>
                  </a:lnTo>
                  <a:close/>
                </a:path>
                <a:path w="4267200" h="428625">
                  <a:moveTo>
                    <a:pt x="4267200" y="103632"/>
                  </a:moveTo>
                  <a:lnTo>
                    <a:pt x="0" y="103632"/>
                  </a:lnTo>
                  <a:lnTo>
                    <a:pt x="0" y="105156"/>
                  </a:lnTo>
                  <a:lnTo>
                    <a:pt x="4267200" y="105156"/>
                  </a:lnTo>
                  <a:lnTo>
                    <a:pt x="4267200" y="103632"/>
                  </a:lnTo>
                  <a:close/>
                </a:path>
                <a:path w="4267200" h="428625">
                  <a:moveTo>
                    <a:pt x="4267200" y="97536"/>
                  </a:moveTo>
                  <a:lnTo>
                    <a:pt x="0" y="97536"/>
                  </a:lnTo>
                  <a:lnTo>
                    <a:pt x="0" y="99060"/>
                  </a:lnTo>
                  <a:lnTo>
                    <a:pt x="4267200" y="99060"/>
                  </a:lnTo>
                  <a:lnTo>
                    <a:pt x="4267200" y="97536"/>
                  </a:lnTo>
                  <a:close/>
                </a:path>
                <a:path w="4267200" h="428625">
                  <a:moveTo>
                    <a:pt x="4267200" y="91440"/>
                  </a:moveTo>
                  <a:lnTo>
                    <a:pt x="0" y="91440"/>
                  </a:lnTo>
                  <a:lnTo>
                    <a:pt x="0" y="92964"/>
                  </a:lnTo>
                  <a:lnTo>
                    <a:pt x="4267200" y="92964"/>
                  </a:lnTo>
                  <a:lnTo>
                    <a:pt x="4267200" y="91440"/>
                  </a:lnTo>
                  <a:close/>
                </a:path>
                <a:path w="4267200" h="428625">
                  <a:moveTo>
                    <a:pt x="4267200" y="85344"/>
                  </a:moveTo>
                  <a:lnTo>
                    <a:pt x="0" y="85344"/>
                  </a:lnTo>
                  <a:lnTo>
                    <a:pt x="0" y="86868"/>
                  </a:lnTo>
                  <a:lnTo>
                    <a:pt x="4267200" y="86868"/>
                  </a:lnTo>
                  <a:lnTo>
                    <a:pt x="4267200" y="85344"/>
                  </a:lnTo>
                  <a:close/>
                </a:path>
                <a:path w="4267200" h="428625">
                  <a:moveTo>
                    <a:pt x="4267200" y="79248"/>
                  </a:moveTo>
                  <a:lnTo>
                    <a:pt x="0" y="79248"/>
                  </a:lnTo>
                  <a:lnTo>
                    <a:pt x="0" y="80772"/>
                  </a:lnTo>
                  <a:lnTo>
                    <a:pt x="4267200" y="80772"/>
                  </a:lnTo>
                  <a:lnTo>
                    <a:pt x="4267200" y="79248"/>
                  </a:lnTo>
                  <a:close/>
                </a:path>
                <a:path w="4267200" h="428625">
                  <a:moveTo>
                    <a:pt x="4267200" y="73152"/>
                  </a:moveTo>
                  <a:lnTo>
                    <a:pt x="0" y="73152"/>
                  </a:lnTo>
                  <a:lnTo>
                    <a:pt x="0" y="74676"/>
                  </a:lnTo>
                  <a:lnTo>
                    <a:pt x="4267200" y="74676"/>
                  </a:lnTo>
                  <a:lnTo>
                    <a:pt x="4267200" y="73152"/>
                  </a:lnTo>
                  <a:close/>
                </a:path>
                <a:path w="4267200" h="428625">
                  <a:moveTo>
                    <a:pt x="4267200" y="67056"/>
                  </a:moveTo>
                  <a:lnTo>
                    <a:pt x="0" y="67056"/>
                  </a:lnTo>
                  <a:lnTo>
                    <a:pt x="0" y="68580"/>
                  </a:lnTo>
                  <a:lnTo>
                    <a:pt x="4267200" y="68580"/>
                  </a:lnTo>
                  <a:lnTo>
                    <a:pt x="4267200" y="67056"/>
                  </a:lnTo>
                  <a:close/>
                </a:path>
                <a:path w="4267200" h="428625">
                  <a:moveTo>
                    <a:pt x="4267200" y="60960"/>
                  </a:moveTo>
                  <a:lnTo>
                    <a:pt x="0" y="60960"/>
                  </a:lnTo>
                  <a:lnTo>
                    <a:pt x="0" y="62484"/>
                  </a:lnTo>
                  <a:lnTo>
                    <a:pt x="4267200" y="62484"/>
                  </a:lnTo>
                  <a:lnTo>
                    <a:pt x="4267200" y="60960"/>
                  </a:lnTo>
                  <a:close/>
                </a:path>
                <a:path w="4267200" h="428625">
                  <a:moveTo>
                    <a:pt x="4267200" y="54864"/>
                  </a:moveTo>
                  <a:lnTo>
                    <a:pt x="0" y="54864"/>
                  </a:lnTo>
                  <a:lnTo>
                    <a:pt x="0" y="56388"/>
                  </a:lnTo>
                  <a:lnTo>
                    <a:pt x="4267200" y="56388"/>
                  </a:lnTo>
                  <a:lnTo>
                    <a:pt x="4267200" y="54864"/>
                  </a:lnTo>
                  <a:close/>
                </a:path>
                <a:path w="4267200" h="428625">
                  <a:moveTo>
                    <a:pt x="4267200" y="48768"/>
                  </a:moveTo>
                  <a:lnTo>
                    <a:pt x="0" y="48768"/>
                  </a:lnTo>
                  <a:lnTo>
                    <a:pt x="0" y="50292"/>
                  </a:lnTo>
                  <a:lnTo>
                    <a:pt x="4267200" y="50292"/>
                  </a:lnTo>
                  <a:lnTo>
                    <a:pt x="4267200" y="48768"/>
                  </a:lnTo>
                  <a:close/>
                </a:path>
                <a:path w="4267200" h="428625">
                  <a:moveTo>
                    <a:pt x="4267200" y="42672"/>
                  </a:moveTo>
                  <a:lnTo>
                    <a:pt x="0" y="42672"/>
                  </a:lnTo>
                  <a:lnTo>
                    <a:pt x="0" y="44196"/>
                  </a:lnTo>
                  <a:lnTo>
                    <a:pt x="4267200" y="44196"/>
                  </a:lnTo>
                  <a:lnTo>
                    <a:pt x="4267200" y="42672"/>
                  </a:lnTo>
                  <a:close/>
                </a:path>
                <a:path w="4267200" h="428625">
                  <a:moveTo>
                    <a:pt x="4267200" y="36576"/>
                  </a:moveTo>
                  <a:lnTo>
                    <a:pt x="0" y="36576"/>
                  </a:lnTo>
                  <a:lnTo>
                    <a:pt x="0" y="38100"/>
                  </a:lnTo>
                  <a:lnTo>
                    <a:pt x="4267200" y="38100"/>
                  </a:lnTo>
                  <a:lnTo>
                    <a:pt x="4267200" y="36576"/>
                  </a:lnTo>
                  <a:close/>
                </a:path>
                <a:path w="4267200" h="428625">
                  <a:moveTo>
                    <a:pt x="4267200" y="30480"/>
                  </a:moveTo>
                  <a:lnTo>
                    <a:pt x="0" y="30480"/>
                  </a:lnTo>
                  <a:lnTo>
                    <a:pt x="0" y="32004"/>
                  </a:lnTo>
                  <a:lnTo>
                    <a:pt x="4267200" y="32004"/>
                  </a:lnTo>
                  <a:lnTo>
                    <a:pt x="4267200" y="30480"/>
                  </a:lnTo>
                  <a:close/>
                </a:path>
                <a:path w="4267200" h="428625">
                  <a:moveTo>
                    <a:pt x="4267200" y="24384"/>
                  </a:moveTo>
                  <a:lnTo>
                    <a:pt x="0" y="24384"/>
                  </a:lnTo>
                  <a:lnTo>
                    <a:pt x="0" y="25908"/>
                  </a:lnTo>
                  <a:lnTo>
                    <a:pt x="4267200" y="25908"/>
                  </a:lnTo>
                  <a:lnTo>
                    <a:pt x="4267200" y="24384"/>
                  </a:lnTo>
                  <a:close/>
                </a:path>
                <a:path w="4267200" h="428625">
                  <a:moveTo>
                    <a:pt x="4267200" y="18288"/>
                  </a:moveTo>
                  <a:lnTo>
                    <a:pt x="0" y="18288"/>
                  </a:lnTo>
                  <a:lnTo>
                    <a:pt x="0" y="19812"/>
                  </a:lnTo>
                  <a:lnTo>
                    <a:pt x="4267200" y="19812"/>
                  </a:lnTo>
                  <a:lnTo>
                    <a:pt x="4267200" y="18288"/>
                  </a:lnTo>
                  <a:close/>
                </a:path>
                <a:path w="4267200" h="428625">
                  <a:moveTo>
                    <a:pt x="4267200" y="12192"/>
                  </a:moveTo>
                  <a:lnTo>
                    <a:pt x="0" y="12192"/>
                  </a:lnTo>
                  <a:lnTo>
                    <a:pt x="0" y="13716"/>
                  </a:lnTo>
                  <a:lnTo>
                    <a:pt x="4267200" y="13716"/>
                  </a:lnTo>
                  <a:lnTo>
                    <a:pt x="4267200" y="12192"/>
                  </a:lnTo>
                  <a:close/>
                </a:path>
                <a:path w="4267200" h="428625">
                  <a:moveTo>
                    <a:pt x="4267200" y="6096"/>
                  </a:moveTo>
                  <a:lnTo>
                    <a:pt x="0" y="6096"/>
                  </a:lnTo>
                  <a:lnTo>
                    <a:pt x="0" y="7620"/>
                  </a:lnTo>
                  <a:lnTo>
                    <a:pt x="4267200" y="7620"/>
                  </a:lnTo>
                  <a:lnTo>
                    <a:pt x="4267200" y="6096"/>
                  </a:lnTo>
                  <a:close/>
                </a:path>
                <a:path w="4267200" h="428625">
                  <a:moveTo>
                    <a:pt x="4267200" y="0"/>
                  </a:moveTo>
                  <a:lnTo>
                    <a:pt x="0" y="0"/>
                  </a:lnTo>
                  <a:lnTo>
                    <a:pt x="0" y="1524"/>
                  </a:lnTo>
                  <a:lnTo>
                    <a:pt x="4267200" y="1524"/>
                  </a:lnTo>
                  <a:lnTo>
                    <a:pt x="4267200" y="0"/>
                  </a:lnTo>
                  <a:close/>
                </a:path>
              </a:pathLst>
            </a:custGeom>
            <a:solidFill>
              <a:srgbClr val="FFFF99"/>
            </a:solidFill>
          </p:spPr>
          <p:txBody>
            <a:bodyPr wrap="square" lIns="0" tIns="0" rIns="0" bIns="0" rtlCol="0"/>
            <a:lstStyle/>
            <a:p>
              <a:endParaRPr/>
            </a:p>
          </p:txBody>
        </p:sp>
        <p:sp>
          <p:nvSpPr>
            <p:cNvPr id="34" name="object 34"/>
            <p:cNvSpPr/>
            <p:nvPr/>
          </p:nvSpPr>
          <p:spPr>
            <a:xfrm>
              <a:off x="5585320" y="6967727"/>
              <a:ext cx="4267200" cy="172720"/>
            </a:xfrm>
            <a:custGeom>
              <a:avLst/>
              <a:gdLst/>
              <a:ahLst/>
              <a:cxnLst/>
              <a:rect l="l" t="t" r="r" b="b"/>
              <a:pathLst>
                <a:path w="4267200" h="172720">
                  <a:moveTo>
                    <a:pt x="4267200" y="170688"/>
                  </a:moveTo>
                  <a:lnTo>
                    <a:pt x="0" y="170688"/>
                  </a:lnTo>
                  <a:lnTo>
                    <a:pt x="0" y="172212"/>
                  </a:lnTo>
                  <a:lnTo>
                    <a:pt x="4267200" y="172212"/>
                  </a:lnTo>
                  <a:lnTo>
                    <a:pt x="4267200" y="170688"/>
                  </a:lnTo>
                  <a:close/>
                </a:path>
                <a:path w="4267200" h="172720">
                  <a:moveTo>
                    <a:pt x="4267200" y="164592"/>
                  </a:moveTo>
                  <a:lnTo>
                    <a:pt x="0" y="164592"/>
                  </a:lnTo>
                  <a:lnTo>
                    <a:pt x="0" y="166116"/>
                  </a:lnTo>
                  <a:lnTo>
                    <a:pt x="4267200" y="166116"/>
                  </a:lnTo>
                  <a:lnTo>
                    <a:pt x="4267200" y="164592"/>
                  </a:lnTo>
                  <a:close/>
                </a:path>
                <a:path w="4267200" h="172720">
                  <a:moveTo>
                    <a:pt x="4267200" y="158496"/>
                  </a:moveTo>
                  <a:lnTo>
                    <a:pt x="0" y="158496"/>
                  </a:lnTo>
                  <a:lnTo>
                    <a:pt x="0" y="160020"/>
                  </a:lnTo>
                  <a:lnTo>
                    <a:pt x="4267200" y="160020"/>
                  </a:lnTo>
                  <a:lnTo>
                    <a:pt x="4267200" y="158496"/>
                  </a:lnTo>
                  <a:close/>
                </a:path>
                <a:path w="4267200" h="172720">
                  <a:moveTo>
                    <a:pt x="4267200" y="152400"/>
                  </a:moveTo>
                  <a:lnTo>
                    <a:pt x="0" y="152400"/>
                  </a:lnTo>
                  <a:lnTo>
                    <a:pt x="0" y="153924"/>
                  </a:lnTo>
                  <a:lnTo>
                    <a:pt x="4267200" y="153924"/>
                  </a:lnTo>
                  <a:lnTo>
                    <a:pt x="4267200" y="152400"/>
                  </a:lnTo>
                  <a:close/>
                </a:path>
                <a:path w="4267200" h="172720">
                  <a:moveTo>
                    <a:pt x="4267200" y="146304"/>
                  </a:moveTo>
                  <a:lnTo>
                    <a:pt x="0" y="146304"/>
                  </a:lnTo>
                  <a:lnTo>
                    <a:pt x="0" y="147828"/>
                  </a:lnTo>
                  <a:lnTo>
                    <a:pt x="4267200" y="147828"/>
                  </a:lnTo>
                  <a:lnTo>
                    <a:pt x="4267200" y="146304"/>
                  </a:lnTo>
                  <a:close/>
                </a:path>
                <a:path w="4267200" h="172720">
                  <a:moveTo>
                    <a:pt x="4267200" y="140208"/>
                  </a:moveTo>
                  <a:lnTo>
                    <a:pt x="0" y="140208"/>
                  </a:lnTo>
                  <a:lnTo>
                    <a:pt x="0" y="141732"/>
                  </a:lnTo>
                  <a:lnTo>
                    <a:pt x="4267200" y="141732"/>
                  </a:lnTo>
                  <a:lnTo>
                    <a:pt x="4267200" y="140208"/>
                  </a:lnTo>
                  <a:close/>
                </a:path>
                <a:path w="4267200" h="172720">
                  <a:moveTo>
                    <a:pt x="4267200" y="134112"/>
                  </a:moveTo>
                  <a:lnTo>
                    <a:pt x="0" y="134112"/>
                  </a:lnTo>
                  <a:lnTo>
                    <a:pt x="0" y="135636"/>
                  </a:lnTo>
                  <a:lnTo>
                    <a:pt x="4267200" y="135636"/>
                  </a:lnTo>
                  <a:lnTo>
                    <a:pt x="4267200" y="134112"/>
                  </a:lnTo>
                  <a:close/>
                </a:path>
                <a:path w="4267200" h="172720">
                  <a:moveTo>
                    <a:pt x="4267200" y="128016"/>
                  </a:moveTo>
                  <a:lnTo>
                    <a:pt x="0" y="128016"/>
                  </a:lnTo>
                  <a:lnTo>
                    <a:pt x="0" y="129540"/>
                  </a:lnTo>
                  <a:lnTo>
                    <a:pt x="4267200" y="129540"/>
                  </a:lnTo>
                  <a:lnTo>
                    <a:pt x="4267200" y="128016"/>
                  </a:lnTo>
                  <a:close/>
                </a:path>
                <a:path w="4267200" h="172720">
                  <a:moveTo>
                    <a:pt x="4267200" y="121920"/>
                  </a:moveTo>
                  <a:lnTo>
                    <a:pt x="0" y="121920"/>
                  </a:lnTo>
                  <a:lnTo>
                    <a:pt x="0" y="123444"/>
                  </a:lnTo>
                  <a:lnTo>
                    <a:pt x="4267200" y="123444"/>
                  </a:lnTo>
                  <a:lnTo>
                    <a:pt x="4267200" y="121920"/>
                  </a:lnTo>
                  <a:close/>
                </a:path>
                <a:path w="4267200" h="172720">
                  <a:moveTo>
                    <a:pt x="4267200" y="115824"/>
                  </a:moveTo>
                  <a:lnTo>
                    <a:pt x="0" y="115824"/>
                  </a:lnTo>
                  <a:lnTo>
                    <a:pt x="0" y="117348"/>
                  </a:lnTo>
                  <a:lnTo>
                    <a:pt x="4267200" y="117348"/>
                  </a:lnTo>
                  <a:lnTo>
                    <a:pt x="4267200" y="115824"/>
                  </a:lnTo>
                  <a:close/>
                </a:path>
                <a:path w="4267200" h="172720">
                  <a:moveTo>
                    <a:pt x="4267200" y="109728"/>
                  </a:moveTo>
                  <a:lnTo>
                    <a:pt x="0" y="109728"/>
                  </a:lnTo>
                  <a:lnTo>
                    <a:pt x="0" y="111252"/>
                  </a:lnTo>
                  <a:lnTo>
                    <a:pt x="4267200" y="111252"/>
                  </a:lnTo>
                  <a:lnTo>
                    <a:pt x="4267200" y="109728"/>
                  </a:lnTo>
                  <a:close/>
                </a:path>
                <a:path w="4267200" h="172720">
                  <a:moveTo>
                    <a:pt x="4267200" y="103632"/>
                  </a:moveTo>
                  <a:lnTo>
                    <a:pt x="0" y="103632"/>
                  </a:lnTo>
                  <a:lnTo>
                    <a:pt x="0" y="105156"/>
                  </a:lnTo>
                  <a:lnTo>
                    <a:pt x="4267200" y="105156"/>
                  </a:lnTo>
                  <a:lnTo>
                    <a:pt x="4267200" y="103632"/>
                  </a:lnTo>
                  <a:close/>
                </a:path>
                <a:path w="4267200" h="172720">
                  <a:moveTo>
                    <a:pt x="4267200" y="97536"/>
                  </a:moveTo>
                  <a:lnTo>
                    <a:pt x="0" y="97536"/>
                  </a:lnTo>
                  <a:lnTo>
                    <a:pt x="0" y="99060"/>
                  </a:lnTo>
                  <a:lnTo>
                    <a:pt x="4267200" y="99060"/>
                  </a:lnTo>
                  <a:lnTo>
                    <a:pt x="4267200" y="97536"/>
                  </a:lnTo>
                  <a:close/>
                </a:path>
                <a:path w="4267200" h="172720">
                  <a:moveTo>
                    <a:pt x="4267200" y="91440"/>
                  </a:moveTo>
                  <a:lnTo>
                    <a:pt x="0" y="91440"/>
                  </a:lnTo>
                  <a:lnTo>
                    <a:pt x="0" y="92964"/>
                  </a:lnTo>
                  <a:lnTo>
                    <a:pt x="4267200" y="92964"/>
                  </a:lnTo>
                  <a:lnTo>
                    <a:pt x="4267200" y="91440"/>
                  </a:lnTo>
                  <a:close/>
                </a:path>
                <a:path w="4267200" h="172720">
                  <a:moveTo>
                    <a:pt x="4267200" y="85344"/>
                  </a:moveTo>
                  <a:lnTo>
                    <a:pt x="0" y="85344"/>
                  </a:lnTo>
                  <a:lnTo>
                    <a:pt x="0" y="86868"/>
                  </a:lnTo>
                  <a:lnTo>
                    <a:pt x="4267200" y="86868"/>
                  </a:lnTo>
                  <a:lnTo>
                    <a:pt x="4267200" y="85344"/>
                  </a:lnTo>
                  <a:close/>
                </a:path>
                <a:path w="4267200" h="172720">
                  <a:moveTo>
                    <a:pt x="4267200" y="79248"/>
                  </a:moveTo>
                  <a:lnTo>
                    <a:pt x="0" y="79248"/>
                  </a:lnTo>
                  <a:lnTo>
                    <a:pt x="0" y="80772"/>
                  </a:lnTo>
                  <a:lnTo>
                    <a:pt x="4267200" y="80772"/>
                  </a:lnTo>
                  <a:lnTo>
                    <a:pt x="4267200" y="79248"/>
                  </a:lnTo>
                  <a:close/>
                </a:path>
                <a:path w="4267200" h="172720">
                  <a:moveTo>
                    <a:pt x="4267200" y="73152"/>
                  </a:moveTo>
                  <a:lnTo>
                    <a:pt x="0" y="73152"/>
                  </a:lnTo>
                  <a:lnTo>
                    <a:pt x="0" y="74676"/>
                  </a:lnTo>
                  <a:lnTo>
                    <a:pt x="4267200" y="74676"/>
                  </a:lnTo>
                  <a:lnTo>
                    <a:pt x="4267200" y="73152"/>
                  </a:lnTo>
                  <a:close/>
                </a:path>
                <a:path w="4267200" h="172720">
                  <a:moveTo>
                    <a:pt x="4267200" y="67056"/>
                  </a:moveTo>
                  <a:lnTo>
                    <a:pt x="0" y="67056"/>
                  </a:lnTo>
                  <a:lnTo>
                    <a:pt x="0" y="68580"/>
                  </a:lnTo>
                  <a:lnTo>
                    <a:pt x="4267200" y="68580"/>
                  </a:lnTo>
                  <a:lnTo>
                    <a:pt x="4267200" y="67056"/>
                  </a:lnTo>
                  <a:close/>
                </a:path>
                <a:path w="4267200" h="172720">
                  <a:moveTo>
                    <a:pt x="4267200" y="60960"/>
                  </a:moveTo>
                  <a:lnTo>
                    <a:pt x="0" y="60960"/>
                  </a:lnTo>
                  <a:lnTo>
                    <a:pt x="0" y="62484"/>
                  </a:lnTo>
                  <a:lnTo>
                    <a:pt x="4267200" y="62484"/>
                  </a:lnTo>
                  <a:lnTo>
                    <a:pt x="4267200" y="60960"/>
                  </a:lnTo>
                  <a:close/>
                </a:path>
                <a:path w="4267200" h="172720">
                  <a:moveTo>
                    <a:pt x="4267200" y="54864"/>
                  </a:moveTo>
                  <a:lnTo>
                    <a:pt x="0" y="54864"/>
                  </a:lnTo>
                  <a:lnTo>
                    <a:pt x="0" y="56388"/>
                  </a:lnTo>
                  <a:lnTo>
                    <a:pt x="4267200" y="56388"/>
                  </a:lnTo>
                  <a:lnTo>
                    <a:pt x="4267200" y="54864"/>
                  </a:lnTo>
                  <a:close/>
                </a:path>
                <a:path w="4267200" h="172720">
                  <a:moveTo>
                    <a:pt x="4267200" y="48768"/>
                  </a:moveTo>
                  <a:lnTo>
                    <a:pt x="0" y="48768"/>
                  </a:lnTo>
                  <a:lnTo>
                    <a:pt x="0" y="50292"/>
                  </a:lnTo>
                  <a:lnTo>
                    <a:pt x="4267200" y="50292"/>
                  </a:lnTo>
                  <a:lnTo>
                    <a:pt x="4267200" y="48768"/>
                  </a:lnTo>
                  <a:close/>
                </a:path>
                <a:path w="4267200" h="172720">
                  <a:moveTo>
                    <a:pt x="4267200" y="42672"/>
                  </a:moveTo>
                  <a:lnTo>
                    <a:pt x="0" y="42672"/>
                  </a:lnTo>
                  <a:lnTo>
                    <a:pt x="0" y="44196"/>
                  </a:lnTo>
                  <a:lnTo>
                    <a:pt x="4267200" y="44196"/>
                  </a:lnTo>
                  <a:lnTo>
                    <a:pt x="4267200" y="42672"/>
                  </a:lnTo>
                  <a:close/>
                </a:path>
                <a:path w="4267200" h="172720">
                  <a:moveTo>
                    <a:pt x="4267200" y="36576"/>
                  </a:moveTo>
                  <a:lnTo>
                    <a:pt x="0" y="36576"/>
                  </a:lnTo>
                  <a:lnTo>
                    <a:pt x="0" y="38100"/>
                  </a:lnTo>
                  <a:lnTo>
                    <a:pt x="4267200" y="38100"/>
                  </a:lnTo>
                  <a:lnTo>
                    <a:pt x="4267200" y="36576"/>
                  </a:lnTo>
                  <a:close/>
                </a:path>
                <a:path w="4267200" h="172720">
                  <a:moveTo>
                    <a:pt x="4267200" y="30480"/>
                  </a:moveTo>
                  <a:lnTo>
                    <a:pt x="0" y="30480"/>
                  </a:lnTo>
                  <a:lnTo>
                    <a:pt x="0" y="32004"/>
                  </a:lnTo>
                  <a:lnTo>
                    <a:pt x="4267200" y="32004"/>
                  </a:lnTo>
                  <a:lnTo>
                    <a:pt x="4267200" y="30480"/>
                  </a:lnTo>
                  <a:close/>
                </a:path>
                <a:path w="4267200" h="172720">
                  <a:moveTo>
                    <a:pt x="4267200" y="24384"/>
                  </a:moveTo>
                  <a:lnTo>
                    <a:pt x="0" y="24384"/>
                  </a:lnTo>
                  <a:lnTo>
                    <a:pt x="0" y="25908"/>
                  </a:lnTo>
                  <a:lnTo>
                    <a:pt x="4267200" y="25908"/>
                  </a:lnTo>
                  <a:lnTo>
                    <a:pt x="4267200" y="24384"/>
                  </a:lnTo>
                  <a:close/>
                </a:path>
                <a:path w="4267200" h="172720">
                  <a:moveTo>
                    <a:pt x="4267200" y="18288"/>
                  </a:moveTo>
                  <a:lnTo>
                    <a:pt x="0" y="18288"/>
                  </a:lnTo>
                  <a:lnTo>
                    <a:pt x="0" y="19812"/>
                  </a:lnTo>
                  <a:lnTo>
                    <a:pt x="4267200" y="19812"/>
                  </a:lnTo>
                  <a:lnTo>
                    <a:pt x="4267200" y="18288"/>
                  </a:lnTo>
                  <a:close/>
                </a:path>
                <a:path w="4267200" h="172720">
                  <a:moveTo>
                    <a:pt x="4267200" y="12192"/>
                  </a:moveTo>
                  <a:lnTo>
                    <a:pt x="0" y="12192"/>
                  </a:lnTo>
                  <a:lnTo>
                    <a:pt x="0" y="13716"/>
                  </a:lnTo>
                  <a:lnTo>
                    <a:pt x="4267200" y="13716"/>
                  </a:lnTo>
                  <a:lnTo>
                    <a:pt x="4267200" y="12192"/>
                  </a:lnTo>
                  <a:close/>
                </a:path>
                <a:path w="4267200" h="172720">
                  <a:moveTo>
                    <a:pt x="4267200" y="6096"/>
                  </a:moveTo>
                  <a:lnTo>
                    <a:pt x="0" y="6096"/>
                  </a:lnTo>
                  <a:lnTo>
                    <a:pt x="0" y="7620"/>
                  </a:lnTo>
                  <a:lnTo>
                    <a:pt x="4267200" y="7620"/>
                  </a:lnTo>
                  <a:lnTo>
                    <a:pt x="4267200" y="6096"/>
                  </a:lnTo>
                  <a:close/>
                </a:path>
                <a:path w="4267200" h="172720">
                  <a:moveTo>
                    <a:pt x="4267200" y="0"/>
                  </a:moveTo>
                  <a:lnTo>
                    <a:pt x="0" y="0"/>
                  </a:lnTo>
                  <a:lnTo>
                    <a:pt x="0" y="1524"/>
                  </a:lnTo>
                  <a:lnTo>
                    <a:pt x="4267200" y="1524"/>
                  </a:lnTo>
                  <a:lnTo>
                    <a:pt x="4267200" y="0"/>
                  </a:lnTo>
                  <a:close/>
                </a:path>
              </a:pathLst>
            </a:custGeom>
            <a:solidFill>
              <a:srgbClr val="FFFF99"/>
            </a:solidFill>
          </p:spPr>
          <p:txBody>
            <a:bodyPr wrap="square" lIns="0" tIns="0" rIns="0" bIns="0" rtlCol="0"/>
            <a:lstStyle/>
            <a:p>
              <a:endParaRPr/>
            </a:p>
          </p:txBody>
        </p:sp>
        <p:sp>
          <p:nvSpPr>
            <p:cNvPr id="35" name="object 35"/>
            <p:cNvSpPr/>
            <p:nvPr/>
          </p:nvSpPr>
          <p:spPr>
            <a:xfrm>
              <a:off x="5588419" y="4834140"/>
              <a:ext cx="4261485" cy="93345"/>
            </a:xfrm>
            <a:custGeom>
              <a:avLst/>
              <a:gdLst/>
              <a:ahLst/>
              <a:cxnLst/>
              <a:rect l="l" t="t" r="r" b="b"/>
              <a:pathLst>
                <a:path w="4261484" h="93345">
                  <a:moveTo>
                    <a:pt x="4169613" y="91440"/>
                  </a:moveTo>
                  <a:lnTo>
                    <a:pt x="92887" y="91440"/>
                  </a:lnTo>
                  <a:lnTo>
                    <a:pt x="94424" y="92951"/>
                  </a:lnTo>
                  <a:lnTo>
                    <a:pt x="4168089" y="92951"/>
                  </a:lnTo>
                  <a:lnTo>
                    <a:pt x="4169613" y="91440"/>
                  </a:lnTo>
                  <a:close/>
                </a:path>
                <a:path w="4261484" h="93345">
                  <a:moveTo>
                    <a:pt x="4175709" y="85344"/>
                  </a:moveTo>
                  <a:lnTo>
                    <a:pt x="86690" y="85344"/>
                  </a:lnTo>
                  <a:lnTo>
                    <a:pt x="88239" y="86855"/>
                  </a:lnTo>
                  <a:lnTo>
                    <a:pt x="4174185" y="86855"/>
                  </a:lnTo>
                  <a:lnTo>
                    <a:pt x="4175709" y="85344"/>
                  </a:lnTo>
                  <a:close/>
                </a:path>
                <a:path w="4261484" h="93345">
                  <a:moveTo>
                    <a:pt x="4181805" y="79248"/>
                  </a:moveTo>
                  <a:lnTo>
                    <a:pt x="80505" y="79248"/>
                  </a:lnTo>
                  <a:lnTo>
                    <a:pt x="82042" y="80759"/>
                  </a:lnTo>
                  <a:lnTo>
                    <a:pt x="4180281" y="80759"/>
                  </a:lnTo>
                  <a:lnTo>
                    <a:pt x="4181805" y="79248"/>
                  </a:lnTo>
                  <a:close/>
                </a:path>
                <a:path w="4261484" h="93345">
                  <a:moveTo>
                    <a:pt x="4187901" y="73152"/>
                  </a:moveTo>
                  <a:lnTo>
                    <a:pt x="74307" y="73152"/>
                  </a:lnTo>
                  <a:lnTo>
                    <a:pt x="75844" y="74663"/>
                  </a:lnTo>
                  <a:lnTo>
                    <a:pt x="4186377" y="74663"/>
                  </a:lnTo>
                  <a:lnTo>
                    <a:pt x="4187901" y="73152"/>
                  </a:lnTo>
                  <a:close/>
                </a:path>
                <a:path w="4261484" h="93345">
                  <a:moveTo>
                    <a:pt x="4193997" y="67056"/>
                  </a:moveTo>
                  <a:lnTo>
                    <a:pt x="68110" y="67056"/>
                  </a:lnTo>
                  <a:lnTo>
                    <a:pt x="69659" y="68567"/>
                  </a:lnTo>
                  <a:lnTo>
                    <a:pt x="4192473" y="68567"/>
                  </a:lnTo>
                  <a:lnTo>
                    <a:pt x="4193997" y="67056"/>
                  </a:lnTo>
                  <a:close/>
                </a:path>
                <a:path w="4261484" h="93345">
                  <a:moveTo>
                    <a:pt x="4200093" y="60960"/>
                  </a:moveTo>
                  <a:lnTo>
                    <a:pt x="61925" y="60960"/>
                  </a:lnTo>
                  <a:lnTo>
                    <a:pt x="63461" y="62471"/>
                  </a:lnTo>
                  <a:lnTo>
                    <a:pt x="4198569" y="62471"/>
                  </a:lnTo>
                  <a:lnTo>
                    <a:pt x="4200093" y="60960"/>
                  </a:lnTo>
                  <a:close/>
                </a:path>
                <a:path w="4261484" h="93345">
                  <a:moveTo>
                    <a:pt x="4206189" y="54864"/>
                  </a:moveTo>
                  <a:lnTo>
                    <a:pt x="55727" y="54864"/>
                  </a:lnTo>
                  <a:lnTo>
                    <a:pt x="57264" y="56375"/>
                  </a:lnTo>
                  <a:lnTo>
                    <a:pt x="4204665" y="56375"/>
                  </a:lnTo>
                  <a:lnTo>
                    <a:pt x="4206189" y="54864"/>
                  </a:lnTo>
                  <a:close/>
                </a:path>
                <a:path w="4261484" h="93345">
                  <a:moveTo>
                    <a:pt x="4212285" y="48768"/>
                  </a:moveTo>
                  <a:lnTo>
                    <a:pt x="49530" y="48768"/>
                  </a:lnTo>
                  <a:lnTo>
                    <a:pt x="51079" y="50279"/>
                  </a:lnTo>
                  <a:lnTo>
                    <a:pt x="4210761" y="50279"/>
                  </a:lnTo>
                  <a:lnTo>
                    <a:pt x="4212285" y="48768"/>
                  </a:lnTo>
                  <a:close/>
                </a:path>
                <a:path w="4261484" h="93345">
                  <a:moveTo>
                    <a:pt x="4218381" y="42672"/>
                  </a:moveTo>
                  <a:lnTo>
                    <a:pt x="43345" y="42672"/>
                  </a:lnTo>
                  <a:lnTo>
                    <a:pt x="44881" y="44183"/>
                  </a:lnTo>
                  <a:lnTo>
                    <a:pt x="4216857" y="44183"/>
                  </a:lnTo>
                  <a:lnTo>
                    <a:pt x="4218381" y="42672"/>
                  </a:lnTo>
                  <a:close/>
                </a:path>
                <a:path w="4261484" h="93345">
                  <a:moveTo>
                    <a:pt x="4224477" y="36576"/>
                  </a:moveTo>
                  <a:lnTo>
                    <a:pt x="37147" y="36576"/>
                  </a:lnTo>
                  <a:lnTo>
                    <a:pt x="38696" y="38087"/>
                  </a:lnTo>
                  <a:lnTo>
                    <a:pt x="4222953" y="38087"/>
                  </a:lnTo>
                  <a:lnTo>
                    <a:pt x="4224477" y="36576"/>
                  </a:lnTo>
                  <a:close/>
                </a:path>
                <a:path w="4261484" h="93345">
                  <a:moveTo>
                    <a:pt x="4230573" y="30480"/>
                  </a:moveTo>
                  <a:lnTo>
                    <a:pt x="30962" y="30480"/>
                  </a:lnTo>
                  <a:lnTo>
                    <a:pt x="32499" y="31991"/>
                  </a:lnTo>
                  <a:lnTo>
                    <a:pt x="4229049" y="31991"/>
                  </a:lnTo>
                  <a:lnTo>
                    <a:pt x="4230573" y="30480"/>
                  </a:lnTo>
                  <a:close/>
                </a:path>
                <a:path w="4261484" h="93345">
                  <a:moveTo>
                    <a:pt x="4236669" y="24384"/>
                  </a:moveTo>
                  <a:lnTo>
                    <a:pt x="24765" y="24384"/>
                  </a:lnTo>
                  <a:lnTo>
                    <a:pt x="26301" y="25895"/>
                  </a:lnTo>
                  <a:lnTo>
                    <a:pt x="4235145" y="25895"/>
                  </a:lnTo>
                  <a:lnTo>
                    <a:pt x="4236669" y="24384"/>
                  </a:lnTo>
                  <a:close/>
                </a:path>
                <a:path w="4261484" h="93345">
                  <a:moveTo>
                    <a:pt x="4242765" y="18288"/>
                  </a:moveTo>
                  <a:lnTo>
                    <a:pt x="18567" y="18288"/>
                  </a:lnTo>
                  <a:lnTo>
                    <a:pt x="20116" y="19799"/>
                  </a:lnTo>
                  <a:lnTo>
                    <a:pt x="4241241" y="19799"/>
                  </a:lnTo>
                  <a:lnTo>
                    <a:pt x="4242765" y="18288"/>
                  </a:lnTo>
                  <a:close/>
                </a:path>
                <a:path w="4261484" h="93345">
                  <a:moveTo>
                    <a:pt x="4248861" y="12192"/>
                  </a:moveTo>
                  <a:lnTo>
                    <a:pt x="12382" y="12192"/>
                  </a:lnTo>
                  <a:lnTo>
                    <a:pt x="13919" y="13703"/>
                  </a:lnTo>
                  <a:lnTo>
                    <a:pt x="4247337" y="13703"/>
                  </a:lnTo>
                  <a:lnTo>
                    <a:pt x="4248861" y="12192"/>
                  </a:lnTo>
                  <a:close/>
                </a:path>
                <a:path w="4261484" h="93345">
                  <a:moveTo>
                    <a:pt x="4254957" y="6096"/>
                  </a:moveTo>
                  <a:lnTo>
                    <a:pt x="6184" y="6096"/>
                  </a:lnTo>
                  <a:lnTo>
                    <a:pt x="7734" y="7607"/>
                  </a:lnTo>
                  <a:lnTo>
                    <a:pt x="4253433" y="7607"/>
                  </a:lnTo>
                  <a:lnTo>
                    <a:pt x="4254957" y="6096"/>
                  </a:lnTo>
                  <a:close/>
                </a:path>
                <a:path w="4261484" h="93345">
                  <a:moveTo>
                    <a:pt x="4261053" y="0"/>
                  </a:moveTo>
                  <a:lnTo>
                    <a:pt x="0" y="0"/>
                  </a:lnTo>
                  <a:lnTo>
                    <a:pt x="1536" y="1511"/>
                  </a:lnTo>
                  <a:lnTo>
                    <a:pt x="4259529" y="1511"/>
                  </a:lnTo>
                  <a:lnTo>
                    <a:pt x="4261053" y="0"/>
                  </a:lnTo>
                  <a:close/>
                </a:path>
              </a:pathLst>
            </a:custGeom>
            <a:solidFill>
              <a:srgbClr val="FFFFAD"/>
            </a:solidFill>
          </p:spPr>
          <p:txBody>
            <a:bodyPr wrap="square" lIns="0" tIns="0" rIns="0" bIns="0" rtlCol="0"/>
            <a:lstStyle/>
            <a:p>
              <a:endParaRPr/>
            </a:p>
          </p:txBody>
        </p:sp>
        <p:sp>
          <p:nvSpPr>
            <p:cNvPr id="36" name="object 36"/>
            <p:cNvSpPr/>
            <p:nvPr/>
          </p:nvSpPr>
          <p:spPr>
            <a:xfrm>
              <a:off x="5585320" y="4834140"/>
              <a:ext cx="97790" cy="428625"/>
            </a:xfrm>
            <a:custGeom>
              <a:avLst/>
              <a:gdLst/>
              <a:ahLst/>
              <a:cxnLst/>
              <a:rect l="l" t="t" r="r" b="b"/>
              <a:pathLst>
                <a:path w="97789" h="428625">
                  <a:moveTo>
                    <a:pt x="4635" y="1511"/>
                  </a:moveTo>
                  <a:lnTo>
                    <a:pt x="3098" y="0"/>
                  </a:lnTo>
                  <a:lnTo>
                    <a:pt x="0" y="0"/>
                  </a:lnTo>
                  <a:lnTo>
                    <a:pt x="0" y="1511"/>
                  </a:lnTo>
                  <a:lnTo>
                    <a:pt x="4635" y="1511"/>
                  </a:lnTo>
                  <a:close/>
                </a:path>
                <a:path w="97789" h="428625">
                  <a:moveTo>
                    <a:pt x="10833" y="7607"/>
                  </a:moveTo>
                  <a:lnTo>
                    <a:pt x="9283" y="6096"/>
                  </a:lnTo>
                  <a:lnTo>
                    <a:pt x="0" y="6096"/>
                  </a:lnTo>
                  <a:lnTo>
                    <a:pt x="0" y="7607"/>
                  </a:lnTo>
                  <a:lnTo>
                    <a:pt x="10833" y="7607"/>
                  </a:lnTo>
                  <a:close/>
                </a:path>
                <a:path w="97789" h="428625">
                  <a:moveTo>
                    <a:pt x="17018" y="13703"/>
                  </a:moveTo>
                  <a:lnTo>
                    <a:pt x="15481" y="12192"/>
                  </a:lnTo>
                  <a:lnTo>
                    <a:pt x="0" y="12192"/>
                  </a:lnTo>
                  <a:lnTo>
                    <a:pt x="0" y="13703"/>
                  </a:lnTo>
                  <a:lnTo>
                    <a:pt x="17018" y="13703"/>
                  </a:lnTo>
                  <a:close/>
                </a:path>
                <a:path w="97789" h="428625">
                  <a:moveTo>
                    <a:pt x="23215" y="19799"/>
                  </a:moveTo>
                  <a:lnTo>
                    <a:pt x="21666" y="18288"/>
                  </a:lnTo>
                  <a:lnTo>
                    <a:pt x="0" y="18288"/>
                  </a:lnTo>
                  <a:lnTo>
                    <a:pt x="0" y="19799"/>
                  </a:lnTo>
                  <a:lnTo>
                    <a:pt x="23215" y="19799"/>
                  </a:lnTo>
                  <a:close/>
                </a:path>
                <a:path w="97789" h="428625">
                  <a:moveTo>
                    <a:pt x="29400" y="25895"/>
                  </a:moveTo>
                  <a:lnTo>
                    <a:pt x="27863" y="24384"/>
                  </a:lnTo>
                  <a:lnTo>
                    <a:pt x="0" y="24384"/>
                  </a:lnTo>
                  <a:lnTo>
                    <a:pt x="0" y="25895"/>
                  </a:lnTo>
                  <a:lnTo>
                    <a:pt x="29400" y="25895"/>
                  </a:lnTo>
                  <a:close/>
                </a:path>
                <a:path w="97789" h="428625">
                  <a:moveTo>
                    <a:pt x="35598" y="31991"/>
                  </a:moveTo>
                  <a:lnTo>
                    <a:pt x="34061" y="30480"/>
                  </a:lnTo>
                  <a:lnTo>
                    <a:pt x="0" y="30480"/>
                  </a:lnTo>
                  <a:lnTo>
                    <a:pt x="0" y="31991"/>
                  </a:lnTo>
                  <a:lnTo>
                    <a:pt x="35598" y="31991"/>
                  </a:lnTo>
                  <a:close/>
                </a:path>
                <a:path w="97789" h="428625">
                  <a:moveTo>
                    <a:pt x="41795" y="38087"/>
                  </a:moveTo>
                  <a:lnTo>
                    <a:pt x="40246" y="36576"/>
                  </a:lnTo>
                  <a:lnTo>
                    <a:pt x="0" y="36576"/>
                  </a:lnTo>
                  <a:lnTo>
                    <a:pt x="0" y="38087"/>
                  </a:lnTo>
                  <a:lnTo>
                    <a:pt x="41795" y="38087"/>
                  </a:lnTo>
                  <a:close/>
                </a:path>
                <a:path w="97789" h="428625">
                  <a:moveTo>
                    <a:pt x="47980" y="44183"/>
                  </a:moveTo>
                  <a:lnTo>
                    <a:pt x="46443" y="42672"/>
                  </a:lnTo>
                  <a:lnTo>
                    <a:pt x="0" y="42672"/>
                  </a:lnTo>
                  <a:lnTo>
                    <a:pt x="0" y="44183"/>
                  </a:lnTo>
                  <a:lnTo>
                    <a:pt x="47980" y="44183"/>
                  </a:lnTo>
                  <a:close/>
                </a:path>
                <a:path w="97789" h="428625">
                  <a:moveTo>
                    <a:pt x="54178" y="50279"/>
                  </a:moveTo>
                  <a:lnTo>
                    <a:pt x="52628" y="48768"/>
                  </a:lnTo>
                  <a:lnTo>
                    <a:pt x="0" y="48768"/>
                  </a:lnTo>
                  <a:lnTo>
                    <a:pt x="0" y="50279"/>
                  </a:lnTo>
                  <a:lnTo>
                    <a:pt x="54178" y="50279"/>
                  </a:lnTo>
                  <a:close/>
                </a:path>
                <a:path w="97789" h="428625">
                  <a:moveTo>
                    <a:pt x="60363" y="56375"/>
                  </a:moveTo>
                  <a:lnTo>
                    <a:pt x="58826" y="54864"/>
                  </a:lnTo>
                  <a:lnTo>
                    <a:pt x="0" y="54864"/>
                  </a:lnTo>
                  <a:lnTo>
                    <a:pt x="0" y="56375"/>
                  </a:lnTo>
                  <a:lnTo>
                    <a:pt x="60363" y="56375"/>
                  </a:lnTo>
                  <a:close/>
                </a:path>
                <a:path w="97789" h="428625">
                  <a:moveTo>
                    <a:pt x="66560" y="62471"/>
                  </a:moveTo>
                  <a:lnTo>
                    <a:pt x="65024" y="60960"/>
                  </a:lnTo>
                  <a:lnTo>
                    <a:pt x="0" y="60960"/>
                  </a:lnTo>
                  <a:lnTo>
                    <a:pt x="0" y="62471"/>
                  </a:lnTo>
                  <a:lnTo>
                    <a:pt x="66560" y="62471"/>
                  </a:lnTo>
                  <a:close/>
                </a:path>
                <a:path w="97789" h="428625">
                  <a:moveTo>
                    <a:pt x="72758" y="68567"/>
                  </a:moveTo>
                  <a:lnTo>
                    <a:pt x="71208" y="67056"/>
                  </a:lnTo>
                  <a:lnTo>
                    <a:pt x="0" y="67056"/>
                  </a:lnTo>
                  <a:lnTo>
                    <a:pt x="0" y="68567"/>
                  </a:lnTo>
                  <a:lnTo>
                    <a:pt x="72758" y="68567"/>
                  </a:lnTo>
                  <a:close/>
                </a:path>
                <a:path w="97789" h="428625">
                  <a:moveTo>
                    <a:pt x="78943" y="74663"/>
                  </a:moveTo>
                  <a:lnTo>
                    <a:pt x="77406" y="73152"/>
                  </a:lnTo>
                  <a:lnTo>
                    <a:pt x="0" y="73152"/>
                  </a:lnTo>
                  <a:lnTo>
                    <a:pt x="0" y="74663"/>
                  </a:lnTo>
                  <a:lnTo>
                    <a:pt x="78943" y="74663"/>
                  </a:lnTo>
                  <a:close/>
                </a:path>
                <a:path w="97789" h="428625">
                  <a:moveTo>
                    <a:pt x="85140" y="80759"/>
                  </a:moveTo>
                  <a:lnTo>
                    <a:pt x="83604" y="79248"/>
                  </a:lnTo>
                  <a:lnTo>
                    <a:pt x="0" y="79248"/>
                  </a:lnTo>
                  <a:lnTo>
                    <a:pt x="0" y="80759"/>
                  </a:lnTo>
                  <a:lnTo>
                    <a:pt x="85140" y="80759"/>
                  </a:lnTo>
                  <a:close/>
                </a:path>
                <a:path w="97789" h="428625">
                  <a:moveTo>
                    <a:pt x="91338" y="86855"/>
                  </a:moveTo>
                  <a:lnTo>
                    <a:pt x="89789" y="85344"/>
                  </a:lnTo>
                  <a:lnTo>
                    <a:pt x="0" y="85344"/>
                  </a:lnTo>
                  <a:lnTo>
                    <a:pt x="0" y="86855"/>
                  </a:lnTo>
                  <a:lnTo>
                    <a:pt x="91338" y="86855"/>
                  </a:lnTo>
                  <a:close/>
                </a:path>
                <a:path w="97789" h="428625">
                  <a:moveTo>
                    <a:pt x="97523" y="92951"/>
                  </a:moveTo>
                  <a:lnTo>
                    <a:pt x="95986" y="91440"/>
                  </a:lnTo>
                  <a:lnTo>
                    <a:pt x="0" y="91440"/>
                  </a:lnTo>
                  <a:lnTo>
                    <a:pt x="0" y="92951"/>
                  </a:lnTo>
                  <a:lnTo>
                    <a:pt x="97523" y="92951"/>
                  </a:lnTo>
                  <a:close/>
                </a:path>
                <a:path w="97789" h="428625">
                  <a:moveTo>
                    <a:pt x="97536" y="426720"/>
                  </a:moveTo>
                  <a:lnTo>
                    <a:pt x="0" y="426720"/>
                  </a:lnTo>
                  <a:lnTo>
                    <a:pt x="0" y="428231"/>
                  </a:lnTo>
                  <a:lnTo>
                    <a:pt x="97536" y="428231"/>
                  </a:lnTo>
                  <a:lnTo>
                    <a:pt x="97536" y="426720"/>
                  </a:lnTo>
                  <a:close/>
                </a:path>
                <a:path w="97789" h="428625">
                  <a:moveTo>
                    <a:pt x="97536" y="420624"/>
                  </a:moveTo>
                  <a:lnTo>
                    <a:pt x="0" y="420624"/>
                  </a:lnTo>
                  <a:lnTo>
                    <a:pt x="0" y="422135"/>
                  </a:lnTo>
                  <a:lnTo>
                    <a:pt x="97536" y="422135"/>
                  </a:lnTo>
                  <a:lnTo>
                    <a:pt x="97536" y="420624"/>
                  </a:lnTo>
                  <a:close/>
                </a:path>
                <a:path w="97789" h="428625">
                  <a:moveTo>
                    <a:pt x="97536" y="414528"/>
                  </a:moveTo>
                  <a:lnTo>
                    <a:pt x="0" y="414528"/>
                  </a:lnTo>
                  <a:lnTo>
                    <a:pt x="0" y="416039"/>
                  </a:lnTo>
                  <a:lnTo>
                    <a:pt x="97536" y="416039"/>
                  </a:lnTo>
                  <a:lnTo>
                    <a:pt x="97536" y="414528"/>
                  </a:lnTo>
                  <a:close/>
                </a:path>
                <a:path w="97789" h="428625">
                  <a:moveTo>
                    <a:pt x="97536" y="408432"/>
                  </a:moveTo>
                  <a:lnTo>
                    <a:pt x="0" y="408432"/>
                  </a:lnTo>
                  <a:lnTo>
                    <a:pt x="0" y="409943"/>
                  </a:lnTo>
                  <a:lnTo>
                    <a:pt x="97536" y="409943"/>
                  </a:lnTo>
                  <a:lnTo>
                    <a:pt x="97536" y="408432"/>
                  </a:lnTo>
                  <a:close/>
                </a:path>
                <a:path w="97789" h="428625">
                  <a:moveTo>
                    <a:pt x="97536" y="402336"/>
                  </a:moveTo>
                  <a:lnTo>
                    <a:pt x="0" y="402336"/>
                  </a:lnTo>
                  <a:lnTo>
                    <a:pt x="0" y="403847"/>
                  </a:lnTo>
                  <a:lnTo>
                    <a:pt x="97536" y="403847"/>
                  </a:lnTo>
                  <a:lnTo>
                    <a:pt x="97536" y="402336"/>
                  </a:lnTo>
                  <a:close/>
                </a:path>
                <a:path w="97789" h="428625">
                  <a:moveTo>
                    <a:pt x="97536" y="396240"/>
                  </a:moveTo>
                  <a:lnTo>
                    <a:pt x="0" y="396240"/>
                  </a:lnTo>
                  <a:lnTo>
                    <a:pt x="0" y="397751"/>
                  </a:lnTo>
                  <a:lnTo>
                    <a:pt x="97536" y="397751"/>
                  </a:lnTo>
                  <a:lnTo>
                    <a:pt x="97536" y="396240"/>
                  </a:lnTo>
                  <a:close/>
                </a:path>
                <a:path w="97789" h="428625">
                  <a:moveTo>
                    <a:pt x="97536" y="390144"/>
                  </a:moveTo>
                  <a:lnTo>
                    <a:pt x="0" y="390144"/>
                  </a:lnTo>
                  <a:lnTo>
                    <a:pt x="0" y="391655"/>
                  </a:lnTo>
                  <a:lnTo>
                    <a:pt x="97536" y="391655"/>
                  </a:lnTo>
                  <a:lnTo>
                    <a:pt x="97536" y="390144"/>
                  </a:lnTo>
                  <a:close/>
                </a:path>
                <a:path w="97789" h="428625">
                  <a:moveTo>
                    <a:pt x="97536" y="384048"/>
                  </a:moveTo>
                  <a:lnTo>
                    <a:pt x="0" y="384048"/>
                  </a:lnTo>
                  <a:lnTo>
                    <a:pt x="0" y="385559"/>
                  </a:lnTo>
                  <a:lnTo>
                    <a:pt x="97536" y="385559"/>
                  </a:lnTo>
                  <a:lnTo>
                    <a:pt x="97536" y="384048"/>
                  </a:lnTo>
                  <a:close/>
                </a:path>
                <a:path w="97789" h="428625">
                  <a:moveTo>
                    <a:pt x="97536" y="377952"/>
                  </a:moveTo>
                  <a:lnTo>
                    <a:pt x="0" y="377952"/>
                  </a:lnTo>
                  <a:lnTo>
                    <a:pt x="0" y="379463"/>
                  </a:lnTo>
                  <a:lnTo>
                    <a:pt x="97536" y="379463"/>
                  </a:lnTo>
                  <a:lnTo>
                    <a:pt x="97536" y="377952"/>
                  </a:lnTo>
                  <a:close/>
                </a:path>
                <a:path w="97789" h="428625">
                  <a:moveTo>
                    <a:pt x="97536" y="371856"/>
                  </a:moveTo>
                  <a:lnTo>
                    <a:pt x="0" y="371856"/>
                  </a:lnTo>
                  <a:lnTo>
                    <a:pt x="0" y="373367"/>
                  </a:lnTo>
                  <a:lnTo>
                    <a:pt x="97536" y="373367"/>
                  </a:lnTo>
                  <a:lnTo>
                    <a:pt x="97536" y="371856"/>
                  </a:lnTo>
                  <a:close/>
                </a:path>
                <a:path w="97789" h="428625">
                  <a:moveTo>
                    <a:pt x="97536" y="365760"/>
                  </a:moveTo>
                  <a:lnTo>
                    <a:pt x="0" y="365760"/>
                  </a:lnTo>
                  <a:lnTo>
                    <a:pt x="0" y="367271"/>
                  </a:lnTo>
                  <a:lnTo>
                    <a:pt x="97536" y="367271"/>
                  </a:lnTo>
                  <a:lnTo>
                    <a:pt x="97536" y="365760"/>
                  </a:lnTo>
                  <a:close/>
                </a:path>
                <a:path w="97789" h="428625">
                  <a:moveTo>
                    <a:pt x="97536" y="359664"/>
                  </a:moveTo>
                  <a:lnTo>
                    <a:pt x="0" y="359664"/>
                  </a:lnTo>
                  <a:lnTo>
                    <a:pt x="0" y="361175"/>
                  </a:lnTo>
                  <a:lnTo>
                    <a:pt x="97536" y="361175"/>
                  </a:lnTo>
                  <a:lnTo>
                    <a:pt x="97536" y="359664"/>
                  </a:lnTo>
                  <a:close/>
                </a:path>
                <a:path w="97789" h="428625">
                  <a:moveTo>
                    <a:pt x="97536" y="353568"/>
                  </a:moveTo>
                  <a:lnTo>
                    <a:pt x="0" y="353568"/>
                  </a:lnTo>
                  <a:lnTo>
                    <a:pt x="0" y="355079"/>
                  </a:lnTo>
                  <a:lnTo>
                    <a:pt x="97536" y="355079"/>
                  </a:lnTo>
                  <a:lnTo>
                    <a:pt x="97536" y="353568"/>
                  </a:lnTo>
                  <a:close/>
                </a:path>
                <a:path w="97789" h="428625">
                  <a:moveTo>
                    <a:pt x="97536" y="347472"/>
                  </a:moveTo>
                  <a:lnTo>
                    <a:pt x="0" y="347472"/>
                  </a:lnTo>
                  <a:lnTo>
                    <a:pt x="0" y="348983"/>
                  </a:lnTo>
                  <a:lnTo>
                    <a:pt x="97536" y="348983"/>
                  </a:lnTo>
                  <a:lnTo>
                    <a:pt x="97536" y="347472"/>
                  </a:lnTo>
                  <a:close/>
                </a:path>
                <a:path w="97789" h="428625">
                  <a:moveTo>
                    <a:pt x="97536" y="341376"/>
                  </a:moveTo>
                  <a:lnTo>
                    <a:pt x="0" y="341376"/>
                  </a:lnTo>
                  <a:lnTo>
                    <a:pt x="0" y="342887"/>
                  </a:lnTo>
                  <a:lnTo>
                    <a:pt x="97536" y="342887"/>
                  </a:lnTo>
                  <a:lnTo>
                    <a:pt x="97536" y="341376"/>
                  </a:lnTo>
                  <a:close/>
                </a:path>
                <a:path w="97789" h="428625">
                  <a:moveTo>
                    <a:pt x="97536" y="335280"/>
                  </a:moveTo>
                  <a:lnTo>
                    <a:pt x="0" y="335280"/>
                  </a:lnTo>
                  <a:lnTo>
                    <a:pt x="0" y="336791"/>
                  </a:lnTo>
                  <a:lnTo>
                    <a:pt x="97536" y="336791"/>
                  </a:lnTo>
                  <a:lnTo>
                    <a:pt x="97536" y="335280"/>
                  </a:lnTo>
                  <a:close/>
                </a:path>
                <a:path w="97789" h="428625">
                  <a:moveTo>
                    <a:pt x="97536" y="329184"/>
                  </a:moveTo>
                  <a:lnTo>
                    <a:pt x="0" y="329184"/>
                  </a:lnTo>
                  <a:lnTo>
                    <a:pt x="0" y="330695"/>
                  </a:lnTo>
                  <a:lnTo>
                    <a:pt x="97536" y="330695"/>
                  </a:lnTo>
                  <a:lnTo>
                    <a:pt x="97536" y="329184"/>
                  </a:lnTo>
                  <a:close/>
                </a:path>
                <a:path w="97789" h="428625">
                  <a:moveTo>
                    <a:pt x="97536" y="323088"/>
                  </a:moveTo>
                  <a:lnTo>
                    <a:pt x="0" y="323088"/>
                  </a:lnTo>
                  <a:lnTo>
                    <a:pt x="0" y="324599"/>
                  </a:lnTo>
                  <a:lnTo>
                    <a:pt x="97536" y="324599"/>
                  </a:lnTo>
                  <a:lnTo>
                    <a:pt x="97536" y="323088"/>
                  </a:lnTo>
                  <a:close/>
                </a:path>
                <a:path w="97789" h="428625">
                  <a:moveTo>
                    <a:pt x="97536" y="316992"/>
                  </a:moveTo>
                  <a:lnTo>
                    <a:pt x="0" y="316992"/>
                  </a:lnTo>
                  <a:lnTo>
                    <a:pt x="0" y="318503"/>
                  </a:lnTo>
                  <a:lnTo>
                    <a:pt x="97536" y="318503"/>
                  </a:lnTo>
                  <a:lnTo>
                    <a:pt x="97536" y="316992"/>
                  </a:lnTo>
                  <a:close/>
                </a:path>
                <a:path w="97789" h="428625">
                  <a:moveTo>
                    <a:pt x="97536" y="310896"/>
                  </a:moveTo>
                  <a:lnTo>
                    <a:pt x="0" y="310896"/>
                  </a:lnTo>
                  <a:lnTo>
                    <a:pt x="0" y="312407"/>
                  </a:lnTo>
                  <a:lnTo>
                    <a:pt x="97536" y="312407"/>
                  </a:lnTo>
                  <a:lnTo>
                    <a:pt x="97536" y="310896"/>
                  </a:lnTo>
                  <a:close/>
                </a:path>
                <a:path w="97789" h="428625">
                  <a:moveTo>
                    <a:pt x="97536" y="304800"/>
                  </a:moveTo>
                  <a:lnTo>
                    <a:pt x="0" y="304800"/>
                  </a:lnTo>
                  <a:lnTo>
                    <a:pt x="0" y="306311"/>
                  </a:lnTo>
                  <a:lnTo>
                    <a:pt x="97536" y="306311"/>
                  </a:lnTo>
                  <a:lnTo>
                    <a:pt x="97536" y="304800"/>
                  </a:lnTo>
                  <a:close/>
                </a:path>
                <a:path w="97789" h="428625">
                  <a:moveTo>
                    <a:pt x="97536" y="298704"/>
                  </a:moveTo>
                  <a:lnTo>
                    <a:pt x="0" y="298704"/>
                  </a:lnTo>
                  <a:lnTo>
                    <a:pt x="0" y="300215"/>
                  </a:lnTo>
                  <a:lnTo>
                    <a:pt x="97536" y="300215"/>
                  </a:lnTo>
                  <a:lnTo>
                    <a:pt x="97536" y="298704"/>
                  </a:lnTo>
                  <a:close/>
                </a:path>
                <a:path w="97789" h="428625">
                  <a:moveTo>
                    <a:pt x="97536" y="292608"/>
                  </a:moveTo>
                  <a:lnTo>
                    <a:pt x="0" y="292608"/>
                  </a:lnTo>
                  <a:lnTo>
                    <a:pt x="0" y="294119"/>
                  </a:lnTo>
                  <a:lnTo>
                    <a:pt x="97536" y="294119"/>
                  </a:lnTo>
                  <a:lnTo>
                    <a:pt x="97536" y="292608"/>
                  </a:lnTo>
                  <a:close/>
                </a:path>
                <a:path w="97789" h="428625">
                  <a:moveTo>
                    <a:pt x="97536" y="286512"/>
                  </a:moveTo>
                  <a:lnTo>
                    <a:pt x="0" y="286512"/>
                  </a:lnTo>
                  <a:lnTo>
                    <a:pt x="0" y="288023"/>
                  </a:lnTo>
                  <a:lnTo>
                    <a:pt x="97536" y="288023"/>
                  </a:lnTo>
                  <a:lnTo>
                    <a:pt x="97536" y="286512"/>
                  </a:lnTo>
                  <a:close/>
                </a:path>
                <a:path w="97789" h="428625">
                  <a:moveTo>
                    <a:pt x="97536" y="280416"/>
                  </a:moveTo>
                  <a:lnTo>
                    <a:pt x="0" y="280416"/>
                  </a:lnTo>
                  <a:lnTo>
                    <a:pt x="0" y="281927"/>
                  </a:lnTo>
                  <a:lnTo>
                    <a:pt x="97536" y="281927"/>
                  </a:lnTo>
                  <a:lnTo>
                    <a:pt x="97536" y="280416"/>
                  </a:lnTo>
                  <a:close/>
                </a:path>
                <a:path w="97789" h="428625">
                  <a:moveTo>
                    <a:pt x="97536" y="274320"/>
                  </a:moveTo>
                  <a:lnTo>
                    <a:pt x="0" y="274320"/>
                  </a:lnTo>
                  <a:lnTo>
                    <a:pt x="0" y="275831"/>
                  </a:lnTo>
                  <a:lnTo>
                    <a:pt x="97536" y="275831"/>
                  </a:lnTo>
                  <a:lnTo>
                    <a:pt x="97536" y="274320"/>
                  </a:lnTo>
                  <a:close/>
                </a:path>
                <a:path w="97789" h="428625">
                  <a:moveTo>
                    <a:pt x="97536" y="268224"/>
                  </a:moveTo>
                  <a:lnTo>
                    <a:pt x="0" y="268224"/>
                  </a:lnTo>
                  <a:lnTo>
                    <a:pt x="0" y="269735"/>
                  </a:lnTo>
                  <a:lnTo>
                    <a:pt x="97536" y="269735"/>
                  </a:lnTo>
                  <a:lnTo>
                    <a:pt x="97536" y="268224"/>
                  </a:lnTo>
                  <a:close/>
                </a:path>
                <a:path w="97789" h="428625">
                  <a:moveTo>
                    <a:pt x="97536" y="262128"/>
                  </a:moveTo>
                  <a:lnTo>
                    <a:pt x="0" y="262128"/>
                  </a:lnTo>
                  <a:lnTo>
                    <a:pt x="0" y="263639"/>
                  </a:lnTo>
                  <a:lnTo>
                    <a:pt x="97536" y="263639"/>
                  </a:lnTo>
                  <a:lnTo>
                    <a:pt x="97536" y="262128"/>
                  </a:lnTo>
                  <a:close/>
                </a:path>
                <a:path w="97789" h="428625">
                  <a:moveTo>
                    <a:pt x="97536" y="256032"/>
                  </a:moveTo>
                  <a:lnTo>
                    <a:pt x="0" y="256032"/>
                  </a:lnTo>
                  <a:lnTo>
                    <a:pt x="0" y="257543"/>
                  </a:lnTo>
                  <a:lnTo>
                    <a:pt x="97536" y="257543"/>
                  </a:lnTo>
                  <a:lnTo>
                    <a:pt x="97536" y="256032"/>
                  </a:lnTo>
                  <a:close/>
                </a:path>
                <a:path w="97789" h="428625">
                  <a:moveTo>
                    <a:pt x="97536" y="249936"/>
                  </a:moveTo>
                  <a:lnTo>
                    <a:pt x="0" y="249936"/>
                  </a:lnTo>
                  <a:lnTo>
                    <a:pt x="0" y="251447"/>
                  </a:lnTo>
                  <a:lnTo>
                    <a:pt x="97536" y="251447"/>
                  </a:lnTo>
                  <a:lnTo>
                    <a:pt x="97536" y="249936"/>
                  </a:lnTo>
                  <a:close/>
                </a:path>
                <a:path w="97789" h="428625">
                  <a:moveTo>
                    <a:pt x="97536" y="243840"/>
                  </a:moveTo>
                  <a:lnTo>
                    <a:pt x="0" y="243840"/>
                  </a:lnTo>
                  <a:lnTo>
                    <a:pt x="0" y="245351"/>
                  </a:lnTo>
                  <a:lnTo>
                    <a:pt x="97536" y="245351"/>
                  </a:lnTo>
                  <a:lnTo>
                    <a:pt x="97536" y="243840"/>
                  </a:lnTo>
                  <a:close/>
                </a:path>
                <a:path w="97789" h="428625">
                  <a:moveTo>
                    <a:pt x="97536" y="237744"/>
                  </a:moveTo>
                  <a:lnTo>
                    <a:pt x="0" y="237744"/>
                  </a:lnTo>
                  <a:lnTo>
                    <a:pt x="0" y="239255"/>
                  </a:lnTo>
                  <a:lnTo>
                    <a:pt x="97536" y="239255"/>
                  </a:lnTo>
                  <a:lnTo>
                    <a:pt x="97536" y="237744"/>
                  </a:lnTo>
                  <a:close/>
                </a:path>
                <a:path w="97789" h="428625">
                  <a:moveTo>
                    <a:pt x="97536" y="231648"/>
                  </a:moveTo>
                  <a:lnTo>
                    <a:pt x="0" y="231648"/>
                  </a:lnTo>
                  <a:lnTo>
                    <a:pt x="0" y="233159"/>
                  </a:lnTo>
                  <a:lnTo>
                    <a:pt x="97536" y="233159"/>
                  </a:lnTo>
                  <a:lnTo>
                    <a:pt x="97536" y="231648"/>
                  </a:lnTo>
                  <a:close/>
                </a:path>
                <a:path w="97789" h="428625">
                  <a:moveTo>
                    <a:pt x="97536" y="225552"/>
                  </a:moveTo>
                  <a:lnTo>
                    <a:pt x="0" y="225552"/>
                  </a:lnTo>
                  <a:lnTo>
                    <a:pt x="0" y="227063"/>
                  </a:lnTo>
                  <a:lnTo>
                    <a:pt x="97536" y="227063"/>
                  </a:lnTo>
                  <a:lnTo>
                    <a:pt x="97536" y="225552"/>
                  </a:lnTo>
                  <a:close/>
                </a:path>
                <a:path w="97789" h="428625">
                  <a:moveTo>
                    <a:pt x="97536" y="219456"/>
                  </a:moveTo>
                  <a:lnTo>
                    <a:pt x="0" y="219456"/>
                  </a:lnTo>
                  <a:lnTo>
                    <a:pt x="0" y="220967"/>
                  </a:lnTo>
                  <a:lnTo>
                    <a:pt x="97536" y="220967"/>
                  </a:lnTo>
                  <a:lnTo>
                    <a:pt x="97536" y="219456"/>
                  </a:lnTo>
                  <a:close/>
                </a:path>
                <a:path w="97789" h="428625">
                  <a:moveTo>
                    <a:pt x="97536" y="213360"/>
                  </a:moveTo>
                  <a:lnTo>
                    <a:pt x="0" y="213360"/>
                  </a:lnTo>
                  <a:lnTo>
                    <a:pt x="0" y="214871"/>
                  </a:lnTo>
                  <a:lnTo>
                    <a:pt x="97536" y="214871"/>
                  </a:lnTo>
                  <a:lnTo>
                    <a:pt x="97536" y="213360"/>
                  </a:lnTo>
                  <a:close/>
                </a:path>
                <a:path w="97789" h="428625">
                  <a:moveTo>
                    <a:pt x="97536" y="207264"/>
                  </a:moveTo>
                  <a:lnTo>
                    <a:pt x="0" y="207264"/>
                  </a:lnTo>
                  <a:lnTo>
                    <a:pt x="0" y="208775"/>
                  </a:lnTo>
                  <a:lnTo>
                    <a:pt x="97536" y="208775"/>
                  </a:lnTo>
                  <a:lnTo>
                    <a:pt x="97536" y="207264"/>
                  </a:lnTo>
                  <a:close/>
                </a:path>
                <a:path w="97789" h="428625">
                  <a:moveTo>
                    <a:pt x="97536" y="201168"/>
                  </a:moveTo>
                  <a:lnTo>
                    <a:pt x="0" y="201168"/>
                  </a:lnTo>
                  <a:lnTo>
                    <a:pt x="0" y="202679"/>
                  </a:lnTo>
                  <a:lnTo>
                    <a:pt x="97536" y="202679"/>
                  </a:lnTo>
                  <a:lnTo>
                    <a:pt x="97536" y="201168"/>
                  </a:lnTo>
                  <a:close/>
                </a:path>
                <a:path w="97789" h="428625">
                  <a:moveTo>
                    <a:pt x="97536" y="195072"/>
                  </a:moveTo>
                  <a:lnTo>
                    <a:pt x="0" y="195072"/>
                  </a:lnTo>
                  <a:lnTo>
                    <a:pt x="0" y="196583"/>
                  </a:lnTo>
                  <a:lnTo>
                    <a:pt x="97536" y="196583"/>
                  </a:lnTo>
                  <a:lnTo>
                    <a:pt x="97536" y="195072"/>
                  </a:lnTo>
                  <a:close/>
                </a:path>
                <a:path w="97789" h="428625">
                  <a:moveTo>
                    <a:pt x="97536" y="188976"/>
                  </a:moveTo>
                  <a:lnTo>
                    <a:pt x="0" y="188976"/>
                  </a:lnTo>
                  <a:lnTo>
                    <a:pt x="0" y="190487"/>
                  </a:lnTo>
                  <a:lnTo>
                    <a:pt x="97536" y="190487"/>
                  </a:lnTo>
                  <a:lnTo>
                    <a:pt x="97536" y="188976"/>
                  </a:lnTo>
                  <a:close/>
                </a:path>
                <a:path w="97789" h="428625">
                  <a:moveTo>
                    <a:pt x="97536" y="182880"/>
                  </a:moveTo>
                  <a:lnTo>
                    <a:pt x="0" y="182880"/>
                  </a:lnTo>
                  <a:lnTo>
                    <a:pt x="0" y="184391"/>
                  </a:lnTo>
                  <a:lnTo>
                    <a:pt x="97536" y="184391"/>
                  </a:lnTo>
                  <a:lnTo>
                    <a:pt x="97536" y="182880"/>
                  </a:lnTo>
                  <a:close/>
                </a:path>
                <a:path w="97789" h="428625">
                  <a:moveTo>
                    <a:pt x="97536" y="176784"/>
                  </a:moveTo>
                  <a:lnTo>
                    <a:pt x="0" y="176784"/>
                  </a:lnTo>
                  <a:lnTo>
                    <a:pt x="0" y="178295"/>
                  </a:lnTo>
                  <a:lnTo>
                    <a:pt x="97536" y="178295"/>
                  </a:lnTo>
                  <a:lnTo>
                    <a:pt x="97536" y="176784"/>
                  </a:lnTo>
                  <a:close/>
                </a:path>
                <a:path w="97789" h="428625">
                  <a:moveTo>
                    <a:pt x="97536" y="170688"/>
                  </a:moveTo>
                  <a:lnTo>
                    <a:pt x="0" y="170688"/>
                  </a:lnTo>
                  <a:lnTo>
                    <a:pt x="0" y="172199"/>
                  </a:lnTo>
                  <a:lnTo>
                    <a:pt x="97536" y="172199"/>
                  </a:lnTo>
                  <a:lnTo>
                    <a:pt x="97536" y="170688"/>
                  </a:lnTo>
                  <a:close/>
                </a:path>
                <a:path w="97789" h="428625">
                  <a:moveTo>
                    <a:pt x="97536" y="164592"/>
                  </a:moveTo>
                  <a:lnTo>
                    <a:pt x="0" y="164592"/>
                  </a:lnTo>
                  <a:lnTo>
                    <a:pt x="0" y="166103"/>
                  </a:lnTo>
                  <a:lnTo>
                    <a:pt x="97536" y="166103"/>
                  </a:lnTo>
                  <a:lnTo>
                    <a:pt x="97536" y="164592"/>
                  </a:lnTo>
                  <a:close/>
                </a:path>
                <a:path w="97789" h="428625">
                  <a:moveTo>
                    <a:pt x="97536" y="158496"/>
                  </a:moveTo>
                  <a:lnTo>
                    <a:pt x="0" y="158496"/>
                  </a:lnTo>
                  <a:lnTo>
                    <a:pt x="0" y="160007"/>
                  </a:lnTo>
                  <a:lnTo>
                    <a:pt x="97536" y="160007"/>
                  </a:lnTo>
                  <a:lnTo>
                    <a:pt x="97536" y="158496"/>
                  </a:lnTo>
                  <a:close/>
                </a:path>
                <a:path w="97789" h="428625">
                  <a:moveTo>
                    <a:pt x="97536" y="152400"/>
                  </a:moveTo>
                  <a:lnTo>
                    <a:pt x="0" y="152400"/>
                  </a:lnTo>
                  <a:lnTo>
                    <a:pt x="0" y="153911"/>
                  </a:lnTo>
                  <a:lnTo>
                    <a:pt x="97536" y="153911"/>
                  </a:lnTo>
                  <a:lnTo>
                    <a:pt x="97536" y="152400"/>
                  </a:lnTo>
                  <a:close/>
                </a:path>
                <a:path w="97789" h="428625">
                  <a:moveTo>
                    <a:pt x="97536" y="146304"/>
                  </a:moveTo>
                  <a:lnTo>
                    <a:pt x="0" y="146304"/>
                  </a:lnTo>
                  <a:lnTo>
                    <a:pt x="0" y="147815"/>
                  </a:lnTo>
                  <a:lnTo>
                    <a:pt x="97536" y="147815"/>
                  </a:lnTo>
                  <a:lnTo>
                    <a:pt x="97536" y="146304"/>
                  </a:lnTo>
                  <a:close/>
                </a:path>
                <a:path w="97789" h="428625">
                  <a:moveTo>
                    <a:pt x="97536" y="140208"/>
                  </a:moveTo>
                  <a:lnTo>
                    <a:pt x="0" y="140208"/>
                  </a:lnTo>
                  <a:lnTo>
                    <a:pt x="0" y="141719"/>
                  </a:lnTo>
                  <a:lnTo>
                    <a:pt x="97536" y="141719"/>
                  </a:lnTo>
                  <a:lnTo>
                    <a:pt x="97536" y="140208"/>
                  </a:lnTo>
                  <a:close/>
                </a:path>
                <a:path w="97789" h="428625">
                  <a:moveTo>
                    <a:pt x="97536" y="134112"/>
                  </a:moveTo>
                  <a:lnTo>
                    <a:pt x="0" y="134112"/>
                  </a:lnTo>
                  <a:lnTo>
                    <a:pt x="0" y="135623"/>
                  </a:lnTo>
                  <a:lnTo>
                    <a:pt x="97536" y="135623"/>
                  </a:lnTo>
                  <a:lnTo>
                    <a:pt x="97536" y="134112"/>
                  </a:lnTo>
                  <a:close/>
                </a:path>
                <a:path w="97789" h="428625">
                  <a:moveTo>
                    <a:pt x="97536" y="128016"/>
                  </a:moveTo>
                  <a:lnTo>
                    <a:pt x="0" y="128016"/>
                  </a:lnTo>
                  <a:lnTo>
                    <a:pt x="0" y="129527"/>
                  </a:lnTo>
                  <a:lnTo>
                    <a:pt x="97536" y="129527"/>
                  </a:lnTo>
                  <a:lnTo>
                    <a:pt x="97536" y="128016"/>
                  </a:lnTo>
                  <a:close/>
                </a:path>
                <a:path w="97789" h="428625">
                  <a:moveTo>
                    <a:pt x="97536" y="121920"/>
                  </a:moveTo>
                  <a:lnTo>
                    <a:pt x="0" y="121920"/>
                  </a:lnTo>
                  <a:lnTo>
                    <a:pt x="0" y="123431"/>
                  </a:lnTo>
                  <a:lnTo>
                    <a:pt x="97536" y="123431"/>
                  </a:lnTo>
                  <a:lnTo>
                    <a:pt x="97536" y="121920"/>
                  </a:lnTo>
                  <a:close/>
                </a:path>
                <a:path w="97789" h="428625">
                  <a:moveTo>
                    <a:pt x="97536" y="115824"/>
                  </a:moveTo>
                  <a:lnTo>
                    <a:pt x="0" y="115824"/>
                  </a:lnTo>
                  <a:lnTo>
                    <a:pt x="0" y="117335"/>
                  </a:lnTo>
                  <a:lnTo>
                    <a:pt x="97536" y="117335"/>
                  </a:lnTo>
                  <a:lnTo>
                    <a:pt x="97536" y="115824"/>
                  </a:lnTo>
                  <a:close/>
                </a:path>
                <a:path w="97789" h="428625">
                  <a:moveTo>
                    <a:pt x="97536" y="109728"/>
                  </a:moveTo>
                  <a:lnTo>
                    <a:pt x="0" y="109728"/>
                  </a:lnTo>
                  <a:lnTo>
                    <a:pt x="0" y="111239"/>
                  </a:lnTo>
                  <a:lnTo>
                    <a:pt x="97536" y="111239"/>
                  </a:lnTo>
                  <a:lnTo>
                    <a:pt x="97536" y="109728"/>
                  </a:lnTo>
                  <a:close/>
                </a:path>
                <a:path w="97789" h="428625">
                  <a:moveTo>
                    <a:pt x="97536" y="103632"/>
                  </a:moveTo>
                  <a:lnTo>
                    <a:pt x="0" y="103632"/>
                  </a:lnTo>
                  <a:lnTo>
                    <a:pt x="0" y="105143"/>
                  </a:lnTo>
                  <a:lnTo>
                    <a:pt x="97536" y="105143"/>
                  </a:lnTo>
                  <a:lnTo>
                    <a:pt x="97536" y="103632"/>
                  </a:lnTo>
                  <a:close/>
                </a:path>
                <a:path w="97789" h="428625">
                  <a:moveTo>
                    <a:pt x="97536" y="97536"/>
                  </a:moveTo>
                  <a:lnTo>
                    <a:pt x="0" y="97536"/>
                  </a:lnTo>
                  <a:lnTo>
                    <a:pt x="0" y="99047"/>
                  </a:lnTo>
                  <a:lnTo>
                    <a:pt x="97536" y="99047"/>
                  </a:lnTo>
                  <a:lnTo>
                    <a:pt x="97536" y="97536"/>
                  </a:lnTo>
                  <a:close/>
                </a:path>
              </a:pathLst>
            </a:custGeom>
            <a:solidFill>
              <a:srgbClr val="FFFFC2"/>
            </a:solidFill>
          </p:spPr>
          <p:txBody>
            <a:bodyPr wrap="square" lIns="0" tIns="0" rIns="0" bIns="0" rtlCol="0"/>
            <a:lstStyle/>
            <a:p>
              <a:endParaRPr/>
            </a:p>
          </p:txBody>
        </p:sp>
        <p:sp>
          <p:nvSpPr>
            <p:cNvPr id="37" name="object 37"/>
            <p:cNvSpPr/>
            <p:nvPr/>
          </p:nvSpPr>
          <p:spPr>
            <a:xfrm>
              <a:off x="5585320" y="5260860"/>
              <a:ext cx="97790" cy="428625"/>
            </a:xfrm>
            <a:custGeom>
              <a:avLst/>
              <a:gdLst/>
              <a:ahLst/>
              <a:cxnLst/>
              <a:rect l="l" t="t" r="r" b="b"/>
              <a:pathLst>
                <a:path w="97789" h="428625">
                  <a:moveTo>
                    <a:pt x="97536" y="426720"/>
                  </a:moveTo>
                  <a:lnTo>
                    <a:pt x="0" y="426720"/>
                  </a:lnTo>
                  <a:lnTo>
                    <a:pt x="0" y="428231"/>
                  </a:lnTo>
                  <a:lnTo>
                    <a:pt x="97536" y="428231"/>
                  </a:lnTo>
                  <a:lnTo>
                    <a:pt x="97536" y="426720"/>
                  </a:lnTo>
                  <a:close/>
                </a:path>
                <a:path w="97789" h="428625">
                  <a:moveTo>
                    <a:pt x="97536" y="420624"/>
                  </a:moveTo>
                  <a:lnTo>
                    <a:pt x="0" y="420624"/>
                  </a:lnTo>
                  <a:lnTo>
                    <a:pt x="0" y="422135"/>
                  </a:lnTo>
                  <a:lnTo>
                    <a:pt x="97536" y="422135"/>
                  </a:lnTo>
                  <a:lnTo>
                    <a:pt x="97536" y="420624"/>
                  </a:lnTo>
                  <a:close/>
                </a:path>
                <a:path w="97789" h="428625">
                  <a:moveTo>
                    <a:pt x="97536" y="414528"/>
                  </a:moveTo>
                  <a:lnTo>
                    <a:pt x="0" y="414528"/>
                  </a:lnTo>
                  <a:lnTo>
                    <a:pt x="0" y="416039"/>
                  </a:lnTo>
                  <a:lnTo>
                    <a:pt x="97536" y="416039"/>
                  </a:lnTo>
                  <a:lnTo>
                    <a:pt x="97536" y="414528"/>
                  </a:lnTo>
                  <a:close/>
                </a:path>
                <a:path w="97789" h="428625">
                  <a:moveTo>
                    <a:pt x="97536" y="408432"/>
                  </a:moveTo>
                  <a:lnTo>
                    <a:pt x="0" y="408432"/>
                  </a:lnTo>
                  <a:lnTo>
                    <a:pt x="0" y="409943"/>
                  </a:lnTo>
                  <a:lnTo>
                    <a:pt x="97536" y="409943"/>
                  </a:lnTo>
                  <a:lnTo>
                    <a:pt x="97536" y="408432"/>
                  </a:lnTo>
                  <a:close/>
                </a:path>
                <a:path w="97789" h="428625">
                  <a:moveTo>
                    <a:pt x="97536" y="402336"/>
                  </a:moveTo>
                  <a:lnTo>
                    <a:pt x="0" y="402336"/>
                  </a:lnTo>
                  <a:lnTo>
                    <a:pt x="0" y="403847"/>
                  </a:lnTo>
                  <a:lnTo>
                    <a:pt x="97536" y="403847"/>
                  </a:lnTo>
                  <a:lnTo>
                    <a:pt x="97536" y="402336"/>
                  </a:lnTo>
                  <a:close/>
                </a:path>
                <a:path w="97789" h="428625">
                  <a:moveTo>
                    <a:pt x="97536" y="396240"/>
                  </a:moveTo>
                  <a:lnTo>
                    <a:pt x="0" y="396240"/>
                  </a:lnTo>
                  <a:lnTo>
                    <a:pt x="0" y="397751"/>
                  </a:lnTo>
                  <a:lnTo>
                    <a:pt x="97536" y="397751"/>
                  </a:lnTo>
                  <a:lnTo>
                    <a:pt x="97536" y="396240"/>
                  </a:lnTo>
                  <a:close/>
                </a:path>
                <a:path w="97789" h="428625">
                  <a:moveTo>
                    <a:pt x="97536" y="390144"/>
                  </a:moveTo>
                  <a:lnTo>
                    <a:pt x="0" y="390144"/>
                  </a:lnTo>
                  <a:lnTo>
                    <a:pt x="0" y="391655"/>
                  </a:lnTo>
                  <a:lnTo>
                    <a:pt x="97536" y="391655"/>
                  </a:lnTo>
                  <a:lnTo>
                    <a:pt x="97536" y="390144"/>
                  </a:lnTo>
                  <a:close/>
                </a:path>
                <a:path w="97789" h="428625">
                  <a:moveTo>
                    <a:pt x="97536" y="384048"/>
                  </a:moveTo>
                  <a:lnTo>
                    <a:pt x="0" y="384048"/>
                  </a:lnTo>
                  <a:lnTo>
                    <a:pt x="0" y="385559"/>
                  </a:lnTo>
                  <a:lnTo>
                    <a:pt x="97536" y="385559"/>
                  </a:lnTo>
                  <a:lnTo>
                    <a:pt x="97536" y="384048"/>
                  </a:lnTo>
                  <a:close/>
                </a:path>
                <a:path w="97789" h="428625">
                  <a:moveTo>
                    <a:pt x="97536" y="377952"/>
                  </a:moveTo>
                  <a:lnTo>
                    <a:pt x="0" y="377952"/>
                  </a:lnTo>
                  <a:lnTo>
                    <a:pt x="0" y="379463"/>
                  </a:lnTo>
                  <a:lnTo>
                    <a:pt x="97536" y="379463"/>
                  </a:lnTo>
                  <a:lnTo>
                    <a:pt x="97536" y="377952"/>
                  </a:lnTo>
                  <a:close/>
                </a:path>
                <a:path w="97789" h="428625">
                  <a:moveTo>
                    <a:pt x="97536" y="371856"/>
                  </a:moveTo>
                  <a:lnTo>
                    <a:pt x="0" y="371856"/>
                  </a:lnTo>
                  <a:lnTo>
                    <a:pt x="0" y="373367"/>
                  </a:lnTo>
                  <a:lnTo>
                    <a:pt x="97536" y="373367"/>
                  </a:lnTo>
                  <a:lnTo>
                    <a:pt x="97536" y="371856"/>
                  </a:lnTo>
                  <a:close/>
                </a:path>
                <a:path w="97789" h="428625">
                  <a:moveTo>
                    <a:pt x="97536" y="365760"/>
                  </a:moveTo>
                  <a:lnTo>
                    <a:pt x="0" y="365760"/>
                  </a:lnTo>
                  <a:lnTo>
                    <a:pt x="0" y="367271"/>
                  </a:lnTo>
                  <a:lnTo>
                    <a:pt x="97536" y="367271"/>
                  </a:lnTo>
                  <a:lnTo>
                    <a:pt x="97536" y="365760"/>
                  </a:lnTo>
                  <a:close/>
                </a:path>
                <a:path w="97789" h="428625">
                  <a:moveTo>
                    <a:pt x="97536" y="359664"/>
                  </a:moveTo>
                  <a:lnTo>
                    <a:pt x="0" y="359664"/>
                  </a:lnTo>
                  <a:lnTo>
                    <a:pt x="0" y="361175"/>
                  </a:lnTo>
                  <a:lnTo>
                    <a:pt x="97536" y="361175"/>
                  </a:lnTo>
                  <a:lnTo>
                    <a:pt x="97536" y="359664"/>
                  </a:lnTo>
                  <a:close/>
                </a:path>
                <a:path w="97789" h="428625">
                  <a:moveTo>
                    <a:pt x="97536" y="353568"/>
                  </a:moveTo>
                  <a:lnTo>
                    <a:pt x="0" y="353568"/>
                  </a:lnTo>
                  <a:lnTo>
                    <a:pt x="0" y="355079"/>
                  </a:lnTo>
                  <a:lnTo>
                    <a:pt x="97536" y="355079"/>
                  </a:lnTo>
                  <a:lnTo>
                    <a:pt x="97536" y="353568"/>
                  </a:lnTo>
                  <a:close/>
                </a:path>
                <a:path w="97789" h="428625">
                  <a:moveTo>
                    <a:pt x="97536" y="347472"/>
                  </a:moveTo>
                  <a:lnTo>
                    <a:pt x="0" y="347472"/>
                  </a:lnTo>
                  <a:lnTo>
                    <a:pt x="0" y="348983"/>
                  </a:lnTo>
                  <a:lnTo>
                    <a:pt x="97536" y="348983"/>
                  </a:lnTo>
                  <a:lnTo>
                    <a:pt x="97536" y="347472"/>
                  </a:lnTo>
                  <a:close/>
                </a:path>
                <a:path w="97789" h="428625">
                  <a:moveTo>
                    <a:pt x="97536" y="341376"/>
                  </a:moveTo>
                  <a:lnTo>
                    <a:pt x="0" y="341376"/>
                  </a:lnTo>
                  <a:lnTo>
                    <a:pt x="0" y="342887"/>
                  </a:lnTo>
                  <a:lnTo>
                    <a:pt x="97536" y="342887"/>
                  </a:lnTo>
                  <a:lnTo>
                    <a:pt x="97536" y="341376"/>
                  </a:lnTo>
                  <a:close/>
                </a:path>
                <a:path w="97789" h="428625">
                  <a:moveTo>
                    <a:pt x="97536" y="335280"/>
                  </a:moveTo>
                  <a:lnTo>
                    <a:pt x="0" y="335280"/>
                  </a:lnTo>
                  <a:lnTo>
                    <a:pt x="0" y="336791"/>
                  </a:lnTo>
                  <a:lnTo>
                    <a:pt x="97536" y="336791"/>
                  </a:lnTo>
                  <a:lnTo>
                    <a:pt x="97536" y="335280"/>
                  </a:lnTo>
                  <a:close/>
                </a:path>
                <a:path w="97789" h="428625">
                  <a:moveTo>
                    <a:pt x="97536" y="329184"/>
                  </a:moveTo>
                  <a:lnTo>
                    <a:pt x="0" y="329184"/>
                  </a:lnTo>
                  <a:lnTo>
                    <a:pt x="0" y="330695"/>
                  </a:lnTo>
                  <a:lnTo>
                    <a:pt x="97536" y="330695"/>
                  </a:lnTo>
                  <a:lnTo>
                    <a:pt x="97536" y="329184"/>
                  </a:lnTo>
                  <a:close/>
                </a:path>
                <a:path w="97789" h="428625">
                  <a:moveTo>
                    <a:pt x="97536" y="323088"/>
                  </a:moveTo>
                  <a:lnTo>
                    <a:pt x="0" y="323088"/>
                  </a:lnTo>
                  <a:lnTo>
                    <a:pt x="0" y="324599"/>
                  </a:lnTo>
                  <a:lnTo>
                    <a:pt x="97536" y="324599"/>
                  </a:lnTo>
                  <a:lnTo>
                    <a:pt x="97536" y="323088"/>
                  </a:lnTo>
                  <a:close/>
                </a:path>
                <a:path w="97789" h="428625">
                  <a:moveTo>
                    <a:pt x="97536" y="316992"/>
                  </a:moveTo>
                  <a:lnTo>
                    <a:pt x="0" y="316992"/>
                  </a:lnTo>
                  <a:lnTo>
                    <a:pt x="0" y="318503"/>
                  </a:lnTo>
                  <a:lnTo>
                    <a:pt x="97536" y="318503"/>
                  </a:lnTo>
                  <a:lnTo>
                    <a:pt x="97536" y="316992"/>
                  </a:lnTo>
                  <a:close/>
                </a:path>
                <a:path w="97789" h="428625">
                  <a:moveTo>
                    <a:pt x="97536" y="310896"/>
                  </a:moveTo>
                  <a:lnTo>
                    <a:pt x="0" y="310896"/>
                  </a:lnTo>
                  <a:lnTo>
                    <a:pt x="0" y="312407"/>
                  </a:lnTo>
                  <a:lnTo>
                    <a:pt x="97536" y="312407"/>
                  </a:lnTo>
                  <a:lnTo>
                    <a:pt x="97536" y="310896"/>
                  </a:lnTo>
                  <a:close/>
                </a:path>
                <a:path w="97789" h="428625">
                  <a:moveTo>
                    <a:pt x="97536" y="304800"/>
                  </a:moveTo>
                  <a:lnTo>
                    <a:pt x="0" y="304800"/>
                  </a:lnTo>
                  <a:lnTo>
                    <a:pt x="0" y="306311"/>
                  </a:lnTo>
                  <a:lnTo>
                    <a:pt x="97536" y="306311"/>
                  </a:lnTo>
                  <a:lnTo>
                    <a:pt x="97536" y="304800"/>
                  </a:lnTo>
                  <a:close/>
                </a:path>
                <a:path w="97789" h="428625">
                  <a:moveTo>
                    <a:pt x="97536" y="298704"/>
                  </a:moveTo>
                  <a:lnTo>
                    <a:pt x="0" y="298704"/>
                  </a:lnTo>
                  <a:lnTo>
                    <a:pt x="0" y="300215"/>
                  </a:lnTo>
                  <a:lnTo>
                    <a:pt x="97536" y="300215"/>
                  </a:lnTo>
                  <a:lnTo>
                    <a:pt x="97536" y="298704"/>
                  </a:lnTo>
                  <a:close/>
                </a:path>
                <a:path w="97789" h="428625">
                  <a:moveTo>
                    <a:pt x="97536" y="292608"/>
                  </a:moveTo>
                  <a:lnTo>
                    <a:pt x="0" y="292608"/>
                  </a:lnTo>
                  <a:lnTo>
                    <a:pt x="0" y="294119"/>
                  </a:lnTo>
                  <a:lnTo>
                    <a:pt x="97536" y="294119"/>
                  </a:lnTo>
                  <a:lnTo>
                    <a:pt x="97536" y="292608"/>
                  </a:lnTo>
                  <a:close/>
                </a:path>
                <a:path w="97789" h="428625">
                  <a:moveTo>
                    <a:pt x="97536" y="286512"/>
                  </a:moveTo>
                  <a:lnTo>
                    <a:pt x="0" y="286512"/>
                  </a:lnTo>
                  <a:lnTo>
                    <a:pt x="0" y="288023"/>
                  </a:lnTo>
                  <a:lnTo>
                    <a:pt x="97536" y="288023"/>
                  </a:lnTo>
                  <a:lnTo>
                    <a:pt x="97536" y="286512"/>
                  </a:lnTo>
                  <a:close/>
                </a:path>
                <a:path w="97789" h="428625">
                  <a:moveTo>
                    <a:pt x="97536" y="280416"/>
                  </a:moveTo>
                  <a:lnTo>
                    <a:pt x="0" y="280416"/>
                  </a:lnTo>
                  <a:lnTo>
                    <a:pt x="0" y="281927"/>
                  </a:lnTo>
                  <a:lnTo>
                    <a:pt x="97536" y="281927"/>
                  </a:lnTo>
                  <a:lnTo>
                    <a:pt x="97536" y="280416"/>
                  </a:lnTo>
                  <a:close/>
                </a:path>
                <a:path w="97789" h="428625">
                  <a:moveTo>
                    <a:pt x="97536" y="274320"/>
                  </a:moveTo>
                  <a:lnTo>
                    <a:pt x="0" y="274320"/>
                  </a:lnTo>
                  <a:lnTo>
                    <a:pt x="0" y="275831"/>
                  </a:lnTo>
                  <a:lnTo>
                    <a:pt x="97536" y="275831"/>
                  </a:lnTo>
                  <a:lnTo>
                    <a:pt x="97536" y="274320"/>
                  </a:lnTo>
                  <a:close/>
                </a:path>
                <a:path w="97789" h="428625">
                  <a:moveTo>
                    <a:pt x="97536" y="268224"/>
                  </a:moveTo>
                  <a:lnTo>
                    <a:pt x="0" y="268224"/>
                  </a:lnTo>
                  <a:lnTo>
                    <a:pt x="0" y="269735"/>
                  </a:lnTo>
                  <a:lnTo>
                    <a:pt x="97536" y="269735"/>
                  </a:lnTo>
                  <a:lnTo>
                    <a:pt x="97536" y="268224"/>
                  </a:lnTo>
                  <a:close/>
                </a:path>
                <a:path w="97789" h="428625">
                  <a:moveTo>
                    <a:pt x="97536" y="262128"/>
                  </a:moveTo>
                  <a:lnTo>
                    <a:pt x="0" y="262128"/>
                  </a:lnTo>
                  <a:lnTo>
                    <a:pt x="0" y="263639"/>
                  </a:lnTo>
                  <a:lnTo>
                    <a:pt x="97536" y="263639"/>
                  </a:lnTo>
                  <a:lnTo>
                    <a:pt x="97536" y="262128"/>
                  </a:lnTo>
                  <a:close/>
                </a:path>
                <a:path w="97789" h="428625">
                  <a:moveTo>
                    <a:pt x="97536" y="256032"/>
                  </a:moveTo>
                  <a:lnTo>
                    <a:pt x="0" y="256032"/>
                  </a:lnTo>
                  <a:lnTo>
                    <a:pt x="0" y="257543"/>
                  </a:lnTo>
                  <a:lnTo>
                    <a:pt x="97536" y="257543"/>
                  </a:lnTo>
                  <a:lnTo>
                    <a:pt x="97536" y="256032"/>
                  </a:lnTo>
                  <a:close/>
                </a:path>
                <a:path w="97789" h="428625">
                  <a:moveTo>
                    <a:pt x="97536" y="249936"/>
                  </a:moveTo>
                  <a:lnTo>
                    <a:pt x="0" y="249936"/>
                  </a:lnTo>
                  <a:lnTo>
                    <a:pt x="0" y="251447"/>
                  </a:lnTo>
                  <a:lnTo>
                    <a:pt x="97536" y="251447"/>
                  </a:lnTo>
                  <a:lnTo>
                    <a:pt x="97536" y="249936"/>
                  </a:lnTo>
                  <a:close/>
                </a:path>
                <a:path w="97789" h="428625">
                  <a:moveTo>
                    <a:pt x="97536" y="243840"/>
                  </a:moveTo>
                  <a:lnTo>
                    <a:pt x="0" y="243840"/>
                  </a:lnTo>
                  <a:lnTo>
                    <a:pt x="0" y="245351"/>
                  </a:lnTo>
                  <a:lnTo>
                    <a:pt x="97536" y="245351"/>
                  </a:lnTo>
                  <a:lnTo>
                    <a:pt x="97536" y="243840"/>
                  </a:lnTo>
                  <a:close/>
                </a:path>
                <a:path w="97789" h="428625">
                  <a:moveTo>
                    <a:pt x="97536" y="237744"/>
                  </a:moveTo>
                  <a:lnTo>
                    <a:pt x="0" y="237744"/>
                  </a:lnTo>
                  <a:lnTo>
                    <a:pt x="0" y="239255"/>
                  </a:lnTo>
                  <a:lnTo>
                    <a:pt x="97536" y="239255"/>
                  </a:lnTo>
                  <a:lnTo>
                    <a:pt x="97536" y="237744"/>
                  </a:lnTo>
                  <a:close/>
                </a:path>
                <a:path w="97789" h="428625">
                  <a:moveTo>
                    <a:pt x="97536" y="231648"/>
                  </a:moveTo>
                  <a:lnTo>
                    <a:pt x="0" y="231648"/>
                  </a:lnTo>
                  <a:lnTo>
                    <a:pt x="0" y="233159"/>
                  </a:lnTo>
                  <a:lnTo>
                    <a:pt x="97536" y="233159"/>
                  </a:lnTo>
                  <a:lnTo>
                    <a:pt x="97536" y="231648"/>
                  </a:lnTo>
                  <a:close/>
                </a:path>
                <a:path w="97789" h="428625">
                  <a:moveTo>
                    <a:pt x="97536" y="225552"/>
                  </a:moveTo>
                  <a:lnTo>
                    <a:pt x="0" y="225552"/>
                  </a:lnTo>
                  <a:lnTo>
                    <a:pt x="0" y="227063"/>
                  </a:lnTo>
                  <a:lnTo>
                    <a:pt x="97536" y="227063"/>
                  </a:lnTo>
                  <a:lnTo>
                    <a:pt x="97536" y="225552"/>
                  </a:lnTo>
                  <a:close/>
                </a:path>
                <a:path w="97789" h="428625">
                  <a:moveTo>
                    <a:pt x="97536" y="219456"/>
                  </a:moveTo>
                  <a:lnTo>
                    <a:pt x="0" y="219456"/>
                  </a:lnTo>
                  <a:lnTo>
                    <a:pt x="0" y="220967"/>
                  </a:lnTo>
                  <a:lnTo>
                    <a:pt x="97536" y="220967"/>
                  </a:lnTo>
                  <a:lnTo>
                    <a:pt x="97536" y="219456"/>
                  </a:lnTo>
                  <a:close/>
                </a:path>
                <a:path w="97789" h="428625">
                  <a:moveTo>
                    <a:pt x="97536" y="213360"/>
                  </a:moveTo>
                  <a:lnTo>
                    <a:pt x="0" y="213360"/>
                  </a:lnTo>
                  <a:lnTo>
                    <a:pt x="0" y="214871"/>
                  </a:lnTo>
                  <a:lnTo>
                    <a:pt x="97536" y="214871"/>
                  </a:lnTo>
                  <a:lnTo>
                    <a:pt x="97536" y="213360"/>
                  </a:lnTo>
                  <a:close/>
                </a:path>
                <a:path w="97789" h="428625">
                  <a:moveTo>
                    <a:pt x="97536" y="207264"/>
                  </a:moveTo>
                  <a:lnTo>
                    <a:pt x="0" y="207264"/>
                  </a:lnTo>
                  <a:lnTo>
                    <a:pt x="0" y="208775"/>
                  </a:lnTo>
                  <a:lnTo>
                    <a:pt x="97536" y="208775"/>
                  </a:lnTo>
                  <a:lnTo>
                    <a:pt x="97536" y="207264"/>
                  </a:lnTo>
                  <a:close/>
                </a:path>
                <a:path w="97789" h="428625">
                  <a:moveTo>
                    <a:pt x="97536" y="201168"/>
                  </a:moveTo>
                  <a:lnTo>
                    <a:pt x="0" y="201168"/>
                  </a:lnTo>
                  <a:lnTo>
                    <a:pt x="0" y="202679"/>
                  </a:lnTo>
                  <a:lnTo>
                    <a:pt x="97536" y="202679"/>
                  </a:lnTo>
                  <a:lnTo>
                    <a:pt x="97536" y="201168"/>
                  </a:lnTo>
                  <a:close/>
                </a:path>
                <a:path w="97789" h="428625">
                  <a:moveTo>
                    <a:pt x="97536" y="195072"/>
                  </a:moveTo>
                  <a:lnTo>
                    <a:pt x="0" y="195072"/>
                  </a:lnTo>
                  <a:lnTo>
                    <a:pt x="0" y="196583"/>
                  </a:lnTo>
                  <a:lnTo>
                    <a:pt x="97536" y="196583"/>
                  </a:lnTo>
                  <a:lnTo>
                    <a:pt x="97536" y="195072"/>
                  </a:lnTo>
                  <a:close/>
                </a:path>
                <a:path w="97789" h="428625">
                  <a:moveTo>
                    <a:pt x="97536" y="188976"/>
                  </a:moveTo>
                  <a:lnTo>
                    <a:pt x="0" y="188976"/>
                  </a:lnTo>
                  <a:lnTo>
                    <a:pt x="0" y="190487"/>
                  </a:lnTo>
                  <a:lnTo>
                    <a:pt x="97536" y="190487"/>
                  </a:lnTo>
                  <a:lnTo>
                    <a:pt x="97536" y="188976"/>
                  </a:lnTo>
                  <a:close/>
                </a:path>
                <a:path w="97789" h="428625">
                  <a:moveTo>
                    <a:pt x="97536" y="182880"/>
                  </a:moveTo>
                  <a:lnTo>
                    <a:pt x="0" y="182880"/>
                  </a:lnTo>
                  <a:lnTo>
                    <a:pt x="0" y="184391"/>
                  </a:lnTo>
                  <a:lnTo>
                    <a:pt x="97536" y="184391"/>
                  </a:lnTo>
                  <a:lnTo>
                    <a:pt x="97536" y="182880"/>
                  </a:lnTo>
                  <a:close/>
                </a:path>
                <a:path w="97789" h="428625">
                  <a:moveTo>
                    <a:pt x="97536" y="176784"/>
                  </a:moveTo>
                  <a:lnTo>
                    <a:pt x="0" y="176784"/>
                  </a:lnTo>
                  <a:lnTo>
                    <a:pt x="0" y="178295"/>
                  </a:lnTo>
                  <a:lnTo>
                    <a:pt x="97536" y="178295"/>
                  </a:lnTo>
                  <a:lnTo>
                    <a:pt x="97536" y="176784"/>
                  </a:lnTo>
                  <a:close/>
                </a:path>
                <a:path w="97789" h="428625">
                  <a:moveTo>
                    <a:pt x="97536" y="170688"/>
                  </a:moveTo>
                  <a:lnTo>
                    <a:pt x="0" y="170688"/>
                  </a:lnTo>
                  <a:lnTo>
                    <a:pt x="0" y="172199"/>
                  </a:lnTo>
                  <a:lnTo>
                    <a:pt x="97536" y="172199"/>
                  </a:lnTo>
                  <a:lnTo>
                    <a:pt x="97536" y="170688"/>
                  </a:lnTo>
                  <a:close/>
                </a:path>
                <a:path w="97789" h="428625">
                  <a:moveTo>
                    <a:pt x="97536" y="164592"/>
                  </a:moveTo>
                  <a:lnTo>
                    <a:pt x="0" y="164592"/>
                  </a:lnTo>
                  <a:lnTo>
                    <a:pt x="0" y="166103"/>
                  </a:lnTo>
                  <a:lnTo>
                    <a:pt x="97536" y="166103"/>
                  </a:lnTo>
                  <a:lnTo>
                    <a:pt x="97536" y="164592"/>
                  </a:lnTo>
                  <a:close/>
                </a:path>
                <a:path w="97789" h="428625">
                  <a:moveTo>
                    <a:pt x="97536" y="158496"/>
                  </a:moveTo>
                  <a:lnTo>
                    <a:pt x="0" y="158496"/>
                  </a:lnTo>
                  <a:lnTo>
                    <a:pt x="0" y="160007"/>
                  </a:lnTo>
                  <a:lnTo>
                    <a:pt x="97536" y="160007"/>
                  </a:lnTo>
                  <a:lnTo>
                    <a:pt x="97536" y="158496"/>
                  </a:lnTo>
                  <a:close/>
                </a:path>
                <a:path w="97789" h="428625">
                  <a:moveTo>
                    <a:pt x="97536" y="152400"/>
                  </a:moveTo>
                  <a:lnTo>
                    <a:pt x="0" y="152400"/>
                  </a:lnTo>
                  <a:lnTo>
                    <a:pt x="0" y="153911"/>
                  </a:lnTo>
                  <a:lnTo>
                    <a:pt x="97536" y="153911"/>
                  </a:lnTo>
                  <a:lnTo>
                    <a:pt x="97536" y="152400"/>
                  </a:lnTo>
                  <a:close/>
                </a:path>
                <a:path w="97789" h="428625">
                  <a:moveTo>
                    <a:pt x="97536" y="146304"/>
                  </a:moveTo>
                  <a:lnTo>
                    <a:pt x="0" y="146304"/>
                  </a:lnTo>
                  <a:lnTo>
                    <a:pt x="0" y="147815"/>
                  </a:lnTo>
                  <a:lnTo>
                    <a:pt x="97536" y="147815"/>
                  </a:lnTo>
                  <a:lnTo>
                    <a:pt x="97536" y="146304"/>
                  </a:lnTo>
                  <a:close/>
                </a:path>
                <a:path w="97789" h="428625">
                  <a:moveTo>
                    <a:pt x="97536" y="140208"/>
                  </a:moveTo>
                  <a:lnTo>
                    <a:pt x="0" y="140208"/>
                  </a:lnTo>
                  <a:lnTo>
                    <a:pt x="0" y="141719"/>
                  </a:lnTo>
                  <a:lnTo>
                    <a:pt x="97536" y="141719"/>
                  </a:lnTo>
                  <a:lnTo>
                    <a:pt x="97536" y="140208"/>
                  </a:lnTo>
                  <a:close/>
                </a:path>
                <a:path w="97789" h="428625">
                  <a:moveTo>
                    <a:pt x="97536" y="134112"/>
                  </a:moveTo>
                  <a:lnTo>
                    <a:pt x="0" y="134112"/>
                  </a:lnTo>
                  <a:lnTo>
                    <a:pt x="0" y="135623"/>
                  </a:lnTo>
                  <a:lnTo>
                    <a:pt x="97536" y="135623"/>
                  </a:lnTo>
                  <a:lnTo>
                    <a:pt x="97536" y="134112"/>
                  </a:lnTo>
                  <a:close/>
                </a:path>
                <a:path w="97789" h="428625">
                  <a:moveTo>
                    <a:pt x="97536" y="128016"/>
                  </a:moveTo>
                  <a:lnTo>
                    <a:pt x="0" y="128016"/>
                  </a:lnTo>
                  <a:lnTo>
                    <a:pt x="0" y="129527"/>
                  </a:lnTo>
                  <a:lnTo>
                    <a:pt x="97536" y="129527"/>
                  </a:lnTo>
                  <a:lnTo>
                    <a:pt x="97536" y="128016"/>
                  </a:lnTo>
                  <a:close/>
                </a:path>
                <a:path w="97789" h="428625">
                  <a:moveTo>
                    <a:pt x="97536" y="121920"/>
                  </a:moveTo>
                  <a:lnTo>
                    <a:pt x="0" y="121920"/>
                  </a:lnTo>
                  <a:lnTo>
                    <a:pt x="0" y="123431"/>
                  </a:lnTo>
                  <a:lnTo>
                    <a:pt x="97536" y="123431"/>
                  </a:lnTo>
                  <a:lnTo>
                    <a:pt x="97536" y="121920"/>
                  </a:lnTo>
                  <a:close/>
                </a:path>
                <a:path w="97789" h="428625">
                  <a:moveTo>
                    <a:pt x="97536" y="115824"/>
                  </a:moveTo>
                  <a:lnTo>
                    <a:pt x="0" y="115824"/>
                  </a:lnTo>
                  <a:lnTo>
                    <a:pt x="0" y="117335"/>
                  </a:lnTo>
                  <a:lnTo>
                    <a:pt x="97536" y="117335"/>
                  </a:lnTo>
                  <a:lnTo>
                    <a:pt x="97536" y="115824"/>
                  </a:lnTo>
                  <a:close/>
                </a:path>
                <a:path w="97789" h="428625">
                  <a:moveTo>
                    <a:pt x="97536" y="109728"/>
                  </a:moveTo>
                  <a:lnTo>
                    <a:pt x="0" y="109728"/>
                  </a:lnTo>
                  <a:lnTo>
                    <a:pt x="0" y="111239"/>
                  </a:lnTo>
                  <a:lnTo>
                    <a:pt x="97536" y="111239"/>
                  </a:lnTo>
                  <a:lnTo>
                    <a:pt x="97536" y="109728"/>
                  </a:lnTo>
                  <a:close/>
                </a:path>
                <a:path w="97789" h="428625">
                  <a:moveTo>
                    <a:pt x="97536" y="103632"/>
                  </a:moveTo>
                  <a:lnTo>
                    <a:pt x="0" y="103632"/>
                  </a:lnTo>
                  <a:lnTo>
                    <a:pt x="0" y="105143"/>
                  </a:lnTo>
                  <a:lnTo>
                    <a:pt x="97536" y="105143"/>
                  </a:lnTo>
                  <a:lnTo>
                    <a:pt x="97536" y="103632"/>
                  </a:lnTo>
                  <a:close/>
                </a:path>
                <a:path w="97789" h="428625">
                  <a:moveTo>
                    <a:pt x="97536" y="97536"/>
                  </a:moveTo>
                  <a:lnTo>
                    <a:pt x="0" y="97536"/>
                  </a:lnTo>
                  <a:lnTo>
                    <a:pt x="0" y="99047"/>
                  </a:lnTo>
                  <a:lnTo>
                    <a:pt x="97536" y="99047"/>
                  </a:lnTo>
                  <a:lnTo>
                    <a:pt x="97536" y="97536"/>
                  </a:lnTo>
                  <a:close/>
                </a:path>
                <a:path w="97789" h="428625">
                  <a:moveTo>
                    <a:pt x="97536" y="91440"/>
                  </a:moveTo>
                  <a:lnTo>
                    <a:pt x="0" y="91440"/>
                  </a:lnTo>
                  <a:lnTo>
                    <a:pt x="0" y="92951"/>
                  </a:lnTo>
                  <a:lnTo>
                    <a:pt x="97536" y="92951"/>
                  </a:lnTo>
                  <a:lnTo>
                    <a:pt x="97536" y="91440"/>
                  </a:lnTo>
                  <a:close/>
                </a:path>
                <a:path w="97789" h="428625">
                  <a:moveTo>
                    <a:pt x="97536" y="85344"/>
                  </a:moveTo>
                  <a:lnTo>
                    <a:pt x="0" y="85344"/>
                  </a:lnTo>
                  <a:lnTo>
                    <a:pt x="0" y="86855"/>
                  </a:lnTo>
                  <a:lnTo>
                    <a:pt x="97536" y="86855"/>
                  </a:lnTo>
                  <a:lnTo>
                    <a:pt x="97536" y="85344"/>
                  </a:lnTo>
                  <a:close/>
                </a:path>
                <a:path w="97789" h="428625">
                  <a:moveTo>
                    <a:pt x="97536" y="79248"/>
                  </a:moveTo>
                  <a:lnTo>
                    <a:pt x="0" y="79248"/>
                  </a:lnTo>
                  <a:lnTo>
                    <a:pt x="0" y="80759"/>
                  </a:lnTo>
                  <a:lnTo>
                    <a:pt x="97536" y="80759"/>
                  </a:lnTo>
                  <a:lnTo>
                    <a:pt x="97536" y="79248"/>
                  </a:lnTo>
                  <a:close/>
                </a:path>
                <a:path w="97789" h="428625">
                  <a:moveTo>
                    <a:pt x="97536" y="73152"/>
                  </a:moveTo>
                  <a:lnTo>
                    <a:pt x="0" y="73152"/>
                  </a:lnTo>
                  <a:lnTo>
                    <a:pt x="0" y="74663"/>
                  </a:lnTo>
                  <a:lnTo>
                    <a:pt x="97536" y="74663"/>
                  </a:lnTo>
                  <a:lnTo>
                    <a:pt x="97536" y="73152"/>
                  </a:lnTo>
                  <a:close/>
                </a:path>
                <a:path w="97789" h="428625">
                  <a:moveTo>
                    <a:pt x="97536" y="67056"/>
                  </a:moveTo>
                  <a:lnTo>
                    <a:pt x="0" y="67056"/>
                  </a:lnTo>
                  <a:lnTo>
                    <a:pt x="0" y="68567"/>
                  </a:lnTo>
                  <a:lnTo>
                    <a:pt x="97536" y="68567"/>
                  </a:lnTo>
                  <a:lnTo>
                    <a:pt x="97536" y="67056"/>
                  </a:lnTo>
                  <a:close/>
                </a:path>
                <a:path w="97789" h="428625">
                  <a:moveTo>
                    <a:pt x="97536" y="60960"/>
                  </a:moveTo>
                  <a:lnTo>
                    <a:pt x="0" y="60960"/>
                  </a:lnTo>
                  <a:lnTo>
                    <a:pt x="0" y="62471"/>
                  </a:lnTo>
                  <a:lnTo>
                    <a:pt x="97536" y="62471"/>
                  </a:lnTo>
                  <a:lnTo>
                    <a:pt x="97536" y="60960"/>
                  </a:lnTo>
                  <a:close/>
                </a:path>
                <a:path w="97789" h="428625">
                  <a:moveTo>
                    <a:pt x="97536" y="54864"/>
                  </a:moveTo>
                  <a:lnTo>
                    <a:pt x="0" y="54864"/>
                  </a:lnTo>
                  <a:lnTo>
                    <a:pt x="0" y="56375"/>
                  </a:lnTo>
                  <a:lnTo>
                    <a:pt x="97536" y="56375"/>
                  </a:lnTo>
                  <a:lnTo>
                    <a:pt x="97536" y="54864"/>
                  </a:lnTo>
                  <a:close/>
                </a:path>
                <a:path w="97789" h="428625">
                  <a:moveTo>
                    <a:pt x="97536" y="48768"/>
                  </a:moveTo>
                  <a:lnTo>
                    <a:pt x="0" y="48768"/>
                  </a:lnTo>
                  <a:lnTo>
                    <a:pt x="0" y="50279"/>
                  </a:lnTo>
                  <a:lnTo>
                    <a:pt x="97536" y="50279"/>
                  </a:lnTo>
                  <a:lnTo>
                    <a:pt x="97536" y="48768"/>
                  </a:lnTo>
                  <a:close/>
                </a:path>
                <a:path w="97789" h="428625">
                  <a:moveTo>
                    <a:pt x="97536" y="42672"/>
                  </a:moveTo>
                  <a:lnTo>
                    <a:pt x="0" y="42672"/>
                  </a:lnTo>
                  <a:lnTo>
                    <a:pt x="0" y="44183"/>
                  </a:lnTo>
                  <a:lnTo>
                    <a:pt x="97536" y="44183"/>
                  </a:lnTo>
                  <a:lnTo>
                    <a:pt x="97536" y="42672"/>
                  </a:lnTo>
                  <a:close/>
                </a:path>
                <a:path w="97789" h="428625">
                  <a:moveTo>
                    <a:pt x="97536" y="36576"/>
                  </a:moveTo>
                  <a:lnTo>
                    <a:pt x="0" y="36576"/>
                  </a:lnTo>
                  <a:lnTo>
                    <a:pt x="0" y="38087"/>
                  </a:lnTo>
                  <a:lnTo>
                    <a:pt x="97536" y="38087"/>
                  </a:lnTo>
                  <a:lnTo>
                    <a:pt x="97536" y="36576"/>
                  </a:lnTo>
                  <a:close/>
                </a:path>
                <a:path w="97789" h="428625">
                  <a:moveTo>
                    <a:pt x="97536" y="30480"/>
                  </a:moveTo>
                  <a:lnTo>
                    <a:pt x="0" y="30480"/>
                  </a:lnTo>
                  <a:lnTo>
                    <a:pt x="0" y="31991"/>
                  </a:lnTo>
                  <a:lnTo>
                    <a:pt x="97536" y="31991"/>
                  </a:lnTo>
                  <a:lnTo>
                    <a:pt x="97536" y="30480"/>
                  </a:lnTo>
                  <a:close/>
                </a:path>
                <a:path w="97789" h="428625">
                  <a:moveTo>
                    <a:pt x="97536" y="24384"/>
                  </a:moveTo>
                  <a:lnTo>
                    <a:pt x="0" y="24384"/>
                  </a:lnTo>
                  <a:lnTo>
                    <a:pt x="0" y="25895"/>
                  </a:lnTo>
                  <a:lnTo>
                    <a:pt x="97536" y="25895"/>
                  </a:lnTo>
                  <a:lnTo>
                    <a:pt x="97536" y="24384"/>
                  </a:lnTo>
                  <a:close/>
                </a:path>
                <a:path w="97789" h="428625">
                  <a:moveTo>
                    <a:pt x="97536" y="18288"/>
                  </a:moveTo>
                  <a:lnTo>
                    <a:pt x="0" y="18288"/>
                  </a:lnTo>
                  <a:lnTo>
                    <a:pt x="0" y="19799"/>
                  </a:lnTo>
                  <a:lnTo>
                    <a:pt x="97536" y="19799"/>
                  </a:lnTo>
                  <a:lnTo>
                    <a:pt x="97536" y="18288"/>
                  </a:lnTo>
                  <a:close/>
                </a:path>
                <a:path w="97789" h="428625">
                  <a:moveTo>
                    <a:pt x="97536" y="12192"/>
                  </a:moveTo>
                  <a:lnTo>
                    <a:pt x="0" y="12192"/>
                  </a:lnTo>
                  <a:lnTo>
                    <a:pt x="0" y="13703"/>
                  </a:lnTo>
                  <a:lnTo>
                    <a:pt x="97536" y="13703"/>
                  </a:lnTo>
                  <a:lnTo>
                    <a:pt x="97536" y="12192"/>
                  </a:lnTo>
                  <a:close/>
                </a:path>
                <a:path w="97789" h="428625">
                  <a:moveTo>
                    <a:pt x="97536" y="6096"/>
                  </a:moveTo>
                  <a:lnTo>
                    <a:pt x="0" y="6096"/>
                  </a:lnTo>
                  <a:lnTo>
                    <a:pt x="0" y="7607"/>
                  </a:lnTo>
                  <a:lnTo>
                    <a:pt x="97536" y="7607"/>
                  </a:lnTo>
                  <a:lnTo>
                    <a:pt x="97536" y="6096"/>
                  </a:lnTo>
                  <a:close/>
                </a:path>
                <a:path w="97789" h="428625">
                  <a:moveTo>
                    <a:pt x="97536" y="0"/>
                  </a:moveTo>
                  <a:lnTo>
                    <a:pt x="0" y="0"/>
                  </a:lnTo>
                  <a:lnTo>
                    <a:pt x="0" y="1511"/>
                  </a:lnTo>
                  <a:lnTo>
                    <a:pt x="97536" y="1511"/>
                  </a:lnTo>
                  <a:lnTo>
                    <a:pt x="97536" y="0"/>
                  </a:lnTo>
                  <a:close/>
                </a:path>
              </a:pathLst>
            </a:custGeom>
            <a:solidFill>
              <a:srgbClr val="FFFFC2"/>
            </a:solidFill>
          </p:spPr>
          <p:txBody>
            <a:bodyPr wrap="square" lIns="0" tIns="0" rIns="0" bIns="0" rtlCol="0"/>
            <a:lstStyle/>
            <a:p>
              <a:endParaRPr/>
            </a:p>
          </p:txBody>
        </p:sp>
        <p:sp>
          <p:nvSpPr>
            <p:cNvPr id="38" name="object 38"/>
            <p:cNvSpPr/>
            <p:nvPr/>
          </p:nvSpPr>
          <p:spPr>
            <a:xfrm>
              <a:off x="5585320" y="5687580"/>
              <a:ext cx="97790" cy="428625"/>
            </a:xfrm>
            <a:custGeom>
              <a:avLst/>
              <a:gdLst/>
              <a:ahLst/>
              <a:cxnLst/>
              <a:rect l="l" t="t" r="r" b="b"/>
              <a:pathLst>
                <a:path w="97789" h="428625">
                  <a:moveTo>
                    <a:pt x="97536" y="426720"/>
                  </a:moveTo>
                  <a:lnTo>
                    <a:pt x="0" y="426720"/>
                  </a:lnTo>
                  <a:lnTo>
                    <a:pt x="0" y="428231"/>
                  </a:lnTo>
                  <a:lnTo>
                    <a:pt x="97536" y="428231"/>
                  </a:lnTo>
                  <a:lnTo>
                    <a:pt x="97536" y="426720"/>
                  </a:lnTo>
                  <a:close/>
                </a:path>
                <a:path w="97789" h="428625">
                  <a:moveTo>
                    <a:pt x="97536" y="420624"/>
                  </a:moveTo>
                  <a:lnTo>
                    <a:pt x="0" y="420624"/>
                  </a:lnTo>
                  <a:lnTo>
                    <a:pt x="0" y="422135"/>
                  </a:lnTo>
                  <a:lnTo>
                    <a:pt x="97536" y="422135"/>
                  </a:lnTo>
                  <a:lnTo>
                    <a:pt x="97536" y="420624"/>
                  </a:lnTo>
                  <a:close/>
                </a:path>
                <a:path w="97789" h="428625">
                  <a:moveTo>
                    <a:pt x="97536" y="414528"/>
                  </a:moveTo>
                  <a:lnTo>
                    <a:pt x="0" y="414528"/>
                  </a:lnTo>
                  <a:lnTo>
                    <a:pt x="0" y="416039"/>
                  </a:lnTo>
                  <a:lnTo>
                    <a:pt x="97536" y="416039"/>
                  </a:lnTo>
                  <a:lnTo>
                    <a:pt x="97536" y="414528"/>
                  </a:lnTo>
                  <a:close/>
                </a:path>
                <a:path w="97789" h="428625">
                  <a:moveTo>
                    <a:pt x="97536" y="408432"/>
                  </a:moveTo>
                  <a:lnTo>
                    <a:pt x="0" y="408432"/>
                  </a:lnTo>
                  <a:lnTo>
                    <a:pt x="0" y="409943"/>
                  </a:lnTo>
                  <a:lnTo>
                    <a:pt x="97536" y="409943"/>
                  </a:lnTo>
                  <a:lnTo>
                    <a:pt x="97536" y="408432"/>
                  </a:lnTo>
                  <a:close/>
                </a:path>
                <a:path w="97789" h="428625">
                  <a:moveTo>
                    <a:pt x="97536" y="402336"/>
                  </a:moveTo>
                  <a:lnTo>
                    <a:pt x="0" y="402336"/>
                  </a:lnTo>
                  <a:lnTo>
                    <a:pt x="0" y="403847"/>
                  </a:lnTo>
                  <a:lnTo>
                    <a:pt x="97536" y="403847"/>
                  </a:lnTo>
                  <a:lnTo>
                    <a:pt x="97536" y="402336"/>
                  </a:lnTo>
                  <a:close/>
                </a:path>
                <a:path w="97789" h="428625">
                  <a:moveTo>
                    <a:pt x="97536" y="396240"/>
                  </a:moveTo>
                  <a:lnTo>
                    <a:pt x="0" y="396240"/>
                  </a:lnTo>
                  <a:lnTo>
                    <a:pt x="0" y="397751"/>
                  </a:lnTo>
                  <a:lnTo>
                    <a:pt x="97536" y="397751"/>
                  </a:lnTo>
                  <a:lnTo>
                    <a:pt x="97536" y="396240"/>
                  </a:lnTo>
                  <a:close/>
                </a:path>
                <a:path w="97789" h="428625">
                  <a:moveTo>
                    <a:pt x="97536" y="390144"/>
                  </a:moveTo>
                  <a:lnTo>
                    <a:pt x="0" y="390144"/>
                  </a:lnTo>
                  <a:lnTo>
                    <a:pt x="0" y="391655"/>
                  </a:lnTo>
                  <a:lnTo>
                    <a:pt x="97536" y="391655"/>
                  </a:lnTo>
                  <a:lnTo>
                    <a:pt x="97536" y="390144"/>
                  </a:lnTo>
                  <a:close/>
                </a:path>
                <a:path w="97789" h="428625">
                  <a:moveTo>
                    <a:pt x="97536" y="384048"/>
                  </a:moveTo>
                  <a:lnTo>
                    <a:pt x="0" y="384048"/>
                  </a:lnTo>
                  <a:lnTo>
                    <a:pt x="0" y="385559"/>
                  </a:lnTo>
                  <a:lnTo>
                    <a:pt x="97536" y="385559"/>
                  </a:lnTo>
                  <a:lnTo>
                    <a:pt x="97536" y="384048"/>
                  </a:lnTo>
                  <a:close/>
                </a:path>
                <a:path w="97789" h="428625">
                  <a:moveTo>
                    <a:pt x="97536" y="377952"/>
                  </a:moveTo>
                  <a:lnTo>
                    <a:pt x="0" y="377952"/>
                  </a:lnTo>
                  <a:lnTo>
                    <a:pt x="0" y="379463"/>
                  </a:lnTo>
                  <a:lnTo>
                    <a:pt x="97536" y="379463"/>
                  </a:lnTo>
                  <a:lnTo>
                    <a:pt x="97536" y="377952"/>
                  </a:lnTo>
                  <a:close/>
                </a:path>
                <a:path w="97789" h="428625">
                  <a:moveTo>
                    <a:pt x="97536" y="371856"/>
                  </a:moveTo>
                  <a:lnTo>
                    <a:pt x="0" y="371856"/>
                  </a:lnTo>
                  <a:lnTo>
                    <a:pt x="0" y="373367"/>
                  </a:lnTo>
                  <a:lnTo>
                    <a:pt x="97536" y="373367"/>
                  </a:lnTo>
                  <a:lnTo>
                    <a:pt x="97536" y="371856"/>
                  </a:lnTo>
                  <a:close/>
                </a:path>
                <a:path w="97789" h="428625">
                  <a:moveTo>
                    <a:pt x="97536" y="365760"/>
                  </a:moveTo>
                  <a:lnTo>
                    <a:pt x="0" y="365760"/>
                  </a:lnTo>
                  <a:lnTo>
                    <a:pt x="0" y="367271"/>
                  </a:lnTo>
                  <a:lnTo>
                    <a:pt x="97536" y="367271"/>
                  </a:lnTo>
                  <a:lnTo>
                    <a:pt x="97536" y="365760"/>
                  </a:lnTo>
                  <a:close/>
                </a:path>
                <a:path w="97789" h="428625">
                  <a:moveTo>
                    <a:pt x="97536" y="359664"/>
                  </a:moveTo>
                  <a:lnTo>
                    <a:pt x="0" y="359664"/>
                  </a:lnTo>
                  <a:lnTo>
                    <a:pt x="0" y="361175"/>
                  </a:lnTo>
                  <a:lnTo>
                    <a:pt x="97536" y="361175"/>
                  </a:lnTo>
                  <a:lnTo>
                    <a:pt x="97536" y="359664"/>
                  </a:lnTo>
                  <a:close/>
                </a:path>
                <a:path w="97789" h="428625">
                  <a:moveTo>
                    <a:pt x="97536" y="353568"/>
                  </a:moveTo>
                  <a:lnTo>
                    <a:pt x="0" y="353568"/>
                  </a:lnTo>
                  <a:lnTo>
                    <a:pt x="0" y="355079"/>
                  </a:lnTo>
                  <a:lnTo>
                    <a:pt x="97536" y="355079"/>
                  </a:lnTo>
                  <a:lnTo>
                    <a:pt x="97536" y="353568"/>
                  </a:lnTo>
                  <a:close/>
                </a:path>
                <a:path w="97789" h="428625">
                  <a:moveTo>
                    <a:pt x="97536" y="347472"/>
                  </a:moveTo>
                  <a:lnTo>
                    <a:pt x="0" y="347472"/>
                  </a:lnTo>
                  <a:lnTo>
                    <a:pt x="0" y="348983"/>
                  </a:lnTo>
                  <a:lnTo>
                    <a:pt x="97536" y="348983"/>
                  </a:lnTo>
                  <a:lnTo>
                    <a:pt x="97536" y="347472"/>
                  </a:lnTo>
                  <a:close/>
                </a:path>
                <a:path w="97789" h="428625">
                  <a:moveTo>
                    <a:pt x="97536" y="341376"/>
                  </a:moveTo>
                  <a:lnTo>
                    <a:pt x="0" y="341376"/>
                  </a:lnTo>
                  <a:lnTo>
                    <a:pt x="0" y="342887"/>
                  </a:lnTo>
                  <a:lnTo>
                    <a:pt x="97536" y="342887"/>
                  </a:lnTo>
                  <a:lnTo>
                    <a:pt x="97536" y="341376"/>
                  </a:lnTo>
                  <a:close/>
                </a:path>
                <a:path w="97789" h="428625">
                  <a:moveTo>
                    <a:pt x="97536" y="335280"/>
                  </a:moveTo>
                  <a:lnTo>
                    <a:pt x="0" y="335280"/>
                  </a:lnTo>
                  <a:lnTo>
                    <a:pt x="0" y="336791"/>
                  </a:lnTo>
                  <a:lnTo>
                    <a:pt x="97536" y="336791"/>
                  </a:lnTo>
                  <a:lnTo>
                    <a:pt x="97536" y="335280"/>
                  </a:lnTo>
                  <a:close/>
                </a:path>
                <a:path w="97789" h="428625">
                  <a:moveTo>
                    <a:pt x="97536" y="329184"/>
                  </a:moveTo>
                  <a:lnTo>
                    <a:pt x="0" y="329184"/>
                  </a:lnTo>
                  <a:lnTo>
                    <a:pt x="0" y="330695"/>
                  </a:lnTo>
                  <a:lnTo>
                    <a:pt x="97536" y="330695"/>
                  </a:lnTo>
                  <a:lnTo>
                    <a:pt x="97536" y="329184"/>
                  </a:lnTo>
                  <a:close/>
                </a:path>
                <a:path w="97789" h="428625">
                  <a:moveTo>
                    <a:pt x="97536" y="323088"/>
                  </a:moveTo>
                  <a:lnTo>
                    <a:pt x="0" y="323088"/>
                  </a:lnTo>
                  <a:lnTo>
                    <a:pt x="0" y="324599"/>
                  </a:lnTo>
                  <a:lnTo>
                    <a:pt x="97536" y="324599"/>
                  </a:lnTo>
                  <a:lnTo>
                    <a:pt x="97536" y="323088"/>
                  </a:lnTo>
                  <a:close/>
                </a:path>
                <a:path w="97789" h="428625">
                  <a:moveTo>
                    <a:pt x="97536" y="316992"/>
                  </a:moveTo>
                  <a:lnTo>
                    <a:pt x="0" y="316992"/>
                  </a:lnTo>
                  <a:lnTo>
                    <a:pt x="0" y="318503"/>
                  </a:lnTo>
                  <a:lnTo>
                    <a:pt x="97536" y="318503"/>
                  </a:lnTo>
                  <a:lnTo>
                    <a:pt x="97536" y="316992"/>
                  </a:lnTo>
                  <a:close/>
                </a:path>
                <a:path w="97789" h="428625">
                  <a:moveTo>
                    <a:pt x="97536" y="310896"/>
                  </a:moveTo>
                  <a:lnTo>
                    <a:pt x="0" y="310896"/>
                  </a:lnTo>
                  <a:lnTo>
                    <a:pt x="0" y="312407"/>
                  </a:lnTo>
                  <a:lnTo>
                    <a:pt x="97536" y="312407"/>
                  </a:lnTo>
                  <a:lnTo>
                    <a:pt x="97536" y="310896"/>
                  </a:lnTo>
                  <a:close/>
                </a:path>
                <a:path w="97789" h="428625">
                  <a:moveTo>
                    <a:pt x="97536" y="304800"/>
                  </a:moveTo>
                  <a:lnTo>
                    <a:pt x="0" y="304800"/>
                  </a:lnTo>
                  <a:lnTo>
                    <a:pt x="0" y="306311"/>
                  </a:lnTo>
                  <a:lnTo>
                    <a:pt x="97536" y="306311"/>
                  </a:lnTo>
                  <a:lnTo>
                    <a:pt x="97536" y="304800"/>
                  </a:lnTo>
                  <a:close/>
                </a:path>
                <a:path w="97789" h="428625">
                  <a:moveTo>
                    <a:pt x="97536" y="298704"/>
                  </a:moveTo>
                  <a:lnTo>
                    <a:pt x="0" y="298704"/>
                  </a:lnTo>
                  <a:lnTo>
                    <a:pt x="0" y="300215"/>
                  </a:lnTo>
                  <a:lnTo>
                    <a:pt x="97536" y="300215"/>
                  </a:lnTo>
                  <a:lnTo>
                    <a:pt x="97536" y="298704"/>
                  </a:lnTo>
                  <a:close/>
                </a:path>
                <a:path w="97789" h="428625">
                  <a:moveTo>
                    <a:pt x="97536" y="292608"/>
                  </a:moveTo>
                  <a:lnTo>
                    <a:pt x="0" y="292608"/>
                  </a:lnTo>
                  <a:lnTo>
                    <a:pt x="0" y="294119"/>
                  </a:lnTo>
                  <a:lnTo>
                    <a:pt x="97536" y="294119"/>
                  </a:lnTo>
                  <a:lnTo>
                    <a:pt x="97536" y="292608"/>
                  </a:lnTo>
                  <a:close/>
                </a:path>
                <a:path w="97789" h="428625">
                  <a:moveTo>
                    <a:pt x="97536" y="286512"/>
                  </a:moveTo>
                  <a:lnTo>
                    <a:pt x="0" y="286512"/>
                  </a:lnTo>
                  <a:lnTo>
                    <a:pt x="0" y="288023"/>
                  </a:lnTo>
                  <a:lnTo>
                    <a:pt x="97536" y="288023"/>
                  </a:lnTo>
                  <a:lnTo>
                    <a:pt x="97536" y="286512"/>
                  </a:lnTo>
                  <a:close/>
                </a:path>
                <a:path w="97789" h="428625">
                  <a:moveTo>
                    <a:pt x="97536" y="280416"/>
                  </a:moveTo>
                  <a:lnTo>
                    <a:pt x="0" y="280416"/>
                  </a:lnTo>
                  <a:lnTo>
                    <a:pt x="0" y="281927"/>
                  </a:lnTo>
                  <a:lnTo>
                    <a:pt x="97536" y="281927"/>
                  </a:lnTo>
                  <a:lnTo>
                    <a:pt x="97536" y="280416"/>
                  </a:lnTo>
                  <a:close/>
                </a:path>
                <a:path w="97789" h="428625">
                  <a:moveTo>
                    <a:pt x="97536" y="274320"/>
                  </a:moveTo>
                  <a:lnTo>
                    <a:pt x="0" y="274320"/>
                  </a:lnTo>
                  <a:lnTo>
                    <a:pt x="0" y="275831"/>
                  </a:lnTo>
                  <a:lnTo>
                    <a:pt x="97536" y="275831"/>
                  </a:lnTo>
                  <a:lnTo>
                    <a:pt x="97536" y="274320"/>
                  </a:lnTo>
                  <a:close/>
                </a:path>
                <a:path w="97789" h="428625">
                  <a:moveTo>
                    <a:pt x="97536" y="268224"/>
                  </a:moveTo>
                  <a:lnTo>
                    <a:pt x="0" y="268224"/>
                  </a:lnTo>
                  <a:lnTo>
                    <a:pt x="0" y="269735"/>
                  </a:lnTo>
                  <a:lnTo>
                    <a:pt x="97536" y="269735"/>
                  </a:lnTo>
                  <a:lnTo>
                    <a:pt x="97536" y="268224"/>
                  </a:lnTo>
                  <a:close/>
                </a:path>
                <a:path w="97789" h="428625">
                  <a:moveTo>
                    <a:pt x="97536" y="262128"/>
                  </a:moveTo>
                  <a:lnTo>
                    <a:pt x="0" y="262128"/>
                  </a:lnTo>
                  <a:lnTo>
                    <a:pt x="0" y="263639"/>
                  </a:lnTo>
                  <a:lnTo>
                    <a:pt x="97536" y="263639"/>
                  </a:lnTo>
                  <a:lnTo>
                    <a:pt x="97536" y="262128"/>
                  </a:lnTo>
                  <a:close/>
                </a:path>
                <a:path w="97789" h="428625">
                  <a:moveTo>
                    <a:pt x="97536" y="256032"/>
                  </a:moveTo>
                  <a:lnTo>
                    <a:pt x="0" y="256032"/>
                  </a:lnTo>
                  <a:lnTo>
                    <a:pt x="0" y="257543"/>
                  </a:lnTo>
                  <a:lnTo>
                    <a:pt x="97536" y="257543"/>
                  </a:lnTo>
                  <a:lnTo>
                    <a:pt x="97536" y="256032"/>
                  </a:lnTo>
                  <a:close/>
                </a:path>
                <a:path w="97789" h="428625">
                  <a:moveTo>
                    <a:pt x="97536" y="249936"/>
                  </a:moveTo>
                  <a:lnTo>
                    <a:pt x="0" y="249936"/>
                  </a:lnTo>
                  <a:lnTo>
                    <a:pt x="0" y="251447"/>
                  </a:lnTo>
                  <a:lnTo>
                    <a:pt x="97536" y="251447"/>
                  </a:lnTo>
                  <a:lnTo>
                    <a:pt x="97536" y="249936"/>
                  </a:lnTo>
                  <a:close/>
                </a:path>
                <a:path w="97789" h="428625">
                  <a:moveTo>
                    <a:pt x="97536" y="243840"/>
                  </a:moveTo>
                  <a:lnTo>
                    <a:pt x="0" y="243840"/>
                  </a:lnTo>
                  <a:lnTo>
                    <a:pt x="0" y="245351"/>
                  </a:lnTo>
                  <a:lnTo>
                    <a:pt x="97536" y="245351"/>
                  </a:lnTo>
                  <a:lnTo>
                    <a:pt x="97536" y="243840"/>
                  </a:lnTo>
                  <a:close/>
                </a:path>
                <a:path w="97789" h="428625">
                  <a:moveTo>
                    <a:pt x="97536" y="237744"/>
                  </a:moveTo>
                  <a:lnTo>
                    <a:pt x="0" y="237744"/>
                  </a:lnTo>
                  <a:lnTo>
                    <a:pt x="0" y="239255"/>
                  </a:lnTo>
                  <a:lnTo>
                    <a:pt x="97536" y="239255"/>
                  </a:lnTo>
                  <a:lnTo>
                    <a:pt x="97536" y="237744"/>
                  </a:lnTo>
                  <a:close/>
                </a:path>
                <a:path w="97789" h="428625">
                  <a:moveTo>
                    <a:pt x="97536" y="231648"/>
                  </a:moveTo>
                  <a:lnTo>
                    <a:pt x="0" y="231648"/>
                  </a:lnTo>
                  <a:lnTo>
                    <a:pt x="0" y="233159"/>
                  </a:lnTo>
                  <a:lnTo>
                    <a:pt x="97536" y="233159"/>
                  </a:lnTo>
                  <a:lnTo>
                    <a:pt x="97536" y="231648"/>
                  </a:lnTo>
                  <a:close/>
                </a:path>
                <a:path w="97789" h="428625">
                  <a:moveTo>
                    <a:pt x="97536" y="225552"/>
                  </a:moveTo>
                  <a:lnTo>
                    <a:pt x="0" y="225552"/>
                  </a:lnTo>
                  <a:lnTo>
                    <a:pt x="0" y="227063"/>
                  </a:lnTo>
                  <a:lnTo>
                    <a:pt x="97536" y="227063"/>
                  </a:lnTo>
                  <a:lnTo>
                    <a:pt x="97536" y="225552"/>
                  </a:lnTo>
                  <a:close/>
                </a:path>
                <a:path w="97789" h="428625">
                  <a:moveTo>
                    <a:pt x="97536" y="219456"/>
                  </a:moveTo>
                  <a:lnTo>
                    <a:pt x="0" y="219456"/>
                  </a:lnTo>
                  <a:lnTo>
                    <a:pt x="0" y="220967"/>
                  </a:lnTo>
                  <a:lnTo>
                    <a:pt x="97536" y="220967"/>
                  </a:lnTo>
                  <a:lnTo>
                    <a:pt x="97536" y="219456"/>
                  </a:lnTo>
                  <a:close/>
                </a:path>
                <a:path w="97789" h="428625">
                  <a:moveTo>
                    <a:pt x="97536" y="213360"/>
                  </a:moveTo>
                  <a:lnTo>
                    <a:pt x="0" y="213360"/>
                  </a:lnTo>
                  <a:lnTo>
                    <a:pt x="0" y="214871"/>
                  </a:lnTo>
                  <a:lnTo>
                    <a:pt x="97536" y="214871"/>
                  </a:lnTo>
                  <a:lnTo>
                    <a:pt x="97536" y="213360"/>
                  </a:lnTo>
                  <a:close/>
                </a:path>
                <a:path w="97789" h="428625">
                  <a:moveTo>
                    <a:pt x="97536" y="207264"/>
                  </a:moveTo>
                  <a:lnTo>
                    <a:pt x="0" y="207264"/>
                  </a:lnTo>
                  <a:lnTo>
                    <a:pt x="0" y="208775"/>
                  </a:lnTo>
                  <a:lnTo>
                    <a:pt x="97536" y="208775"/>
                  </a:lnTo>
                  <a:lnTo>
                    <a:pt x="97536" y="207264"/>
                  </a:lnTo>
                  <a:close/>
                </a:path>
                <a:path w="97789" h="428625">
                  <a:moveTo>
                    <a:pt x="97536" y="201168"/>
                  </a:moveTo>
                  <a:lnTo>
                    <a:pt x="0" y="201168"/>
                  </a:lnTo>
                  <a:lnTo>
                    <a:pt x="0" y="202679"/>
                  </a:lnTo>
                  <a:lnTo>
                    <a:pt x="97536" y="202679"/>
                  </a:lnTo>
                  <a:lnTo>
                    <a:pt x="97536" y="201168"/>
                  </a:lnTo>
                  <a:close/>
                </a:path>
                <a:path w="97789" h="428625">
                  <a:moveTo>
                    <a:pt x="97536" y="195072"/>
                  </a:moveTo>
                  <a:lnTo>
                    <a:pt x="0" y="195072"/>
                  </a:lnTo>
                  <a:lnTo>
                    <a:pt x="0" y="196583"/>
                  </a:lnTo>
                  <a:lnTo>
                    <a:pt x="97536" y="196583"/>
                  </a:lnTo>
                  <a:lnTo>
                    <a:pt x="97536" y="195072"/>
                  </a:lnTo>
                  <a:close/>
                </a:path>
                <a:path w="97789" h="428625">
                  <a:moveTo>
                    <a:pt x="97536" y="188976"/>
                  </a:moveTo>
                  <a:lnTo>
                    <a:pt x="0" y="188976"/>
                  </a:lnTo>
                  <a:lnTo>
                    <a:pt x="0" y="190487"/>
                  </a:lnTo>
                  <a:lnTo>
                    <a:pt x="97536" y="190487"/>
                  </a:lnTo>
                  <a:lnTo>
                    <a:pt x="97536" y="188976"/>
                  </a:lnTo>
                  <a:close/>
                </a:path>
                <a:path w="97789" h="428625">
                  <a:moveTo>
                    <a:pt x="97536" y="182880"/>
                  </a:moveTo>
                  <a:lnTo>
                    <a:pt x="0" y="182880"/>
                  </a:lnTo>
                  <a:lnTo>
                    <a:pt x="0" y="184391"/>
                  </a:lnTo>
                  <a:lnTo>
                    <a:pt x="97536" y="184391"/>
                  </a:lnTo>
                  <a:lnTo>
                    <a:pt x="97536" y="182880"/>
                  </a:lnTo>
                  <a:close/>
                </a:path>
                <a:path w="97789" h="428625">
                  <a:moveTo>
                    <a:pt x="97536" y="176784"/>
                  </a:moveTo>
                  <a:lnTo>
                    <a:pt x="0" y="176784"/>
                  </a:lnTo>
                  <a:lnTo>
                    <a:pt x="0" y="178295"/>
                  </a:lnTo>
                  <a:lnTo>
                    <a:pt x="97536" y="178295"/>
                  </a:lnTo>
                  <a:lnTo>
                    <a:pt x="97536" y="176784"/>
                  </a:lnTo>
                  <a:close/>
                </a:path>
                <a:path w="97789" h="428625">
                  <a:moveTo>
                    <a:pt x="97536" y="170688"/>
                  </a:moveTo>
                  <a:lnTo>
                    <a:pt x="0" y="170688"/>
                  </a:lnTo>
                  <a:lnTo>
                    <a:pt x="0" y="172199"/>
                  </a:lnTo>
                  <a:lnTo>
                    <a:pt x="97536" y="172199"/>
                  </a:lnTo>
                  <a:lnTo>
                    <a:pt x="97536" y="170688"/>
                  </a:lnTo>
                  <a:close/>
                </a:path>
                <a:path w="97789" h="428625">
                  <a:moveTo>
                    <a:pt x="97536" y="164592"/>
                  </a:moveTo>
                  <a:lnTo>
                    <a:pt x="0" y="164592"/>
                  </a:lnTo>
                  <a:lnTo>
                    <a:pt x="0" y="166103"/>
                  </a:lnTo>
                  <a:lnTo>
                    <a:pt x="97536" y="166103"/>
                  </a:lnTo>
                  <a:lnTo>
                    <a:pt x="97536" y="164592"/>
                  </a:lnTo>
                  <a:close/>
                </a:path>
                <a:path w="97789" h="428625">
                  <a:moveTo>
                    <a:pt x="97536" y="158496"/>
                  </a:moveTo>
                  <a:lnTo>
                    <a:pt x="0" y="158496"/>
                  </a:lnTo>
                  <a:lnTo>
                    <a:pt x="0" y="160007"/>
                  </a:lnTo>
                  <a:lnTo>
                    <a:pt x="97536" y="160007"/>
                  </a:lnTo>
                  <a:lnTo>
                    <a:pt x="97536" y="158496"/>
                  </a:lnTo>
                  <a:close/>
                </a:path>
                <a:path w="97789" h="428625">
                  <a:moveTo>
                    <a:pt x="97536" y="152400"/>
                  </a:moveTo>
                  <a:lnTo>
                    <a:pt x="0" y="152400"/>
                  </a:lnTo>
                  <a:lnTo>
                    <a:pt x="0" y="153911"/>
                  </a:lnTo>
                  <a:lnTo>
                    <a:pt x="97536" y="153911"/>
                  </a:lnTo>
                  <a:lnTo>
                    <a:pt x="97536" y="152400"/>
                  </a:lnTo>
                  <a:close/>
                </a:path>
                <a:path w="97789" h="428625">
                  <a:moveTo>
                    <a:pt x="97536" y="146304"/>
                  </a:moveTo>
                  <a:lnTo>
                    <a:pt x="0" y="146304"/>
                  </a:lnTo>
                  <a:lnTo>
                    <a:pt x="0" y="147815"/>
                  </a:lnTo>
                  <a:lnTo>
                    <a:pt x="97536" y="147815"/>
                  </a:lnTo>
                  <a:lnTo>
                    <a:pt x="97536" y="146304"/>
                  </a:lnTo>
                  <a:close/>
                </a:path>
                <a:path w="97789" h="428625">
                  <a:moveTo>
                    <a:pt x="97536" y="140208"/>
                  </a:moveTo>
                  <a:lnTo>
                    <a:pt x="0" y="140208"/>
                  </a:lnTo>
                  <a:lnTo>
                    <a:pt x="0" y="141719"/>
                  </a:lnTo>
                  <a:lnTo>
                    <a:pt x="97536" y="141719"/>
                  </a:lnTo>
                  <a:lnTo>
                    <a:pt x="97536" y="140208"/>
                  </a:lnTo>
                  <a:close/>
                </a:path>
                <a:path w="97789" h="428625">
                  <a:moveTo>
                    <a:pt x="97536" y="134112"/>
                  </a:moveTo>
                  <a:lnTo>
                    <a:pt x="0" y="134112"/>
                  </a:lnTo>
                  <a:lnTo>
                    <a:pt x="0" y="135623"/>
                  </a:lnTo>
                  <a:lnTo>
                    <a:pt x="97536" y="135623"/>
                  </a:lnTo>
                  <a:lnTo>
                    <a:pt x="97536" y="134112"/>
                  </a:lnTo>
                  <a:close/>
                </a:path>
                <a:path w="97789" h="428625">
                  <a:moveTo>
                    <a:pt x="97536" y="128016"/>
                  </a:moveTo>
                  <a:lnTo>
                    <a:pt x="0" y="128016"/>
                  </a:lnTo>
                  <a:lnTo>
                    <a:pt x="0" y="129527"/>
                  </a:lnTo>
                  <a:lnTo>
                    <a:pt x="97536" y="129527"/>
                  </a:lnTo>
                  <a:lnTo>
                    <a:pt x="97536" y="128016"/>
                  </a:lnTo>
                  <a:close/>
                </a:path>
                <a:path w="97789" h="428625">
                  <a:moveTo>
                    <a:pt x="97536" y="121920"/>
                  </a:moveTo>
                  <a:lnTo>
                    <a:pt x="0" y="121920"/>
                  </a:lnTo>
                  <a:lnTo>
                    <a:pt x="0" y="123431"/>
                  </a:lnTo>
                  <a:lnTo>
                    <a:pt x="97536" y="123431"/>
                  </a:lnTo>
                  <a:lnTo>
                    <a:pt x="97536" y="121920"/>
                  </a:lnTo>
                  <a:close/>
                </a:path>
                <a:path w="97789" h="428625">
                  <a:moveTo>
                    <a:pt x="97536" y="115824"/>
                  </a:moveTo>
                  <a:lnTo>
                    <a:pt x="0" y="115824"/>
                  </a:lnTo>
                  <a:lnTo>
                    <a:pt x="0" y="117335"/>
                  </a:lnTo>
                  <a:lnTo>
                    <a:pt x="97536" y="117335"/>
                  </a:lnTo>
                  <a:lnTo>
                    <a:pt x="97536" y="115824"/>
                  </a:lnTo>
                  <a:close/>
                </a:path>
                <a:path w="97789" h="428625">
                  <a:moveTo>
                    <a:pt x="97536" y="109728"/>
                  </a:moveTo>
                  <a:lnTo>
                    <a:pt x="0" y="109728"/>
                  </a:lnTo>
                  <a:lnTo>
                    <a:pt x="0" y="111239"/>
                  </a:lnTo>
                  <a:lnTo>
                    <a:pt x="97536" y="111239"/>
                  </a:lnTo>
                  <a:lnTo>
                    <a:pt x="97536" y="109728"/>
                  </a:lnTo>
                  <a:close/>
                </a:path>
                <a:path w="97789" h="428625">
                  <a:moveTo>
                    <a:pt x="97536" y="103632"/>
                  </a:moveTo>
                  <a:lnTo>
                    <a:pt x="0" y="103632"/>
                  </a:lnTo>
                  <a:lnTo>
                    <a:pt x="0" y="105143"/>
                  </a:lnTo>
                  <a:lnTo>
                    <a:pt x="97536" y="105143"/>
                  </a:lnTo>
                  <a:lnTo>
                    <a:pt x="97536" y="103632"/>
                  </a:lnTo>
                  <a:close/>
                </a:path>
                <a:path w="97789" h="428625">
                  <a:moveTo>
                    <a:pt x="97536" y="97536"/>
                  </a:moveTo>
                  <a:lnTo>
                    <a:pt x="0" y="97536"/>
                  </a:lnTo>
                  <a:lnTo>
                    <a:pt x="0" y="99047"/>
                  </a:lnTo>
                  <a:lnTo>
                    <a:pt x="97536" y="99047"/>
                  </a:lnTo>
                  <a:lnTo>
                    <a:pt x="97536" y="97536"/>
                  </a:lnTo>
                  <a:close/>
                </a:path>
                <a:path w="97789" h="428625">
                  <a:moveTo>
                    <a:pt x="97536" y="91440"/>
                  </a:moveTo>
                  <a:lnTo>
                    <a:pt x="0" y="91440"/>
                  </a:lnTo>
                  <a:lnTo>
                    <a:pt x="0" y="92951"/>
                  </a:lnTo>
                  <a:lnTo>
                    <a:pt x="97536" y="92951"/>
                  </a:lnTo>
                  <a:lnTo>
                    <a:pt x="97536" y="91440"/>
                  </a:lnTo>
                  <a:close/>
                </a:path>
                <a:path w="97789" h="428625">
                  <a:moveTo>
                    <a:pt x="97536" y="85344"/>
                  </a:moveTo>
                  <a:lnTo>
                    <a:pt x="0" y="85344"/>
                  </a:lnTo>
                  <a:lnTo>
                    <a:pt x="0" y="86855"/>
                  </a:lnTo>
                  <a:lnTo>
                    <a:pt x="97536" y="86855"/>
                  </a:lnTo>
                  <a:lnTo>
                    <a:pt x="97536" y="85344"/>
                  </a:lnTo>
                  <a:close/>
                </a:path>
                <a:path w="97789" h="428625">
                  <a:moveTo>
                    <a:pt x="97536" y="79248"/>
                  </a:moveTo>
                  <a:lnTo>
                    <a:pt x="0" y="79248"/>
                  </a:lnTo>
                  <a:lnTo>
                    <a:pt x="0" y="80759"/>
                  </a:lnTo>
                  <a:lnTo>
                    <a:pt x="97536" y="80759"/>
                  </a:lnTo>
                  <a:lnTo>
                    <a:pt x="97536" y="79248"/>
                  </a:lnTo>
                  <a:close/>
                </a:path>
                <a:path w="97789" h="428625">
                  <a:moveTo>
                    <a:pt x="97536" y="73152"/>
                  </a:moveTo>
                  <a:lnTo>
                    <a:pt x="0" y="73152"/>
                  </a:lnTo>
                  <a:lnTo>
                    <a:pt x="0" y="74663"/>
                  </a:lnTo>
                  <a:lnTo>
                    <a:pt x="97536" y="74663"/>
                  </a:lnTo>
                  <a:lnTo>
                    <a:pt x="97536" y="73152"/>
                  </a:lnTo>
                  <a:close/>
                </a:path>
                <a:path w="97789" h="428625">
                  <a:moveTo>
                    <a:pt x="97536" y="67056"/>
                  </a:moveTo>
                  <a:lnTo>
                    <a:pt x="0" y="67056"/>
                  </a:lnTo>
                  <a:lnTo>
                    <a:pt x="0" y="68567"/>
                  </a:lnTo>
                  <a:lnTo>
                    <a:pt x="97536" y="68567"/>
                  </a:lnTo>
                  <a:lnTo>
                    <a:pt x="97536" y="67056"/>
                  </a:lnTo>
                  <a:close/>
                </a:path>
                <a:path w="97789" h="428625">
                  <a:moveTo>
                    <a:pt x="97536" y="60960"/>
                  </a:moveTo>
                  <a:lnTo>
                    <a:pt x="0" y="60960"/>
                  </a:lnTo>
                  <a:lnTo>
                    <a:pt x="0" y="62471"/>
                  </a:lnTo>
                  <a:lnTo>
                    <a:pt x="97536" y="62471"/>
                  </a:lnTo>
                  <a:lnTo>
                    <a:pt x="97536" y="60960"/>
                  </a:lnTo>
                  <a:close/>
                </a:path>
                <a:path w="97789" h="428625">
                  <a:moveTo>
                    <a:pt x="97536" y="54864"/>
                  </a:moveTo>
                  <a:lnTo>
                    <a:pt x="0" y="54864"/>
                  </a:lnTo>
                  <a:lnTo>
                    <a:pt x="0" y="56375"/>
                  </a:lnTo>
                  <a:lnTo>
                    <a:pt x="97536" y="56375"/>
                  </a:lnTo>
                  <a:lnTo>
                    <a:pt x="97536" y="54864"/>
                  </a:lnTo>
                  <a:close/>
                </a:path>
                <a:path w="97789" h="428625">
                  <a:moveTo>
                    <a:pt x="97536" y="48768"/>
                  </a:moveTo>
                  <a:lnTo>
                    <a:pt x="0" y="48768"/>
                  </a:lnTo>
                  <a:lnTo>
                    <a:pt x="0" y="50279"/>
                  </a:lnTo>
                  <a:lnTo>
                    <a:pt x="97536" y="50279"/>
                  </a:lnTo>
                  <a:lnTo>
                    <a:pt x="97536" y="48768"/>
                  </a:lnTo>
                  <a:close/>
                </a:path>
                <a:path w="97789" h="428625">
                  <a:moveTo>
                    <a:pt x="97536" y="42672"/>
                  </a:moveTo>
                  <a:lnTo>
                    <a:pt x="0" y="42672"/>
                  </a:lnTo>
                  <a:lnTo>
                    <a:pt x="0" y="44183"/>
                  </a:lnTo>
                  <a:lnTo>
                    <a:pt x="97536" y="44183"/>
                  </a:lnTo>
                  <a:lnTo>
                    <a:pt x="97536" y="42672"/>
                  </a:lnTo>
                  <a:close/>
                </a:path>
                <a:path w="97789" h="428625">
                  <a:moveTo>
                    <a:pt x="97536" y="36576"/>
                  </a:moveTo>
                  <a:lnTo>
                    <a:pt x="0" y="36576"/>
                  </a:lnTo>
                  <a:lnTo>
                    <a:pt x="0" y="38087"/>
                  </a:lnTo>
                  <a:lnTo>
                    <a:pt x="97536" y="38087"/>
                  </a:lnTo>
                  <a:lnTo>
                    <a:pt x="97536" y="36576"/>
                  </a:lnTo>
                  <a:close/>
                </a:path>
                <a:path w="97789" h="428625">
                  <a:moveTo>
                    <a:pt x="97536" y="30480"/>
                  </a:moveTo>
                  <a:lnTo>
                    <a:pt x="0" y="30480"/>
                  </a:lnTo>
                  <a:lnTo>
                    <a:pt x="0" y="31991"/>
                  </a:lnTo>
                  <a:lnTo>
                    <a:pt x="97536" y="31991"/>
                  </a:lnTo>
                  <a:lnTo>
                    <a:pt x="97536" y="30480"/>
                  </a:lnTo>
                  <a:close/>
                </a:path>
                <a:path w="97789" h="428625">
                  <a:moveTo>
                    <a:pt x="97536" y="24384"/>
                  </a:moveTo>
                  <a:lnTo>
                    <a:pt x="0" y="24384"/>
                  </a:lnTo>
                  <a:lnTo>
                    <a:pt x="0" y="25895"/>
                  </a:lnTo>
                  <a:lnTo>
                    <a:pt x="97536" y="25895"/>
                  </a:lnTo>
                  <a:lnTo>
                    <a:pt x="97536" y="24384"/>
                  </a:lnTo>
                  <a:close/>
                </a:path>
                <a:path w="97789" h="428625">
                  <a:moveTo>
                    <a:pt x="97536" y="18288"/>
                  </a:moveTo>
                  <a:lnTo>
                    <a:pt x="0" y="18288"/>
                  </a:lnTo>
                  <a:lnTo>
                    <a:pt x="0" y="19799"/>
                  </a:lnTo>
                  <a:lnTo>
                    <a:pt x="97536" y="19799"/>
                  </a:lnTo>
                  <a:lnTo>
                    <a:pt x="97536" y="18288"/>
                  </a:lnTo>
                  <a:close/>
                </a:path>
                <a:path w="97789" h="428625">
                  <a:moveTo>
                    <a:pt x="97536" y="12192"/>
                  </a:moveTo>
                  <a:lnTo>
                    <a:pt x="0" y="12192"/>
                  </a:lnTo>
                  <a:lnTo>
                    <a:pt x="0" y="13703"/>
                  </a:lnTo>
                  <a:lnTo>
                    <a:pt x="97536" y="13703"/>
                  </a:lnTo>
                  <a:lnTo>
                    <a:pt x="97536" y="12192"/>
                  </a:lnTo>
                  <a:close/>
                </a:path>
                <a:path w="97789" h="428625">
                  <a:moveTo>
                    <a:pt x="97536" y="6096"/>
                  </a:moveTo>
                  <a:lnTo>
                    <a:pt x="0" y="6096"/>
                  </a:lnTo>
                  <a:lnTo>
                    <a:pt x="0" y="7607"/>
                  </a:lnTo>
                  <a:lnTo>
                    <a:pt x="97536" y="7607"/>
                  </a:lnTo>
                  <a:lnTo>
                    <a:pt x="97536" y="6096"/>
                  </a:lnTo>
                  <a:close/>
                </a:path>
                <a:path w="97789" h="428625">
                  <a:moveTo>
                    <a:pt x="97536" y="0"/>
                  </a:moveTo>
                  <a:lnTo>
                    <a:pt x="0" y="0"/>
                  </a:lnTo>
                  <a:lnTo>
                    <a:pt x="0" y="1511"/>
                  </a:lnTo>
                  <a:lnTo>
                    <a:pt x="97536" y="1511"/>
                  </a:lnTo>
                  <a:lnTo>
                    <a:pt x="97536" y="0"/>
                  </a:lnTo>
                  <a:close/>
                </a:path>
              </a:pathLst>
            </a:custGeom>
            <a:solidFill>
              <a:srgbClr val="FFFFC2"/>
            </a:solidFill>
          </p:spPr>
          <p:txBody>
            <a:bodyPr wrap="square" lIns="0" tIns="0" rIns="0" bIns="0" rtlCol="0"/>
            <a:lstStyle/>
            <a:p>
              <a:endParaRPr/>
            </a:p>
          </p:txBody>
        </p:sp>
        <p:sp>
          <p:nvSpPr>
            <p:cNvPr id="39" name="object 39"/>
            <p:cNvSpPr/>
            <p:nvPr/>
          </p:nvSpPr>
          <p:spPr>
            <a:xfrm>
              <a:off x="5585320" y="6114300"/>
              <a:ext cx="97790" cy="428625"/>
            </a:xfrm>
            <a:custGeom>
              <a:avLst/>
              <a:gdLst/>
              <a:ahLst/>
              <a:cxnLst/>
              <a:rect l="l" t="t" r="r" b="b"/>
              <a:pathLst>
                <a:path w="97789" h="428625">
                  <a:moveTo>
                    <a:pt x="97536" y="426720"/>
                  </a:moveTo>
                  <a:lnTo>
                    <a:pt x="0" y="426720"/>
                  </a:lnTo>
                  <a:lnTo>
                    <a:pt x="0" y="428231"/>
                  </a:lnTo>
                  <a:lnTo>
                    <a:pt x="97536" y="428231"/>
                  </a:lnTo>
                  <a:lnTo>
                    <a:pt x="97536" y="426720"/>
                  </a:lnTo>
                  <a:close/>
                </a:path>
                <a:path w="97789" h="428625">
                  <a:moveTo>
                    <a:pt x="97536" y="420624"/>
                  </a:moveTo>
                  <a:lnTo>
                    <a:pt x="0" y="420624"/>
                  </a:lnTo>
                  <a:lnTo>
                    <a:pt x="0" y="422135"/>
                  </a:lnTo>
                  <a:lnTo>
                    <a:pt x="97536" y="422135"/>
                  </a:lnTo>
                  <a:lnTo>
                    <a:pt x="97536" y="420624"/>
                  </a:lnTo>
                  <a:close/>
                </a:path>
                <a:path w="97789" h="428625">
                  <a:moveTo>
                    <a:pt x="97536" y="414528"/>
                  </a:moveTo>
                  <a:lnTo>
                    <a:pt x="0" y="414528"/>
                  </a:lnTo>
                  <a:lnTo>
                    <a:pt x="0" y="416039"/>
                  </a:lnTo>
                  <a:lnTo>
                    <a:pt x="97536" y="416039"/>
                  </a:lnTo>
                  <a:lnTo>
                    <a:pt x="97536" y="414528"/>
                  </a:lnTo>
                  <a:close/>
                </a:path>
                <a:path w="97789" h="428625">
                  <a:moveTo>
                    <a:pt x="97536" y="408432"/>
                  </a:moveTo>
                  <a:lnTo>
                    <a:pt x="0" y="408432"/>
                  </a:lnTo>
                  <a:lnTo>
                    <a:pt x="0" y="409943"/>
                  </a:lnTo>
                  <a:lnTo>
                    <a:pt x="97536" y="409943"/>
                  </a:lnTo>
                  <a:lnTo>
                    <a:pt x="97536" y="408432"/>
                  </a:lnTo>
                  <a:close/>
                </a:path>
                <a:path w="97789" h="428625">
                  <a:moveTo>
                    <a:pt x="97536" y="402336"/>
                  </a:moveTo>
                  <a:lnTo>
                    <a:pt x="0" y="402336"/>
                  </a:lnTo>
                  <a:lnTo>
                    <a:pt x="0" y="403847"/>
                  </a:lnTo>
                  <a:lnTo>
                    <a:pt x="97536" y="403847"/>
                  </a:lnTo>
                  <a:lnTo>
                    <a:pt x="97536" y="402336"/>
                  </a:lnTo>
                  <a:close/>
                </a:path>
                <a:path w="97789" h="428625">
                  <a:moveTo>
                    <a:pt x="97536" y="396240"/>
                  </a:moveTo>
                  <a:lnTo>
                    <a:pt x="0" y="396240"/>
                  </a:lnTo>
                  <a:lnTo>
                    <a:pt x="0" y="397751"/>
                  </a:lnTo>
                  <a:lnTo>
                    <a:pt x="97536" y="397751"/>
                  </a:lnTo>
                  <a:lnTo>
                    <a:pt x="97536" y="396240"/>
                  </a:lnTo>
                  <a:close/>
                </a:path>
                <a:path w="97789" h="428625">
                  <a:moveTo>
                    <a:pt x="97536" y="390144"/>
                  </a:moveTo>
                  <a:lnTo>
                    <a:pt x="0" y="390144"/>
                  </a:lnTo>
                  <a:lnTo>
                    <a:pt x="0" y="391655"/>
                  </a:lnTo>
                  <a:lnTo>
                    <a:pt x="97536" y="391655"/>
                  </a:lnTo>
                  <a:lnTo>
                    <a:pt x="97536" y="390144"/>
                  </a:lnTo>
                  <a:close/>
                </a:path>
                <a:path w="97789" h="428625">
                  <a:moveTo>
                    <a:pt x="97536" y="384048"/>
                  </a:moveTo>
                  <a:lnTo>
                    <a:pt x="0" y="384048"/>
                  </a:lnTo>
                  <a:lnTo>
                    <a:pt x="0" y="385559"/>
                  </a:lnTo>
                  <a:lnTo>
                    <a:pt x="97536" y="385559"/>
                  </a:lnTo>
                  <a:lnTo>
                    <a:pt x="97536" y="384048"/>
                  </a:lnTo>
                  <a:close/>
                </a:path>
                <a:path w="97789" h="428625">
                  <a:moveTo>
                    <a:pt x="97536" y="377952"/>
                  </a:moveTo>
                  <a:lnTo>
                    <a:pt x="0" y="377952"/>
                  </a:lnTo>
                  <a:lnTo>
                    <a:pt x="0" y="379463"/>
                  </a:lnTo>
                  <a:lnTo>
                    <a:pt x="97536" y="379463"/>
                  </a:lnTo>
                  <a:lnTo>
                    <a:pt x="97536" y="377952"/>
                  </a:lnTo>
                  <a:close/>
                </a:path>
                <a:path w="97789" h="428625">
                  <a:moveTo>
                    <a:pt x="97536" y="371856"/>
                  </a:moveTo>
                  <a:lnTo>
                    <a:pt x="0" y="371856"/>
                  </a:lnTo>
                  <a:lnTo>
                    <a:pt x="0" y="373367"/>
                  </a:lnTo>
                  <a:lnTo>
                    <a:pt x="97536" y="373367"/>
                  </a:lnTo>
                  <a:lnTo>
                    <a:pt x="97536" y="371856"/>
                  </a:lnTo>
                  <a:close/>
                </a:path>
                <a:path w="97789" h="428625">
                  <a:moveTo>
                    <a:pt x="97536" y="365760"/>
                  </a:moveTo>
                  <a:lnTo>
                    <a:pt x="0" y="365760"/>
                  </a:lnTo>
                  <a:lnTo>
                    <a:pt x="0" y="367271"/>
                  </a:lnTo>
                  <a:lnTo>
                    <a:pt x="97536" y="367271"/>
                  </a:lnTo>
                  <a:lnTo>
                    <a:pt x="97536" y="365760"/>
                  </a:lnTo>
                  <a:close/>
                </a:path>
                <a:path w="97789" h="428625">
                  <a:moveTo>
                    <a:pt x="97536" y="359664"/>
                  </a:moveTo>
                  <a:lnTo>
                    <a:pt x="0" y="359664"/>
                  </a:lnTo>
                  <a:lnTo>
                    <a:pt x="0" y="361175"/>
                  </a:lnTo>
                  <a:lnTo>
                    <a:pt x="97536" y="361175"/>
                  </a:lnTo>
                  <a:lnTo>
                    <a:pt x="97536" y="359664"/>
                  </a:lnTo>
                  <a:close/>
                </a:path>
                <a:path w="97789" h="428625">
                  <a:moveTo>
                    <a:pt x="97536" y="353568"/>
                  </a:moveTo>
                  <a:lnTo>
                    <a:pt x="0" y="353568"/>
                  </a:lnTo>
                  <a:lnTo>
                    <a:pt x="0" y="355079"/>
                  </a:lnTo>
                  <a:lnTo>
                    <a:pt x="97536" y="355079"/>
                  </a:lnTo>
                  <a:lnTo>
                    <a:pt x="97536" y="353568"/>
                  </a:lnTo>
                  <a:close/>
                </a:path>
                <a:path w="97789" h="428625">
                  <a:moveTo>
                    <a:pt x="97536" y="347472"/>
                  </a:moveTo>
                  <a:lnTo>
                    <a:pt x="0" y="347472"/>
                  </a:lnTo>
                  <a:lnTo>
                    <a:pt x="0" y="348983"/>
                  </a:lnTo>
                  <a:lnTo>
                    <a:pt x="97536" y="348983"/>
                  </a:lnTo>
                  <a:lnTo>
                    <a:pt x="97536" y="347472"/>
                  </a:lnTo>
                  <a:close/>
                </a:path>
                <a:path w="97789" h="428625">
                  <a:moveTo>
                    <a:pt x="97536" y="341376"/>
                  </a:moveTo>
                  <a:lnTo>
                    <a:pt x="0" y="341376"/>
                  </a:lnTo>
                  <a:lnTo>
                    <a:pt x="0" y="342887"/>
                  </a:lnTo>
                  <a:lnTo>
                    <a:pt x="97536" y="342887"/>
                  </a:lnTo>
                  <a:lnTo>
                    <a:pt x="97536" y="341376"/>
                  </a:lnTo>
                  <a:close/>
                </a:path>
                <a:path w="97789" h="428625">
                  <a:moveTo>
                    <a:pt x="97536" y="335280"/>
                  </a:moveTo>
                  <a:lnTo>
                    <a:pt x="0" y="335280"/>
                  </a:lnTo>
                  <a:lnTo>
                    <a:pt x="0" y="336791"/>
                  </a:lnTo>
                  <a:lnTo>
                    <a:pt x="97536" y="336791"/>
                  </a:lnTo>
                  <a:lnTo>
                    <a:pt x="97536" y="335280"/>
                  </a:lnTo>
                  <a:close/>
                </a:path>
                <a:path w="97789" h="428625">
                  <a:moveTo>
                    <a:pt x="97536" y="329184"/>
                  </a:moveTo>
                  <a:lnTo>
                    <a:pt x="0" y="329184"/>
                  </a:lnTo>
                  <a:lnTo>
                    <a:pt x="0" y="330695"/>
                  </a:lnTo>
                  <a:lnTo>
                    <a:pt x="97536" y="330695"/>
                  </a:lnTo>
                  <a:lnTo>
                    <a:pt x="97536" y="329184"/>
                  </a:lnTo>
                  <a:close/>
                </a:path>
                <a:path w="97789" h="428625">
                  <a:moveTo>
                    <a:pt x="97536" y="323088"/>
                  </a:moveTo>
                  <a:lnTo>
                    <a:pt x="0" y="323088"/>
                  </a:lnTo>
                  <a:lnTo>
                    <a:pt x="0" y="324599"/>
                  </a:lnTo>
                  <a:lnTo>
                    <a:pt x="97536" y="324599"/>
                  </a:lnTo>
                  <a:lnTo>
                    <a:pt x="97536" y="323088"/>
                  </a:lnTo>
                  <a:close/>
                </a:path>
                <a:path w="97789" h="428625">
                  <a:moveTo>
                    <a:pt x="97536" y="316992"/>
                  </a:moveTo>
                  <a:lnTo>
                    <a:pt x="0" y="316992"/>
                  </a:lnTo>
                  <a:lnTo>
                    <a:pt x="0" y="318503"/>
                  </a:lnTo>
                  <a:lnTo>
                    <a:pt x="97536" y="318503"/>
                  </a:lnTo>
                  <a:lnTo>
                    <a:pt x="97536" y="316992"/>
                  </a:lnTo>
                  <a:close/>
                </a:path>
                <a:path w="97789" h="428625">
                  <a:moveTo>
                    <a:pt x="97536" y="310896"/>
                  </a:moveTo>
                  <a:lnTo>
                    <a:pt x="0" y="310896"/>
                  </a:lnTo>
                  <a:lnTo>
                    <a:pt x="0" y="312407"/>
                  </a:lnTo>
                  <a:lnTo>
                    <a:pt x="97536" y="312407"/>
                  </a:lnTo>
                  <a:lnTo>
                    <a:pt x="97536" y="310896"/>
                  </a:lnTo>
                  <a:close/>
                </a:path>
                <a:path w="97789" h="428625">
                  <a:moveTo>
                    <a:pt x="97536" y="304800"/>
                  </a:moveTo>
                  <a:lnTo>
                    <a:pt x="0" y="304800"/>
                  </a:lnTo>
                  <a:lnTo>
                    <a:pt x="0" y="306311"/>
                  </a:lnTo>
                  <a:lnTo>
                    <a:pt x="97536" y="306311"/>
                  </a:lnTo>
                  <a:lnTo>
                    <a:pt x="97536" y="304800"/>
                  </a:lnTo>
                  <a:close/>
                </a:path>
                <a:path w="97789" h="428625">
                  <a:moveTo>
                    <a:pt x="97536" y="298704"/>
                  </a:moveTo>
                  <a:lnTo>
                    <a:pt x="0" y="298704"/>
                  </a:lnTo>
                  <a:lnTo>
                    <a:pt x="0" y="300215"/>
                  </a:lnTo>
                  <a:lnTo>
                    <a:pt x="97536" y="300215"/>
                  </a:lnTo>
                  <a:lnTo>
                    <a:pt x="97536" y="298704"/>
                  </a:lnTo>
                  <a:close/>
                </a:path>
                <a:path w="97789" h="428625">
                  <a:moveTo>
                    <a:pt x="97536" y="292608"/>
                  </a:moveTo>
                  <a:lnTo>
                    <a:pt x="0" y="292608"/>
                  </a:lnTo>
                  <a:lnTo>
                    <a:pt x="0" y="294119"/>
                  </a:lnTo>
                  <a:lnTo>
                    <a:pt x="97536" y="294119"/>
                  </a:lnTo>
                  <a:lnTo>
                    <a:pt x="97536" y="292608"/>
                  </a:lnTo>
                  <a:close/>
                </a:path>
                <a:path w="97789" h="428625">
                  <a:moveTo>
                    <a:pt x="97536" y="286512"/>
                  </a:moveTo>
                  <a:lnTo>
                    <a:pt x="0" y="286512"/>
                  </a:lnTo>
                  <a:lnTo>
                    <a:pt x="0" y="288023"/>
                  </a:lnTo>
                  <a:lnTo>
                    <a:pt x="97536" y="288023"/>
                  </a:lnTo>
                  <a:lnTo>
                    <a:pt x="97536" y="286512"/>
                  </a:lnTo>
                  <a:close/>
                </a:path>
                <a:path w="97789" h="428625">
                  <a:moveTo>
                    <a:pt x="97536" y="280416"/>
                  </a:moveTo>
                  <a:lnTo>
                    <a:pt x="0" y="280416"/>
                  </a:lnTo>
                  <a:lnTo>
                    <a:pt x="0" y="281927"/>
                  </a:lnTo>
                  <a:lnTo>
                    <a:pt x="97536" y="281927"/>
                  </a:lnTo>
                  <a:lnTo>
                    <a:pt x="97536" y="280416"/>
                  </a:lnTo>
                  <a:close/>
                </a:path>
                <a:path w="97789" h="428625">
                  <a:moveTo>
                    <a:pt x="97536" y="274320"/>
                  </a:moveTo>
                  <a:lnTo>
                    <a:pt x="0" y="274320"/>
                  </a:lnTo>
                  <a:lnTo>
                    <a:pt x="0" y="275831"/>
                  </a:lnTo>
                  <a:lnTo>
                    <a:pt x="97536" y="275831"/>
                  </a:lnTo>
                  <a:lnTo>
                    <a:pt x="97536" y="274320"/>
                  </a:lnTo>
                  <a:close/>
                </a:path>
                <a:path w="97789" h="428625">
                  <a:moveTo>
                    <a:pt x="97536" y="268224"/>
                  </a:moveTo>
                  <a:lnTo>
                    <a:pt x="0" y="268224"/>
                  </a:lnTo>
                  <a:lnTo>
                    <a:pt x="0" y="269735"/>
                  </a:lnTo>
                  <a:lnTo>
                    <a:pt x="97536" y="269735"/>
                  </a:lnTo>
                  <a:lnTo>
                    <a:pt x="97536" y="268224"/>
                  </a:lnTo>
                  <a:close/>
                </a:path>
                <a:path w="97789" h="428625">
                  <a:moveTo>
                    <a:pt x="97536" y="262128"/>
                  </a:moveTo>
                  <a:lnTo>
                    <a:pt x="0" y="262128"/>
                  </a:lnTo>
                  <a:lnTo>
                    <a:pt x="0" y="263639"/>
                  </a:lnTo>
                  <a:lnTo>
                    <a:pt x="97536" y="263639"/>
                  </a:lnTo>
                  <a:lnTo>
                    <a:pt x="97536" y="262128"/>
                  </a:lnTo>
                  <a:close/>
                </a:path>
                <a:path w="97789" h="428625">
                  <a:moveTo>
                    <a:pt x="97536" y="256032"/>
                  </a:moveTo>
                  <a:lnTo>
                    <a:pt x="0" y="256032"/>
                  </a:lnTo>
                  <a:lnTo>
                    <a:pt x="0" y="257543"/>
                  </a:lnTo>
                  <a:lnTo>
                    <a:pt x="97536" y="257543"/>
                  </a:lnTo>
                  <a:lnTo>
                    <a:pt x="97536" y="256032"/>
                  </a:lnTo>
                  <a:close/>
                </a:path>
                <a:path w="97789" h="428625">
                  <a:moveTo>
                    <a:pt x="97536" y="249936"/>
                  </a:moveTo>
                  <a:lnTo>
                    <a:pt x="0" y="249936"/>
                  </a:lnTo>
                  <a:lnTo>
                    <a:pt x="0" y="251447"/>
                  </a:lnTo>
                  <a:lnTo>
                    <a:pt x="97536" y="251447"/>
                  </a:lnTo>
                  <a:lnTo>
                    <a:pt x="97536" y="249936"/>
                  </a:lnTo>
                  <a:close/>
                </a:path>
                <a:path w="97789" h="428625">
                  <a:moveTo>
                    <a:pt x="97536" y="243840"/>
                  </a:moveTo>
                  <a:lnTo>
                    <a:pt x="0" y="243840"/>
                  </a:lnTo>
                  <a:lnTo>
                    <a:pt x="0" y="245351"/>
                  </a:lnTo>
                  <a:lnTo>
                    <a:pt x="97536" y="245351"/>
                  </a:lnTo>
                  <a:lnTo>
                    <a:pt x="97536" y="243840"/>
                  </a:lnTo>
                  <a:close/>
                </a:path>
                <a:path w="97789" h="428625">
                  <a:moveTo>
                    <a:pt x="97536" y="237744"/>
                  </a:moveTo>
                  <a:lnTo>
                    <a:pt x="0" y="237744"/>
                  </a:lnTo>
                  <a:lnTo>
                    <a:pt x="0" y="239255"/>
                  </a:lnTo>
                  <a:lnTo>
                    <a:pt x="97536" y="239255"/>
                  </a:lnTo>
                  <a:lnTo>
                    <a:pt x="97536" y="237744"/>
                  </a:lnTo>
                  <a:close/>
                </a:path>
                <a:path w="97789" h="428625">
                  <a:moveTo>
                    <a:pt x="97536" y="231648"/>
                  </a:moveTo>
                  <a:lnTo>
                    <a:pt x="0" y="231648"/>
                  </a:lnTo>
                  <a:lnTo>
                    <a:pt x="0" y="233159"/>
                  </a:lnTo>
                  <a:lnTo>
                    <a:pt x="97536" y="233159"/>
                  </a:lnTo>
                  <a:lnTo>
                    <a:pt x="97536" y="231648"/>
                  </a:lnTo>
                  <a:close/>
                </a:path>
                <a:path w="97789" h="428625">
                  <a:moveTo>
                    <a:pt x="97536" y="225552"/>
                  </a:moveTo>
                  <a:lnTo>
                    <a:pt x="0" y="225552"/>
                  </a:lnTo>
                  <a:lnTo>
                    <a:pt x="0" y="227063"/>
                  </a:lnTo>
                  <a:lnTo>
                    <a:pt x="97536" y="227063"/>
                  </a:lnTo>
                  <a:lnTo>
                    <a:pt x="97536" y="225552"/>
                  </a:lnTo>
                  <a:close/>
                </a:path>
                <a:path w="97789" h="428625">
                  <a:moveTo>
                    <a:pt x="97536" y="219456"/>
                  </a:moveTo>
                  <a:lnTo>
                    <a:pt x="0" y="219456"/>
                  </a:lnTo>
                  <a:lnTo>
                    <a:pt x="0" y="220967"/>
                  </a:lnTo>
                  <a:lnTo>
                    <a:pt x="97536" y="220967"/>
                  </a:lnTo>
                  <a:lnTo>
                    <a:pt x="97536" y="219456"/>
                  </a:lnTo>
                  <a:close/>
                </a:path>
                <a:path w="97789" h="428625">
                  <a:moveTo>
                    <a:pt x="97536" y="213360"/>
                  </a:moveTo>
                  <a:lnTo>
                    <a:pt x="0" y="213360"/>
                  </a:lnTo>
                  <a:lnTo>
                    <a:pt x="0" y="214871"/>
                  </a:lnTo>
                  <a:lnTo>
                    <a:pt x="97536" y="214871"/>
                  </a:lnTo>
                  <a:lnTo>
                    <a:pt x="97536" y="213360"/>
                  </a:lnTo>
                  <a:close/>
                </a:path>
                <a:path w="97789" h="428625">
                  <a:moveTo>
                    <a:pt x="97536" y="207264"/>
                  </a:moveTo>
                  <a:lnTo>
                    <a:pt x="0" y="207264"/>
                  </a:lnTo>
                  <a:lnTo>
                    <a:pt x="0" y="208775"/>
                  </a:lnTo>
                  <a:lnTo>
                    <a:pt x="97536" y="208775"/>
                  </a:lnTo>
                  <a:lnTo>
                    <a:pt x="97536" y="207264"/>
                  </a:lnTo>
                  <a:close/>
                </a:path>
                <a:path w="97789" h="428625">
                  <a:moveTo>
                    <a:pt x="97536" y="201168"/>
                  </a:moveTo>
                  <a:lnTo>
                    <a:pt x="0" y="201168"/>
                  </a:lnTo>
                  <a:lnTo>
                    <a:pt x="0" y="202679"/>
                  </a:lnTo>
                  <a:lnTo>
                    <a:pt x="97536" y="202679"/>
                  </a:lnTo>
                  <a:lnTo>
                    <a:pt x="97536" y="201168"/>
                  </a:lnTo>
                  <a:close/>
                </a:path>
                <a:path w="97789" h="428625">
                  <a:moveTo>
                    <a:pt x="97536" y="195072"/>
                  </a:moveTo>
                  <a:lnTo>
                    <a:pt x="0" y="195072"/>
                  </a:lnTo>
                  <a:lnTo>
                    <a:pt x="0" y="196583"/>
                  </a:lnTo>
                  <a:lnTo>
                    <a:pt x="97536" y="196583"/>
                  </a:lnTo>
                  <a:lnTo>
                    <a:pt x="97536" y="195072"/>
                  </a:lnTo>
                  <a:close/>
                </a:path>
                <a:path w="97789" h="428625">
                  <a:moveTo>
                    <a:pt x="97536" y="188976"/>
                  </a:moveTo>
                  <a:lnTo>
                    <a:pt x="0" y="188976"/>
                  </a:lnTo>
                  <a:lnTo>
                    <a:pt x="0" y="190487"/>
                  </a:lnTo>
                  <a:lnTo>
                    <a:pt x="97536" y="190487"/>
                  </a:lnTo>
                  <a:lnTo>
                    <a:pt x="97536" y="188976"/>
                  </a:lnTo>
                  <a:close/>
                </a:path>
                <a:path w="97789" h="428625">
                  <a:moveTo>
                    <a:pt x="97536" y="182880"/>
                  </a:moveTo>
                  <a:lnTo>
                    <a:pt x="0" y="182880"/>
                  </a:lnTo>
                  <a:lnTo>
                    <a:pt x="0" y="184391"/>
                  </a:lnTo>
                  <a:lnTo>
                    <a:pt x="97536" y="184391"/>
                  </a:lnTo>
                  <a:lnTo>
                    <a:pt x="97536" y="182880"/>
                  </a:lnTo>
                  <a:close/>
                </a:path>
                <a:path w="97789" h="428625">
                  <a:moveTo>
                    <a:pt x="97536" y="176784"/>
                  </a:moveTo>
                  <a:lnTo>
                    <a:pt x="0" y="176784"/>
                  </a:lnTo>
                  <a:lnTo>
                    <a:pt x="0" y="178295"/>
                  </a:lnTo>
                  <a:lnTo>
                    <a:pt x="97536" y="178295"/>
                  </a:lnTo>
                  <a:lnTo>
                    <a:pt x="97536" y="176784"/>
                  </a:lnTo>
                  <a:close/>
                </a:path>
                <a:path w="97789" h="428625">
                  <a:moveTo>
                    <a:pt x="97536" y="170688"/>
                  </a:moveTo>
                  <a:lnTo>
                    <a:pt x="0" y="170688"/>
                  </a:lnTo>
                  <a:lnTo>
                    <a:pt x="0" y="172199"/>
                  </a:lnTo>
                  <a:lnTo>
                    <a:pt x="97536" y="172199"/>
                  </a:lnTo>
                  <a:lnTo>
                    <a:pt x="97536" y="170688"/>
                  </a:lnTo>
                  <a:close/>
                </a:path>
                <a:path w="97789" h="428625">
                  <a:moveTo>
                    <a:pt x="97536" y="164592"/>
                  </a:moveTo>
                  <a:lnTo>
                    <a:pt x="0" y="164592"/>
                  </a:lnTo>
                  <a:lnTo>
                    <a:pt x="0" y="166103"/>
                  </a:lnTo>
                  <a:lnTo>
                    <a:pt x="97536" y="166103"/>
                  </a:lnTo>
                  <a:lnTo>
                    <a:pt x="97536" y="164592"/>
                  </a:lnTo>
                  <a:close/>
                </a:path>
                <a:path w="97789" h="428625">
                  <a:moveTo>
                    <a:pt x="97536" y="158496"/>
                  </a:moveTo>
                  <a:lnTo>
                    <a:pt x="0" y="158496"/>
                  </a:lnTo>
                  <a:lnTo>
                    <a:pt x="0" y="160007"/>
                  </a:lnTo>
                  <a:lnTo>
                    <a:pt x="97536" y="160007"/>
                  </a:lnTo>
                  <a:lnTo>
                    <a:pt x="97536" y="158496"/>
                  </a:lnTo>
                  <a:close/>
                </a:path>
                <a:path w="97789" h="428625">
                  <a:moveTo>
                    <a:pt x="97536" y="152400"/>
                  </a:moveTo>
                  <a:lnTo>
                    <a:pt x="0" y="152400"/>
                  </a:lnTo>
                  <a:lnTo>
                    <a:pt x="0" y="153911"/>
                  </a:lnTo>
                  <a:lnTo>
                    <a:pt x="97536" y="153911"/>
                  </a:lnTo>
                  <a:lnTo>
                    <a:pt x="97536" y="152400"/>
                  </a:lnTo>
                  <a:close/>
                </a:path>
                <a:path w="97789" h="428625">
                  <a:moveTo>
                    <a:pt x="97536" y="146304"/>
                  </a:moveTo>
                  <a:lnTo>
                    <a:pt x="0" y="146304"/>
                  </a:lnTo>
                  <a:lnTo>
                    <a:pt x="0" y="147815"/>
                  </a:lnTo>
                  <a:lnTo>
                    <a:pt x="97536" y="147815"/>
                  </a:lnTo>
                  <a:lnTo>
                    <a:pt x="97536" y="146304"/>
                  </a:lnTo>
                  <a:close/>
                </a:path>
                <a:path w="97789" h="428625">
                  <a:moveTo>
                    <a:pt x="97536" y="140208"/>
                  </a:moveTo>
                  <a:lnTo>
                    <a:pt x="0" y="140208"/>
                  </a:lnTo>
                  <a:lnTo>
                    <a:pt x="0" y="141719"/>
                  </a:lnTo>
                  <a:lnTo>
                    <a:pt x="97536" y="141719"/>
                  </a:lnTo>
                  <a:lnTo>
                    <a:pt x="97536" y="140208"/>
                  </a:lnTo>
                  <a:close/>
                </a:path>
                <a:path w="97789" h="428625">
                  <a:moveTo>
                    <a:pt x="97536" y="134112"/>
                  </a:moveTo>
                  <a:lnTo>
                    <a:pt x="0" y="134112"/>
                  </a:lnTo>
                  <a:lnTo>
                    <a:pt x="0" y="135623"/>
                  </a:lnTo>
                  <a:lnTo>
                    <a:pt x="97536" y="135623"/>
                  </a:lnTo>
                  <a:lnTo>
                    <a:pt x="97536" y="134112"/>
                  </a:lnTo>
                  <a:close/>
                </a:path>
                <a:path w="97789" h="428625">
                  <a:moveTo>
                    <a:pt x="97536" y="128016"/>
                  </a:moveTo>
                  <a:lnTo>
                    <a:pt x="0" y="128016"/>
                  </a:lnTo>
                  <a:lnTo>
                    <a:pt x="0" y="129527"/>
                  </a:lnTo>
                  <a:lnTo>
                    <a:pt x="97536" y="129527"/>
                  </a:lnTo>
                  <a:lnTo>
                    <a:pt x="97536" y="128016"/>
                  </a:lnTo>
                  <a:close/>
                </a:path>
                <a:path w="97789" h="428625">
                  <a:moveTo>
                    <a:pt x="97536" y="121920"/>
                  </a:moveTo>
                  <a:lnTo>
                    <a:pt x="0" y="121920"/>
                  </a:lnTo>
                  <a:lnTo>
                    <a:pt x="0" y="123431"/>
                  </a:lnTo>
                  <a:lnTo>
                    <a:pt x="97536" y="123431"/>
                  </a:lnTo>
                  <a:lnTo>
                    <a:pt x="97536" y="121920"/>
                  </a:lnTo>
                  <a:close/>
                </a:path>
                <a:path w="97789" h="428625">
                  <a:moveTo>
                    <a:pt x="97536" y="115824"/>
                  </a:moveTo>
                  <a:lnTo>
                    <a:pt x="0" y="115824"/>
                  </a:lnTo>
                  <a:lnTo>
                    <a:pt x="0" y="117335"/>
                  </a:lnTo>
                  <a:lnTo>
                    <a:pt x="97536" y="117335"/>
                  </a:lnTo>
                  <a:lnTo>
                    <a:pt x="97536" y="115824"/>
                  </a:lnTo>
                  <a:close/>
                </a:path>
                <a:path w="97789" h="428625">
                  <a:moveTo>
                    <a:pt x="97536" y="109728"/>
                  </a:moveTo>
                  <a:lnTo>
                    <a:pt x="0" y="109728"/>
                  </a:lnTo>
                  <a:lnTo>
                    <a:pt x="0" y="111239"/>
                  </a:lnTo>
                  <a:lnTo>
                    <a:pt x="97536" y="111239"/>
                  </a:lnTo>
                  <a:lnTo>
                    <a:pt x="97536" y="109728"/>
                  </a:lnTo>
                  <a:close/>
                </a:path>
                <a:path w="97789" h="428625">
                  <a:moveTo>
                    <a:pt x="97536" y="103632"/>
                  </a:moveTo>
                  <a:lnTo>
                    <a:pt x="0" y="103632"/>
                  </a:lnTo>
                  <a:lnTo>
                    <a:pt x="0" y="105143"/>
                  </a:lnTo>
                  <a:lnTo>
                    <a:pt x="97536" y="105143"/>
                  </a:lnTo>
                  <a:lnTo>
                    <a:pt x="97536" y="103632"/>
                  </a:lnTo>
                  <a:close/>
                </a:path>
                <a:path w="97789" h="428625">
                  <a:moveTo>
                    <a:pt x="97536" y="97536"/>
                  </a:moveTo>
                  <a:lnTo>
                    <a:pt x="0" y="97536"/>
                  </a:lnTo>
                  <a:lnTo>
                    <a:pt x="0" y="99047"/>
                  </a:lnTo>
                  <a:lnTo>
                    <a:pt x="97536" y="99047"/>
                  </a:lnTo>
                  <a:lnTo>
                    <a:pt x="97536" y="97536"/>
                  </a:lnTo>
                  <a:close/>
                </a:path>
                <a:path w="97789" h="428625">
                  <a:moveTo>
                    <a:pt x="97536" y="91440"/>
                  </a:moveTo>
                  <a:lnTo>
                    <a:pt x="0" y="91440"/>
                  </a:lnTo>
                  <a:lnTo>
                    <a:pt x="0" y="92951"/>
                  </a:lnTo>
                  <a:lnTo>
                    <a:pt x="97536" y="92951"/>
                  </a:lnTo>
                  <a:lnTo>
                    <a:pt x="97536" y="91440"/>
                  </a:lnTo>
                  <a:close/>
                </a:path>
                <a:path w="97789" h="428625">
                  <a:moveTo>
                    <a:pt x="97536" y="85344"/>
                  </a:moveTo>
                  <a:lnTo>
                    <a:pt x="0" y="85344"/>
                  </a:lnTo>
                  <a:lnTo>
                    <a:pt x="0" y="86855"/>
                  </a:lnTo>
                  <a:lnTo>
                    <a:pt x="97536" y="86855"/>
                  </a:lnTo>
                  <a:lnTo>
                    <a:pt x="97536" y="85344"/>
                  </a:lnTo>
                  <a:close/>
                </a:path>
                <a:path w="97789" h="428625">
                  <a:moveTo>
                    <a:pt x="97536" y="79248"/>
                  </a:moveTo>
                  <a:lnTo>
                    <a:pt x="0" y="79248"/>
                  </a:lnTo>
                  <a:lnTo>
                    <a:pt x="0" y="80759"/>
                  </a:lnTo>
                  <a:lnTo>
                    <a:pt x="97536" y="80759"/>
                  </a:lnTo>
                  <a:lnTo>
                    <a:pt x="97536" y="79248"/>
                  </a:lnTo>
                  <a:close/>
                </a:path>
                <a:path w="97789" h="428625">
                  <a:moveTo>
                    <a:pt x="97536" y="73152"/>
                  </a:moveTo>
                  <a:lnTo>
                    <a:pt x="0" y="73152"/>
                  </a:lnTo>
                  <a:lnTo>
                    <a:pt x="0" y="74663"/>
                  </a:lnTo>
                  <a:lnTo>
                    <a:pt x="97536" y="74663"/>
                  </a:lnTo>
                  <a:lnTo>
                    <a:pt x="97536" y="73152"/>
                  </a:lnTo>
                  <a:close/>
                </a:path>
                <a:path w="97789" h="428625">
                  <a:moveTo>
                    <a:pt x="97536" y="67056"/>
                  </a:moveTo>
                  <a:lnTo>
                    <a:pt x="0" y="67056"/>
                  </a:lnTo>
                  <a:lnTo>
                    <a:pt x="0" y="68567"/>
                  </a:lnTo>
                  <a:lnTo>
                    <a:pt x="97536" y="68567"/>
                  </a:lnTo>
                  <a:lnTo>
                    <a:pt x="97536" y="67056"/>
                  </a:lnTo>
                  <a:close/>
                </a:path>
                <a:path w="97789" h="428625">
                  <a:moveTo>
                    <a:pt x="97536" y="60960"/>
                  </a:moveTo>
                  <a:lnTo>
                    <a:pt x="0" y="60960"/>
                  </a:lnTo>
                  <a:lnTo>
                    <a:pt x="0" y="62471"/>
                  </a:lnTo>
                  <a:lnTo>
                    <a:pt x="97536" y="62471"/>
                  </a:lnTo>
                  <a:lnTo>
                    <a:pt x="97536" y="60960"/>
                  </a:lnTo>
                  <a:close/>
                </a:path>
                <a:path w="97789" h="428625">
                  <a:moveTo>
                    <a:pt x="97536" y="54864"/>
                  </a:moveTo>
                  <a:lnTo>
                    <a:pt x="0" y="54864"/>
                  </a:lnTo>
                  <a:lnTo>
                    <a:pt x="0" y="56375"/>
                  </a:lnTo>
                  <a:lnTo>
                    <a:pt x="97536" y="56375"/>
                  </a:lnTo>
                  <a:lnTo>
                    <a:pt x="97536" y="54864"/>
                  </a:lnTo>
                  <a:close/>
                </a:path>
                <a:path w="97789" h="428625">
                  <a:moveTo>
                    <a:pt x="97536" y="48768"/>
                  </a:moveTo>
                  <a:lnTo>
                    <a:pt x="0" y="48768"/>
                  </a:lnTo>
                  <a:lnTo>
                    <a:pt x="0" y="50279"/>
                  </a:lnTo>
                  <a:lnTo>
                    <a:pt x="97536" y="50279"/>
                  </a:lnTo>
                  <a:lnTo>
                    <a:pt x="97536" y="48768"/>
                  </a:lnTo>
                  <a:close/>
                </a:path>
                <a:path w="97789" h="428625">
                  <a:moveTo>
                    <a:pt x="97536" y="42672"/>
                  </a:moveTo>
                  <a:lnTo>
                    <a:pt x="0" y="42672"/>
                  </a:lnTo>
                  <a:lnTo>
                    <a:pt x="0" y="44183"/>
                  </a:lnTo>
                  <a:lnTo>
                    <a:pt x="97536" y="44183"/>
                  </a:lnTo>
                  <a:lnTo>
                    <a:pt x="97536" y="42672"/>
                  </a:lnTo>
                  <a:close/>
                </a:path>
                <a:path w="97789" h="428625">
                  <a:moveTo>
                    <a:pt x="97536" y="36576"/>
                  </a:moveTo>
                  <a:lnTo>
                    <a:pt x="0" y="36576"/>
                  </a:lnTo>
                  <a:lnTo>
                    <a:pt x="0" y="38087"/>
                  </a:lnTo>
                  <a:lnTo>
                    <a:pt x="97536" y="38087"/>
                  </a:lnTo>
                  <a:lnTo>
                    <a:pt x="97536" y="36576"/>
                  </a:lnTo>
                  <a:close/>
                </a:path>
                <a:path w="97789" h="428625">
                  <a:moveTo>
                    <a:pt x="97536" y="30480"/>
                  </a:moveTo>
                  <a:lnTo>
                    <a:pt x="0" y="30480"/>
                  </a:lnTo>
                  <a:lnTo>
                    <a:pt x="0" y="31991"/>
                  </a:lnTo>
                  <a:lnTo>
                    <a:pt x="97536" y="31991"/>
                  </a:lnTo>
                  <a:lnTo>
                    <a:pt x="97536" y="30480"/>
                  </a:lnTo>
                  <a:close/>
                </a:path>
                <a:path w="97789" h="428625">
                  <a:moveTo>
                    <a:pt x="97536" y="24384"/>
                  </a:moveTo>
                  <a:lnTo>
                    <a:pt x="0" y="24384"/>
                  </a:lnTo>
                  <a:lnTo>
                    <a:pt x="0" y="25895"/>
                  </a:lnTo>
                  <a:lnTo>
                    <a:pt x="97536" y="25895"/>
                  </a:lnTo>
                  <a:lnTo>
                    <a:pt x="97536" y="24384"/>
                  </a:lnTo>
                  <a:close/>
                </a:path>
                <a:path w="97789" h="428625">
                  <a:moveTo>
                    <a:pt x="97536" y="18288"/>
                  </a:moveTo>
                  <a:lnTo>
                    <a:pt x="0" y="18288"/>
                  </a:lnTo>
                  <a:lnTo>
                    <a:pt x="0" y="19799"/>
                  </a:lnTo>
                  <a:lnTo>
                    <a:pt x="97536" y="19799"/>
                  </a:lnTo>
                  <a:lnTo>
                    <a:pt x="97536" y="18288"/>
                  </a:lnTo>
                  <a:close/>
                </a:path>
                <a:path w="97789" h="428625">
                  <a:moveTo>
                    <a:pt x="97536" y="12192"/>
                  </a:moveTo>
                  <a:lnTo>
                    <a:pt x="0" y="12192"/>
                  </a:lnTo>
                  <a:lnTo>
                    <a:pt x="0" y="13703"/>
                  </a:lnTo>
                  <a:lnTo>
                    <a:pt x="97536" y="13703"/>
                  </a:lnTo>
                  <a:lnTo>
                    <a:pt x="97536" y="12192"/>
                  </a:lnTo>
                  <a:close/>
                </a:path>
                <a:path w="97789" h="428625">
                  <a:moveTo>
                    <a:pt x="97536" y="6096"/>
                  </a:moveTo>
                  <a:lnTo>
                    <a:pt x="0" y="6096"/>
                  </a:lnTo>
                  <a:lnTo>
                    <a:pt x="0" y="7607"/>
                  </a:lnTo>
                  <a:lnTo>
                    <a:pt x="97536" y="7607"/>
                  </a:lnTo>
                  <a:lnTo>
                    <a:pt x="97536" y="6096"/>
                  </a:lnTo>
                  <a:close/>
                </a:path>
                <a:path w="97789" h="428625">
                  <a:moveTo>
                    <a:pt x="97536" y="0"/>
                  </a:moveTo>
                  <a:lnTo>
                    <a:pt x="0" y="0"/>
                  </a:lnTo>
                  <a:lnTo>
                    <a:pt x="0" y="1511"/>
                  </a:lnTo>
                  <a:lnTo>
                    <a:pt x="97536" y="1511"/>
                  </a:lnTo>
                  <a:lnTo>
                    <a:pt x="97536" y="0"/>
                  </a:lnTo>
                  <a:close/>
                </a:path>
              </a:pathLst>
            </a:custGeom>
            <a:solidFill>
              <a:srgbClr val="FFFFC2"/>
            </a:solidFill>
          </p:spPr>
          <p:txBody>
            <a:bodyPr wrap="square" lIns="0" tIns="0" rIns="0" bIns="0" rtlCol="0"/>
            <a:lstStyle/>
            <a:p>
              <a:endParaRPr/>
            </a:p>
          </p:txBody>
        </p:sp>
        <p:sp>
          <p:nvSpPr>
            <p:cNvPr id="40" name="object 40"/>
            <p:cNvSpPr/>
            <p:nvPr/>
          </p:nvSpPr>
          <p:spPr>
            <a:xfrm>
              <a:off x="5585320" y="6541020"/>
              <a:ext cx="97790" cy="428625"/>
            </a:xfrm>
            <a:custGeom>
              <a:avLst/>
              <a:gdLst/>
              <a:ahLst/>
              <a:cxnLst/>
              <a:rect l="l" t="t" r="r" b="b"/>
              <a:pathLst>
                <a:path w="97789" h="428625">
                  <a:moveTo>
                    <a:pt x="97536" y="426720"/>
                  </a:moveTo>
                  <a:lnTo>
                    <a:pt x="0" y="426720"/>
                  </a:lnTo>
                  <a:lnTo>
                    <a:pt x="0" y="428231"/>
                  </a:lnTo>
                  <a:lnTo>
                    <a:pt x="97536" y="428231"/>
                  </a:lnTo>
                  <a:lnTo>
                    <a:pt x="97536" y="426720"/>
                  </a:lnTo>
                  <a:close/>
                </a:path>
                <a:path w="97789" h="428625">
                  <a:moveTo>
                    <a:pt x="97536" y="420624"/>
                  </a:moveTo>
                  <a:lnTo>
                    <a:pt x="0" y="420624"/>
                  </a:lnTo>
                  <a:lnTo>
                    <a:pt x="0" y="422135"/>
                  </a:lnTo>
                  <a:lnTo>
                    <a:pt x="97536" y="422135"/>
                  </a:lnTo>
                  <a:lnTo>
                    <a:pt x="97536" y="420624"/>
                  </a:lnTo>
                  <a:close/>
                </a:path>
                <a:path w="97789" h="428625">
                  <a:moveTo>
                    <a:pt x="97536" y="414528"/>
                  </a:moveTo>
                  <a:lnTo>
                    <a:pt x="0" y="414528"/>
                  </a:lnTo>
                  <a:lnTo>
                    <a:pt x="0" y="416039"/>
                  </a:lnTo>
                  <a:lnTo>
                    <a:pt x="97536" y="416039"/>
                  </a:lnTo>
                  <a:lnTo>
                    <a:pt x="97536" y="414528"/>
                  </a:lnTo>
                  <a:close/>
                </a:path>
                <a:path w="97789" h="428625">
                  <a:moveTo>
                    <a:pt x="97536" y="408432"/>
                  </a:moveTo>
                  <a:lnTo>
                    <a:pt x="0" y="408432"/>
                  </a:lnTo>
                  <a:lnTo>
                    <a:pt x="0" y="409943"/>
                  </a:lnTo>
                  <a:lnTo>
                    <a:pt x="97536" y="409943"/>
                  </a:lnTo>
                  <a:lnTo>
                    <a:pt x="97536" y="408432"/>
                  </a:lnTo>
                  <a:close/>
                </a:path>
                <a:path w="97789" h="428625">
                  <a:moveTo>
                    <a:pt x="97536" y="402336"/>
                  </a:moveTo>
                  <a:lnTo>
                    <a:pt x="0" y="402336"/>
                  </a:lnTo>
                  <a:lnTo>
                    <a:pt x="0" y="403847"/>
                  </a:lnTo>
                  <a:lnTo>
                    <a:pt x="97536" y="403847"/>
                  </a:lnTo>
                  <a:lnTo>
                    <a:pt x="97536" y="402336"/>
                  </a:lnTo>
                  <a:close/>
                </a:path>
                <a:path w="97789" h="428625">
                  <a:moveTo>
                    <a:pt x="97536" y="396240"/>
                  </a:moveTo>
                  <a:lnTo>
                    <a:pt x="0" y="396240"/>
                  </a:lnTo>
                  <a:lnTo>
                    <a:pt x="0" y="397751"/>
                  </a:lnTo>
                  <a:lnTo>
                    <a:pt x="97536" y="397751"/>
                  </a:lnTo>
                  <a:lnTo>
                    <a:pt x="97536" y="396240"/>
                  </a:lnTo>
                  <a:close/>
                </a:path>
                <a:path w="97789" h="428625">
                  <a:moveTo>
                    <a:pt x="97536" y="390144"/>
                  </a:moveTo>
                  <a:lnTo>
                    <a:pt x="0" y="390144"/>
                  </a:lnTo>
                  <a:lnTo>
                    <a:pt x="0" y="391655"/>
                  </a:lnTo>
                  <a:lnTo>
                    <a:pt x="97536" y="391655"/>
                  </a:lnTo>
                  <a:lnTo>
                    <a:pt x="97536" y="390144"/>
                  </a:lnTo>
                  <a:close/>
                </a:path>
                <a:path w="97789" h="428625">
                  <a:moveTo>
                    <a:pt x="97536" y="384048"/>
                  </a:moveTo>
                  <a:lnTo>
                    <a:pt x="0" y="384048"/>
                  </a:lnTo>
                  <a:lnTo>
                    <a:pt x="0" y="385559"/>
                  </a:lnTo>
                  <a:lnTo>
                    <a:pt x="97536" y="385559"/>
                  </a:lnTo>
                  <a:lnTo>
                    <a:pt x="97536" y="384048"/>
                  </a:lnTo>
                  <a:close/>
                </a:path>
                <a:path w="97789" h="428625">
                  <a:moveTo>
                    <a:pt x="97536" y="377952"/>
                  </a:moveTo>
                  <a:lnTo>
                    <a:pt x="0" y="377952"/>
                  </a:lnTo>
                  <a:lnTo>
                    <a:pt x="0" y="379463"/>
                  </a:lnTo>
                  <a:lnTo>
                    <a:pt x="97536" y="379463"/>
                  </a:lnTo>
                  <a:lnTo>
                    <a:pt x="97536" y="377952"/>
                  </a:lnTo>
                  <a:close/>
                </a:path>
                <a:path w="97789" h="428625">
                  <a:moveTo>
                    <a:pt x="97536" y="371856"/>
                  </a:moveTo>
                  <a:lnTo>
                    <a:pt x="0" y="371856"/>
                  </a:lnTo>
                  <a:lnTo>
                    <a:pt x="0" y="373367"/>
                  </a:lnTo>
                  <a:lnTo>
                    <a:pt x="97536" y="373367"/>
                  </a:lnTo>
                  <a:lnTo>
                    <a:pt x="97536" y="371856"/>
                  </a:lnTo>
                  <a:close/>
                </a:path>
                <a:path w="97789" h="428625">
                  <a:moveTo>
                    <a:pt x="97536" y="365760"/>
                  </a:moveTo>
                  <a:lnTo>
                    <a:pt x="0" y="365760"/>
                  </a:lnTo>
                  <a:lnTo>
                    <a:pt x="0" y="367271"/>
                  </a:lnTo>
                  <a:lnTo>
                    <a:pt x="97536" y="367271"/>
                  </a:lnTo>
                  <a:lnTo>
                    <a:pt x="97536" y="365760"/>
                  </a:lnTo>
                  <a:close/>
                </a:path>
                <a:path w="97789" h="428625">
                  <a:moveTo>
                    <a:pt x="97536" y="359664"/>
                  </a:moveTo>
                  <a:lnTo>
                    <a:pt x="0" y="359664"/>
                  </a:lnTo>
                  <a:lnTo>
                    <a:pt x="0" y="361175"/>
                  </a:lnTo>
                  <a:lnTo>
                    <a:pt x="97536" y="361175"/>
                  </a:lnTo>
                  <a:lnTo>
                    <a:pt x="97536" y="359664"/>
                  </a:lnTo>
                  <a:close/>
                </a:path>
                <a:path w="97789" h="428625">
                  <a:moveTo>
                    <a:pt x="97536" y="353568"/>
                  </a:moveTo>
                  <a:lnTo>
                    <a:pt x="0" y="353568"/>
                  </a:lnTo>
                  <a:lnTo>
                    <a:pt x="0" y="355079"/>
                  </a:lnTo>
                  <a:lnTo>
                    <a:pt x="97536" y="355079"/>
                  </a:lnTo>
                  <a:lnTo>
                    <a:pt x="97536" y="353568"/>
                  </a:lnTo>
                  <a:close/>
                </a:path>
                <a:path w="97789" h="428625">
                  <a:moveTo>
                    <a:pt x="97536" y="347472"/>
                  </a:moveTo>
                  <a:lnTo>
                    <a:pt x="0" y="347472"/>
                  </a:lnTo>
                  <a:lnTo>
                    <a:pt x="0" y="348983"/>
                  </a:lnTo>
                  <a:lnTo>
                    <a:pt x="97536" y="348983"/>
                  </a:lnTo>
                  <a:lnTo>
                    <a:pt x="97536" y="347472"/>
                  </a:lnTo>
                  <a:close/>
                </a:path>
                <a:path w="97789" h="428625">
                  <a:moveTo>
                    <a:pt x="97536" y="341376"/>
                  </a:moveTo>
                  <a:lnTo>
                    <a:pt x="0" y="341376"/>
                  </a:lnTo>
                  <a:lnTo>
                    <a:pt x="0" y="342887"/>
                  </a:lnTo>
                  <a:lnTo>
                    <a:pt x="97536" y="342887"/>
                  </a:lnTo>
                  <a:lnTo>
                    <a:pt x="97536" y="341376"/>
                  </a:lnTo>
                  <a:close/>
                </a:path>
                <a:path w="97789" h="428625">
                  <a:moveTo>
                    <a:pt x="97536" y="335280"/>
                  </a:moveTo>
                  <a:lnTo>
                    <a:pt x="0" y="335280"/>
                  </a:lnTo>
                  <a:lnTo>
                    <a:pt x="0" y="336791"/>
                  </a:lnTo>
                  <a:lnTo>
                    <a:pt x="97536" y="336791"/>
                  </a:lnTo>
                  <a:lnTo>
                    <a:pt x="97536" y="335280"/>
                  </a:lnTo>
                  <a:close/>
                </a:path>
                <a:path w="97789" h="428625">
                  <a:moveTo>
                    <a:pt x="97536" y="329184"/>
                  </a:moveTo>
                  <a:lnTo>
                    <a:pt x="0" y="329184"/>
                  </a:lnTo>
                  <a:lnTo>
                    <a:pt x="0" y="330695"/>
                  </a:lnTo>
                  <a:lnTo>
                    <a:pt x="97536" y="330695"/>
                  </a:lnTo>
                  <a:lnTo>
                    <a:pt x="97536" y="329184"/>
                  </a:lnTo>
                  <a:close/>
                </a:path>
                <a:path w="97789" h="428625">
                  <a:moveTo>
                    <a:pt x="97536" y="323088"/>
                  </a:moveTo>
                  <a:lnTo>
                    <a:pt x="0" y="323088"/>
                  </a:lnTo>
                  <a:lnTo>
                    <a:pt x="0" y="324599"/>
                  </a:lnTo>
                  <a:lnTo>
                    <a:pt x="97536" y="324599"/>
                  </a:lnTo>
                  <a:lnTo>
                    <a:pt x="97536" y="323088"/>
                  </a:lnTo>
                  <a:close/>
                </a:path>
                <a:path w="97789" h="428625">
                  <a:moveTo>
                    <a:pt x="97536" y="316992"/>
                  </a:moveTo>
                  <a:lnTo>
                    <a:pt x="0" y="316992"/>
                  </a:lnTo>
                  <a:lnTo>
                    <a:pt x="0" y="318503"/>
                  </a:lnTo>
                  <a:lnTo>
                    <a:pt x="97536" y="318503"/>
                  </a:lnTo>
                  <a:lnTo>
                    <a:pt x="97536" y="316992"/>
                  </a:lnTo>
                  <a:close/>
                </a:path>
                <a:path w="97789" h="428625">
                  <a:moveTo>
                    <a:pt x="97536" y="310896"/>
                  </a:moveTo>
                  <a:lnTo>
                    <a:pt x="0" y="310896"/>
                  </a:lnTo>
                  <a:lnTo>
                    <a:pt x="0" y="312407"/>
                  </a:lnTo>
                  <a:lnTo>
                    <a:pt x="97536" y="312407"/>
                  </a:lnTo>
                  <a:lnTo>
                    <a:pt x="97536" y="310896"/>
                  </a:lnTo>
                  <a:close/>
                </a:path>
                <a:path w="97789" h="428625">
                  <a:moveTo>
                    <a:pt x="97536" y="304800"/>
                  </a:moveTo>
                  <a:lnTo>
                    <a:pt x="0" y="304800"/>
                  </a:lnTo>
                  <a:lnTo>
                    <a:pt x="0" y="306311"/>
                  </a:lnTo>
                  <a:lnTo>
                    <a:pt x="97536" y="306311"/>
                  </a:lnTo>
                  <a:lnTo>
                    <a:pt x="97536" y="304800"/>
                  </a:lnTo>
                  <a:close/>
                </a:path>
                <a:path w="97789" h="428625">
                  <a:moveTo>
                    <a:pt x="97536" y="298704"/>
                  </a:moveTo>
                  <a:lnTo>
                    <a:pt x="0" y="298704"/>
                  </a:lnTo>
                  <a:lnTo>
                    <a:pt x="0" y="300215"/>
                  </a:lnTo>
                  <a:lnTo>
                    <a:pt x="97536" y="300215"/>
                  </a:lnTo>
                  <a:lnTo>
                    <a:pt x="97536" y="298704"/>
                  </a:lnTo>
                  <a:close/>
                </a:path>
                <a:path w="97789" h="428625">
                  <a:moveTo>
                    <a:pt x="97536" y="292608"/>
                  </a:moveTo>
                  <a:lnTo>
                    <a:pt x="0" y="292608"/>
                  </a:lnTo>
                  <a:lnTo>
                    <a:pt x="0" y="294119"/>
                  </a:lnTo>
                  <a:lnTo>
                    <a:pt x="97536" y="294119"/>
                  </a:lnTo>
                  <a:lnTo>
                    <a:pt x="97536" y="292608"/>
                  </a:lnTo>
                  <a:close/>
                </a:path>
                <a:path w="97789" h="428625">
                  <a:moveTo>
                    <a:pt x="97536" y="286512"/>
                  </a:moveTo>
                  <a:lnTo>
                    <a:pt x="0" y="286512"/>
                  </a:lnTo>
                  <a:lnTo>
                    <a:pt x="0" y="288023"/>
                  </a:lnTo>
                  <a:lnTo>
                    <a:pt x="97536" y="288023"/>
                  </a:lnTo>
                  <a:lnTo>
                    <a:pt x="97536" y="286512"/>
                  </a:lnTo>
                  <a:close/>
                </a:path>
                <a:path w="97789" h="428625">
                  <a:moveTo>
                    <a:pt x="97536" y="280416"/>
                  </a:moveTo>
                  <a:lnTo>
                    <a:pt x="0" y="280416"/>
                  </a:lnTo>
                  <a:lnTo>
                    <a:pt x="0" y="281927"/>
                  </a:lnTo>
                  <a:lnTo>
                    <a:pt x="97536" y="281927"/>
                  </a:lnTo>
                  <a:lnTo>
                    <a:pt x="97536" y="280416"/>
                  </a:lnTo>
                  <a:close/>
                </a:path>
                <a:path w="97789" h="428625">
                  <a:moveTo>
                    <a:pt x="97536" y="274320"/>
                  </a:moveTo>
                  <a:lnTo>
                    <a:pt x="0" y="274320"/>
                  </a:lnTo>
                  <a:lnTo>
                    <a:pt x="0" y="275831"/>
                  </a:lnTo>
                  <a:lnTo>
                    <a:pt x="97536" y="275831"/>
                  </a:lnTo>
                  <a:lnTo>
                    <a:pt x="97536" y="274320"/>
                  </a:lnTo>
                  <a:close/>
                </a:path>
                <a:path w="97789" h="428625">
                  <a:moveTo>
                    <a:pt x="97536" y="268224"/>
                  </a:moveTo>
                  <a:lnTo>
                    <a:pt x="0" y="268224"/>
                  </a:lnTo>
                  <a:lnTo>
                    <a:pt x="0" y="269735"/>
                  </a:lnTo>
                  <a:lnTo>
                    <a:pt x="97536" y="269735"/>
                  </a:lnTo>
                  <a:lnTo>
                    <a:pt x="97536" y="268224"/>
                  </a:lnTo>
                  <a:close/>
                </a:path>
                <a:path w="97789" h="428625">
                  <a:moveTo>
                    <a:pt x="97536" y="262128"/>
                  </a:moveTo>
                  <a:lnTo>
                    <a:pt x="0" y="262128"/>
                  </a:lnTo>
                  <a:lnTo>
                    <a:pt x="0" y="263639"/>
                  </a:lnTo>
                  <a:lnTo>
                    <a:pt x="97536" y="263639"/>
                  </a:lnTo>
                  <a:lnTo>
                    <a:pt x="97536" y="262128"/>
                  </a:lnTo>
                  <a:close/>
                </a:path>
                <a:path w="97789" h="428625">
                  <a:moveTo>
                    <a:pt x="97536" y="256032"/>
                  </a:moveTo>
                  <a:lnTo>
                    <a:pt x="0" y="256032"/>
                  </a:lnTo>
                  <a:lnTo>
                    <a:pt x="0" y="257543"/>
                  </a:lnTo>
                  <a:lnTo>
                    <a:pt x="97536" y="257543"/>
                  </a:lnTo>
                  <a:lnTo>
                    <a:pt x="97536" y="256032"/>
                  </a:lnTo>
                  <a:close/>
                </a:path>
                <a:path w="97789" h="428625">
                  <a:moveTo>
                    <a:pt x="97536" y="249936"/>
                  </a:moveTo>
                  <a:lnTo>
                    <a:pt x="0" y="249936"/>
                  </a:lnTo>
                  <a:lnTo>
                    <a:pt x="0" y="251447"/>
                  </a:lnTo>
                  <a:lnTo>
                    <a:pt x="97536" y="251447"/>
                  </a:lnTo>
                  <a:lnTo>
                    <a:pt x="97536" y="249936"/>
                  </a:lnTo>
                  <a:close/>
                </a:path>
                <a:path w="97789" h="428625">
                  <a:moveTo>
                    <a:pt x="97536" y="243840"/>
                  </a:moveTo>
                  <a:lnTo>
                    <a:pt x="0" y="243840"/>
                  </a:lnTo>
                  <a:lnTo>
                    <a:pt x="0" y="245351"/>
                  </a:lnTo>
                  <a:lnTo>
                    <a:pt x="97536" y="245351"/>
                  </a:lnTo>
                  <a:lnTo>
                    <a:pt x="97536" y="243840"/>
                  </a:lnTo>
                  <a:close/>
                </a:path>
                <a:path w="97789" h="428625">
                  <a:moveTo>
                    <a:pt x="97536" y="237744"/>
                  </a:moveTo>
                  <a:lnTo>
                    <a:pt x="0" y="237744"/>
                  </a:lnTo>
                  <a:lnTo>
                    <a:pt x="0" y="239255"/>
                  </a:lnTo>
                  <a:lnTo>
                    <a:pt x="97536" y="239255"/>
                  </a:lnTo>
                  <a:lnTo>
                    <a:pt x="97536" y="237744"/>
                  </a:lnTo>
                  <a:close/>
                </a:path>
                <a:path w="97789" h="428625">
                  <a:moveTo>
                    <a:pt x="97536" y="231648"/>
                  </a:moveTo>
                  <a:lnTo>
                    <a:pt x="0" y="231648"/>
                  </a:lnTo>
                  <a:lnTo>
                    <a:pt x="0" y="233159"/>
                  </a:lnTo>
                  <a:lnTo>
                    <a:pt x="97536" y="233159"/>
                  </a:lnTo>
                  <a:lnTo>
                    <a:pt x="97536" y="231648"/>
                  </a:lnTo>
                  <a:close/>
                </a:path>
                <a:path w="97789" h="428625">
                  <a:moveTo>
                    <a:pt x="97536" y="225552"/>
                  </a:moveTo>
                  <a:lnTo>
                    <a:pt x="0" y="225552"/>
                  </a:lnTo>
                  <a:lnTo>
                    <a:pt x="0" y="227063"/>
                  </a:lnTo>
                  <a:lnTo>
                    <a:pt x="97536" y="227063"/>
                  </a:lnTo>
                  <a:lnTo>
                    <a:pt x="97536" y="225552"/>
                  </a:lnTo>
                  <a:close/>
                </a:path>
                <a:path w="97789" h="428625">
                  <a:moveTo>
                    <a:pt x="97536" y="219456"/>
                  </a:moveTo>
                  <a:lnTo>
                    <a:pt x="0" y="219456"/>
                  </a:lnTo>
                  <a:lnTo>
                    <a:pt x="0" y="220967"/>
                  </a:lnTo>
                  <a:lnTo>
                    <a:pt x="97536" y="220967"/>
                  </a:lnTo>
                  <a:lnTo>
                    <a:pt x="97536" y="219456"/>
                  </a:lnTo>
                  <a:close/>
                </a:path>
                <a:path w="97789" h="428625">
                  <a:moveTo>
                    <a:pt x="97536" y="213360"/>
                  </a:moveTo>
                  <a:lnTo>
                    <a:pt x="0" y="213360"/>
                  </a:lnTo>
                  <a:lnTo>
                    <a:pt x="0" y="214871"/>
                  </a:lnTo>
                  <a:lnTo>
                    <a:pt x="97536" y="214871"/>
                  </a:lnTo>
                  <a:lnTo>
                    <a:pt x="97536" y="213360"/>
                  </a:lnTo>
                  <a:close/>
                </a:path>
                <a:path w="97789" h="428625">
                  <a:moveTo>
                    <a:pt x="97536" y="207264"/>
                  </a:moveTo>
                  <a:lnTo>
                    <a:pt x="0" y="207264"/>
                  </a:lnTo>
                  <a:lnTo>
                    <a:pt x="0" y="208775"/>
                  </a:lnTo>
                  <a:lnTo>
                    <a:pt x="97536" y="208775"/>
                  </a:lnTo>
                  <a:lnTo>
                    <a:pt x="97536" y="207264"/>
                  </a:lnTo>
                  <a:close/>
                </a:path>
                <a:path w="97789" h="428625">
                  <a:moveTo>
                    <a:pt x="97536" y="201168"/>
                  </a:moveTo>
                  <a:lnTo>
                    <a:pt x="0" y="201168"/>
                  </a:lnTo>
                  <a:lnTo>
                    <a:pt x="0" y="202679"/>
                  </a:lnTo>
                  <a:lnTo>
                    <a:pt x="97536" y="202679"/>
                  </a:lnTo>
                  <a:lnTo>
                    <a:pt x="97536" y="201168"/>
                  </a:lnTo>
                  <a:close/>
                </a:path>
                <a:path w="97789" h="428625">
                  <a:moveTo>
                    <a:pt x="97536" y="195072"/>
                  </a:moveTo>
                  <a:lnTo>
                    <a:pt x="0" y="195072"/>
                  </a:lnTo>
                  <a:lnTo>
                    <a:pt x="0" y="196583"/>
                  </a:lnTo>
                  <a:lnTo>
                    <a:pt x="97536" y="196583"/>
                  </a:lnTo>
                  <a:lnTo>
                    <a:pt x="97536" y="195072"/>
                  </a:lnTo>
                  <a:close/>
                </a:path>
                <a:path w="97789" h="428625">
                  <a:moveTo>
                    <a:pt x="97536" y="188976"/>
                  </a:moveTo>
                  <a:lnTo>
                    <a:pt x="0" y="188976"/>
                  </a:lnTo>
                  <a:lnTo>
                    <a:pt x="0" y="190487"/>
                  </a:lnTo>
                  <a:lnTo>
                    <a:pt x="97536" y="190487"/>
                  </a:lnTo>
                  <a:lnTo>
                    <a:pt x="97536" y="188976"/>
                  </a:lnTo>
                  <a:close/>
                </a:path>
                <a:path w="97789" h="428625">
                  <a:moveTo>
                    <a:pt x="97536" y="182880"/>
                  </a:moveTo>
                  <a:lnTo>
                    <a:pt x="0" y="182880"/>
                  </a:lnTo>
                  <a:lnTo>
                    <a:pt x="0" y="184391"/>
                  </a:lnTo>
                  <a:lnTo>
                    <a:pt x="97536" y="184391"/>
                  </a:lnTo>
                  <a:lnTo>
                    <a:pt x="97536" y="182880"/>
                  </a:lnTo>
                  <a:close/>
                </a:path>
                <a:path w="97789" h="428625">
                  <a:moveTo>
                    <a:pt x="97536" y="176784"/>
                  </a:moveTo>
                  <a:lnTo>
                    <a:pt x="0" y="176784"/>
                  </a:lnTo>
                  <a:lnTo>
                    <a:pt x="0" y="178295"/>
                  </a:lnTo>
                  <a:lnTo>
                    <a:pt x="97536" y="178295"/>
                  </a:lnTo>
                  <a:lnTo>
                    <a:pt x="97536" y="176784"/>
                  </a:lnTo>
                  <a:close/>
                </a:path>
                <a:path w="97789" h="428625">
                  <a:moveTo>
                    <a:pt x="97536" y="170688"/>
                  </a:moveTo>
                  <a:lnTo>
                    <a:pt x="0" y="170688"/>
                  </a:lnTo>
                  <a:lnTo>
                    <a:pt x="0" y="172199"/>
                  </a:lnTo>
                  <a:lnTo>
                    <a:pt x="97536" y="172199"/>
                  </a:lnTo>
                  <a:lnTo>
                    <a:pt x="97536" y="170688"/>
                  </a:lnTo>
                  <a:close/>
                </a:path>
                <a:path w="97789" h="428625">
                  <a:moveTo>
                    <a:pt x="97536" y="164592"/>
                  </a:moveTo>
                  <a:lnTo>
                    <a:pt x="0" y="164592"/>
                  </a:lnTo>
                  <a:lnTo>
                    <a:pt x="0" y="166103"/>
                  </a:lnTo>
                  <a:lnTo>
                    <a:pt x="97536" y="166103"/>
                  </a:lnTo>
                  <a:lnTo>
                    <a:pt x="97536" y="164592"/>
                  </a:lnTo>
                  <a:close/>
                </a:path>
                <a:path w="97789" h="428625">
                  <a:moveTo>
                    <a:pt x="97536" y="158496"/>
                  </a:moveTo>
                  <a:lnTo>
                    <a:pt x="0" y="158496"/>
                  </a:lnTo>
                  <a:lnTo>
                    <a:pt x="0" y="160007"/>
                  </a:lnTo>
                  <a:lnTo>
                    <a:pt x="97536" y="160007"/>
                  </a:lnTo>
                  <a:lnTo>
                    <a:pt x="97536" y="158496"/>
                  </a:lnTo>
                  <a:close/>
                </a:path>
                <a:path w="97789" h="428625">
                  <a:moveTo>
                    <a:pt x="97536" y="152400"/>
                  </a:moveTo>
                  <a:lnTo>
                    <a:pt x="0" y="152400"/>
                  </a:lnTo>
                  <a:lnTo>
                    <a:pt x="0" y="153911"/>
                  </a:lnTo>
                  <a:lnTo>
                    <a:pt x="97536" y="153911"/>
                  </a:lnTo>
                  <a:lnTo>
                    <a:pt x="97536" y="152400"/>
                  </a:lnTo>
                  <a:close/>
                </a:path>
                <a:path w="97789" h="428625">
                  <a:moveTo>
                    <a:pt x="97536" y="146304"/>
                  </a:moveTo>
                  <a:lnTo>
                    <a:pt x="0" y="146304"/>
                  </a:lnTo>
                  <a:lnTo>
                    <a:pt x="0" y="147815"/>
                  </a:lnTo>
                  <a:lnTo>
                    <a:pt x="97536" y="147815"/>
                  </a:lnTo>
                  <a:lnTo>
                    <a:pt x="97536" y="146304"/>
                  </a:lnTo>
                  <a:close/>
                </a:path>
                <a:path w="97789" h="428625">
                  <a:moveTo>
                    <a:pt x="97536" y="140208"/>
                  </a:moveTo>
                  <a:lnTo>
                    <a:pt x="0" y="140208"/>
                  </a:lnTo>
                  <a:lnTo>
                    <a:pt x="0" y="141719"/>
                  </a:lnTo>
                  <a:lnTo>
                    <a:pt x="97536" y="141719"/>
                  </a:lnTo>
                  <a:lnTo>
                    <a:pt x="97536" y="140208"/>
                  </a:lnTo>
                  <a:close/>
                </a:path>
                <a:path w="97789" h="428625">
                  <a:moveTo>
                    <a:pt x="97536" y="134112"/>
                  </a:moveTo>
                  <a:lnTo>
                    <a:pt x="0" y="134112"/>
                  </a:lnTo>
                  <a:lnTo>
                    <a:pt x="0" y="135623"/>
                  </a:lnTo>
                  <a:lnTo>
                    <a:pt x="97536" y="135623"/>
                  </a:lnTo>
                  <a:lnTo>
                    <a:pt x="97536" y="134112"/>
                  </a:lnTo>
                  <a:close/>
                </a:path>
                <a:path w="97789" h="428625">
                  <a:moveTo>
                    <a:pt x="97536" y="128016"/>
                  </a:moveTo>
                  <a:lnTo>
                    <a:pt x="0" y="128016"/>
                  </a:lnTo>
                  <a:lnTo>
                    <a:pt x="0" y="129527"/>
                  </a:lnTo>
                  <a:lnTo>
                    <a:pt x="97536" y="129527"/>
                  </a:lnTo>
                  <a:lnTo>
                    <a:pt x="97536" y="128016"/>
                  </a:lnTo>
                  <a:close/>
                </a:path>
                <a:path w="97789" h="428625">
                  <a:moveTo>
                    <a:pt x="97536" y="121920"/>
                  </a:moveTo>
                  <a:lnTo>
                    <a:pt x="0" y="121920"/>
                  </a:lnTo>
                  <a:lnTo>
                    <a:pt x="0" y="123431"/>
                  </a:lnTo>
                  <a:lnTo>
                    <a:pt x="97536" y="123431"/>
                  </a:lnTo>
                  <a:lnTo>
                    <a:pt x="97536" y="121920"/>
                  </a:lnTo>
                  <a:close/>
                </a:path>
                <a:path w="97789" h="428625">
                  <a:moveTo>
                    <a:pt x="97536" y="115824"/>
                  </a:moveTo>
                  <a:lnTo>
                    <a:pt x="0" y="115824"/>
                  </a:lnTo>
                  <a:lnTo>
                    <a:pt x="0" y="117335"/>
                  </a:lnTo>
                  <a:lnTo>
                    <a:pt x="97536" y="117335"/>
                  </a:lnTo>
                  <a:lnTo>
                    <a:pt x="97536" y="115824"/>
                  </a:lnTo>
                  <a:close/>
                </a:path>
                <a:path w="97789" h="428625">
                  <a:moveTo>
                    <a:pt x="97536" y="109728"/>
                  </a:moveTo>
                  <a:lnTo>
                    <a:pt x="0" y="109728"/>
                  </a:lnTo>
                  <a:lnTo>
                    <a:pt x="0" y="111239"/>
                  </a:lnTo>
                  <a:lnTo>
                    <a:pt x="97536" y="111239"/>
                  </a:lnTo>
                  <a:lnTo>
                    <a:pt x="97536" y="109728"/>
                  </a:lnTo>
                  <a:close/>
                </a:path>
                <a:path w="97789" h="428625">
                  <a:moveTo>
                    <a:pt x="97536" y="103632"/>
                  </a:moveTo>
                  <a:lnTo>
                    <a:pt x="0" y="103632"/>
                  </a:lnTo>
                  <a:lnTo>
                    <a:pt x="0" y="105143"/>
                  </a:lnTo>
                  <a:lnTo>
                    <a:pt x="97536" y="105143"/>
                  </a:lnTo>
                  <a:lnTo>
                    <a:pt x="97536" y="103632"/>
                  </a:lnTo>
                  <a:close/>
                </a:path>
                <a:path w="97789" h="428625">
                  <a:moveTo>
                    <a:pt x="97536" y="97536"/>
                  </a:moveTo>
                  <a:lnTo>
                    <a:pt x="0" y="97536"/>
                  </a:lnTo>
                  <a:lnTo>
                    <a:pt x="0" y="99047"/>
                  </a:lnTo>
                  <a:lnTo>
                    <a:pt x="97536" y="99047"/>
                  </a:lnTo>
                  <a:lnTo>
                    <a:pt x="97536" y="97536"/>
                  </a:lnTo>
                  <a:close/>
                </a:path>
                <a:path w="97789" h="428625">
                  <a:moveTo>
                    <a:pt x="97536" y="91440"/>
                  </a:moveTo>
                  <a:lnTo>
                    <a:pt x="0" y="91440"/>
                  </a:lnTo>
                  <a:lnTo>
                    <a:pt x="0" y="92951"/>
                  </a:lnTo>
                  <a:lnTo>
                    <a:pt x="97536" y="92951"/>
                  </a:lnTo>
                  <a:lnTo>
                    <a:pt x="97536" y="91440"/>
                  </a:lnTo>
                  <a:close/>
                </a:path>
                <a:path w="97789" h="428625">
                  <a:moveTo>
                    <a:pt x="97536" y="85344"/>
                  </a:moveTo>
                  <a:lnTo>
                    <a:pt x="0" y="85344"/>
                  </a:lnTo>
                  <a:lnTo>
                    <a:pt x="0" y="86855"/>
                  </a:lnTo>
                  <a:lnTo>
                    <a:pt x="97536" y="86855"/>
                  </a:lnTo>
                  <a:lnTo>
                    <a:pt x="97536" y="85344"/>
                  </a:lnTo>
                  <a:close/>
                </a:path>
                <a:path w="97789" h="428625">
                  <a:moveTo>
                    <a:pt x="97536" y="79248"/>
                  </a:moveTo>
                  <a:lnTo>
                    <a:pt x="0" y="79248"/>
                  </a:lnTo>
                  <a:lnTo>
                    <a:pt x="0" y="80759"/>
                  </a:lnTo>
                  <a:lnTo>
                    <a:pt x="97536" y="80759"/>
                  </a:lnTo>
                  <a:lnTo>
                    <a:pt x="97536" y="79248"/>
                  </a:lnTo>
                  <a:close/>
                </a:path>
                <a:path w="97789" h="428625">
                  <a:moveTo>
                    <a:pt x="97536" y="73152"/>
                  </a:moveTo>
                  <a:lnTo>
                    <a:pt x="0" y="73152"/>
                  </a:lnTo>
                  <a:lnTo>
                    <a:pt x="0" y="74663"/>
                  </a:lnTo>
                  <a:lnTo>
                    <a:pt x="97536" y="74663"/>
                  </a:lnTo>
                  <a:lnTo>
                    <a:pt x="97536" y="73152"/>
                  </a:lnTo>
                  <a:close/>
                </a:path>
                <a:path w="97789" h="428625">
                  <a:moveTo>
                    <a:pt x="97536" y="67056"/>
                  </a:moveTo>
                  <a:lnTo>
                    <a:pt x="0" y="67056"/>
                  </a:lnTo>
                  <a:lnTo>
                    <a:pt x="0" y="68567"/>
                  </a:lnTo>
                  <a:lnTo>
                    <a:pt x="97536" y="68567"/>
                  </a:lnTo>
                  <a:lnTo>
                    <a:pt x="97536" y="67056"/>
                  </a:lnTo>
                  <a:close/>
                </a:path>
                <a:path w="97789" h="428625">
                  <a:moveTo>
                    <a:pt x="97536" y="60960"/>
                  </a:moveTo>
                  <a:lnTo>
                    <a:pt x="0" y="60960"/>
                  </a:lnTo>
                  <a:lnTo>
                    <a:pt x="0" y="62471"/>
                  </a:lnTo>
                  <a:lnTo>
                    <a:pt x="97536" y="62471"/>
                  </a:lnTo>
                  <a:lnTo>
                    <a:pt x="97536" y="60960"/>
                  </a:lnTo>
                  <a:close/>
                </a:path>
                <a:path w="97789" h="428625">
                  <a:moveTo>
                    <a:pt x="97536" y="54864"/>
                  </a:moveTo>
                  <a:lnTo>
                    <a:pt x="0" y="54864"/>
                  </a:lnTo>
                  <a:lnTo>
                    <a:pt x="0" y="56375"/>
                  </a:lnTo>
                  <a:lnTo>
                    <a:pt x="97536" y="56375"/>
                  </a:lnTo>
                  <a:lnTo>
                    <a:pt x="97536" y="54864"/>
                  </a:lnTo>
                  <a:close/>
                </a:path>
                <a:path w="97789" h="428625">
                  <a:moveTo>
                    <a:pt x="97536" y="48768"/>
                  </a:moveTo>
                  <a:lnTo>
                    <a:pt x="0" y="48768"/>
                  </a:lnTo>
                  <a:lnTo>
                    <a:pt x="0" y="50279"/>
                  </a:lnTo>
                  <a:lnTo>
                    <a:pt x="97536" y="50279"/>
                  </a:lnTo>
                  <a:lnTo>
                    <a:pt x="97536" y="48768"/>
                  </a:lnTo>
                  <a:close/>
                </a:path>
                <a:path w="97789" h="428625">
                  <a:moveTo>
                    <a:pt x="97536" y="42672"/>
                  </a:moveTo>
                  <a:lnTo>
                    <a:pt x="0" y="42672"/>
                  </a:lnTo>
                  <a:lnTo>
                    <a:pt x="0" y="44183"/>
                  </a:lnTo>
                  <a:lnTo>
                    <a:pt x="97536" y="44183"/>
                  </a:lnTo>
                  <a:lnTo>
                    <a:pt x="97536" y="42672"/>
                  </a:lnTo>
                  <a:close/>
                </a:path>
                <a:path w="97789" h="428625">
                  <a:moveTo>
                    <a:pt x="97536" y="36576"/>
                  </a:moveTo>
                  <a:lnTo>
                    <a:pt x="0" y="36576"/>
                  </a:lnTo>
                  <a:lnTo>
                    <a:pt x="0" y="38087"/>
                  </a:lnTo>
                  <a:lnTo>
                    <a:pt x="97536" y="38087"/>
                  </a:lnTo>
                  <a:lnTo>
                    <a:pt x="97536" y="36576"/>
                  </a:lnTo>
                  <a:close/>
                </a:path>
                <a:path w="97789" h="428625">
                  <a:moveTo>
                    <a:pt x="97536" y="30480"/>
                  </a:moveTo>
                  <a:lnTo>
                    <a:pt x="0" y="30480"/>
                  </a:lnTo>
                  <a:lnTo>
                    <a:pt x="0" y="31991"/>
                  </a:lnTo>
                  <a:lnTo>
                    <a:pt x="97536" y="31991"/>
                  </a:lnTo>
                  <a:lnTo>
                    <a:pt x="97536" y="30480"/>
                  </a:lnTo>
                  <a:close/>
                </a:path>
                <a:path w="97789" h="428625">
                  <a:moveTo>
                    <a:pt x="97536" y="24384"/>
                  </a:moveTo>
                  <a:lnTo>
                    <a:pt x="0" y="24384"/>
                  </a:lnTo>
                  <a:lnTo>
                    <a:pt x="0" y="25895"/>
                  </a:lnTo>
                  <a:lnTo>
                    <a:pt x="97536" y="25895"/>
                  </a:lnTo>
                  <a:lnTo>
                    <a:pt x="97536" y="24384"/>
                  </a:lnTo>
                  <a:close/>
                </a:path>
                <a:path w="97789" h="428625">
                  <a:moveTo>
                    <a:pt x="97536" y="18288"/>
                  </a:moveTo>
                  <a:lnTo>
                    <a:pt x="0" y="18288"/>
                  </a:lnTo>
                  <a:lnTo>
                    <a:pt x="0" y="19799"/>
                  </a:lnTo>
                  <a:lnTo>
                    <a:pt x="97536" y="19799"/>
                  </a:lnTo>
                  <a:lnTo>
                    <a:pt x="97536" y="18288"/>
                  </a:lnTo>
                  <a:close/>
                </a:path>
                <a:path w="97789" h="428625">
                  <a:moveTo>
                    <a:pt x="97536" y="12192"/>
                  </a:moveTo>
                  <a:lnTo>
                    <a:pt x="0" y="12192"/>
                  </a:lnTo>
                  <a:lnTo>
                    <a:pt x="0" y="13703"/>
                  </a:lnTo>
                  <a:lnTo>
                    <a:pt x="97536" y="13703"/>
                  </a:lnTo>
                  <a:lnTo>
                    <a:pt x="97536" y="12192"/>
                  </a:lnTo>
                  <a:close/>
                </a:path>
                <a:path w="97789" h="428625">
                  <a:moveTo>
                    <a:pt x="97536" y="6096"/>
                  </a:moveTo>
                  <a:lnTo>
                    <a:pt x="0" y="6096"/>
                  </a:lnTo>
                  <a:lnTo>
                    <a:pt x="0" y="7607"/>
                  </a:lnTo>
                  <a:lnTo>
                    <a:pt x="97536" y="7607"/>
                  </a:lnTo>
                  <a:lnTo>
                    <a:pt x="97536" y="6096"/>
                  </a:lnTo>
                  <a:close/>
                </a:path>
                <a:path w="97789" h="428625">
                  <a:moveTo>
                    <a:pt x="97536" y="0"/>
                  </a:moveTo>
                  <a:lnTo>
                    <a:pt x="0" y="0"/>
                  </a:lnTo>
                  <a:lnTo>
                    <a:pt x="0" y="1511"/>
                  </a:lnTo>
                  <a:lnTo>
                    <a:pt x="97536" y="1511"/>
                  </a:lnTo>
                  <a:lnTo>
                    <a:pt x="97536" y="0"/>
                  </a:lnTo>
                  <a:close/>
                </a:path>
              </a:pathLst>
            </a:custGeom>
            <a:solidFill>
              <a:srgbClr val="FFFFC2"/>
            </a:solidFill>
          </p:spPr>
          <p:txBody>
            <a:bodyPr wrap="square" lIns="0" tIns="0" rIns="0" bIns="0" rtlCol="0"/>
            <a:lstStyle/>
            <a:p>
              <a:endParaRPr/>
            </a:p>
          </p:txBody>
        </p:sp>
        <p:sp>
          <p:nvSpPr>
            <p:cNvPr id="41" name="object 41"/>
            <p:cNvSpPr/>
            <p:nvPr/>
          </p:nvSpPr>
          <p:spPr>
            <a:xfrm>
              <a:off x="5585320" y="6967740"/>
              <a:ext cx="97790" cy="178435"/>
            </a:xfrm>
            <a:custGeom>
              <a:avLst/>
              <a:gdLst/>
              <a:ahLst/>
              <a:cxnLst/>
              <a:rect l="l" t="t" r="r" b="b"/>
              <a:pathLst>
                <a:path w="97789" h="178434">
                  <a:moveTo>
                    <a:pt x="1549" y="176784"/>
                  </a:moveTo>
                  <a:lnTo>
                    <a:pt x="0" y="176784"/>
                  </a:lnTo>
                  <a:lnTo>
                    <a:pt x="0" y="178295"/>
                  </a:lnTo>
                  <a:lnTo>
                    <a:pt x="1549" y="176784"/>
                  </a:lnTo>
                  <a:close/>
                </a:path>
                <a:path w="97789" h="178434">
                  <a:moveTo>
                    <a:pt x="7734" y="170688"/>
                  </a:moveTo>
                  <a:lnTo>
                    <a:pt x="0" y="170688"/>
                  </a:lnTo>
                  <a:lnTo>
                    <a:pt x="0" y="172199"/>
                  </a:lnTo>
                  <a:lnTo>
                    <a:pt x="6197" y="172199"/>
                  </a:lnTo>
                  <a:lnTo>
                    <a:pt x="7734" y="170688"/>
                  </a:lnTo>
                  <a:close/>
                </a:path>
                <a:path w="97789" h="178434">
                  <a:moveTo>
                    <a:pt x="13931" y="164592"/>
                  </a:moveTo>
                  <a:lnTo>
                    <a:pt x="0" y="164592"/>
                  </a:lnTo>
                  <a:lnTo>
                    <a:pt x="0" y="166103"/>
                  </a:lnTo>
                  <a:lnTo>
                    <a:pt x="12382" y="166103"/>
                  </a:lnTo>
                  <a:lnTo>
                    <a:pt x="13931" y="164592"/>
                  </a:lnTo>
                  <a:close/>
                </a:path>
                <a:path w="97789" h="178434">
                  <a:moveTo>
                    <a:pt x="20116" y="158496"/>
                  </a:moveTo>
                  <a:lnTo>
                    <a:pt x="0" y="158496"/>
                  </a:lnTo>
                  <a:lnTo>
                    <a:pt x="0" y="160007"/>
                  </a:lnTo>
                  <a:lnTo>
                    <a:pt x="18580" y="160007"/>
                  </a:lnTo>
                  <a:lnTo>
                    <a:pt x="20116" y="158496"/>
                  </a:lnTo>
                  <a:close/>
                </a:path>
                <a:path w="97789" h="178434">
                  <a:moveTo>
                    <a:pt x="26314" y="152400"/>
                  </a:moveTo>
                  <a:lnTo>
                    <a:pt x="0" y="152400"/>
                  </a:lnTo>
                  <a:lnTo>
                    <a:pt x="0" y="153911"/>
                  </a:lnTo>
                  <a:lnTo>
                    <a:pt x="24777" y="153911"/>
                  </a:lnTo>
                  <a:lnTo>
                    <a:pt x="26314" y="152400"/>
                  </a:lnTo>
                  <a:close/>
                </a:path>
                <a:path w="97789" h="178434">
                  <a:moveTo>
                    <a:pt x="32512" y="146304"/>
                  </a:moveTo>
                  <a:lnTo>
                    <a:pt x="0" y="146304"/>
                  </a:lnTo>
                  <a:lnTo>
                    <a:pt x="0" y="147815"/>
                  </a:lnTo>
                  <a:lnTo>
                    <a:pt x="30962" y="147815"/>
                  </a:lnTo>
                  <a:lnTo>
                    <a:pt x="32512" y="146304"/>
                  </a:lnTo>
                  <a:close/>
                </a:path>
                <a:path w="97789" h="178434">
                  <a:moveTo>
                    <a:pt x="38696" y="140208"/>
                  </a:moveTo>
                  <a:lnTo>
                    <a:pt x="0" y="140208"/>
                  </a:lnTo>
                  <a:lnTo>
                    <a:pt x="0" y="141719"/>
                  </a:lnTo>
                  <a:lnTo>
                    <a:pt x="37160" y="141719"/>
                  </a:lnTo>
                  <a:lnTo>
                    <a:pt x="38696" y="140208"/>
                  </a:lnTo>
                  <a:close/>
                </a:path>
                <a:path w="97789" h="178434">
                  <a:moveTo>
                    <a:pt x="44894" y="134112"/>
                  </a:moveTo>
                  <a:lnTo>
                    <a:pt x="0" y="134112"/>
                  </a:lnTo>
                  <a:lnTo>
                    <a:pt x="0" y="135623"/>
                  </a:lnTo>
                  <a:lnTo>
                    <a:pt x="43357" y="135623"/>
                  </a:lnTo>
                  <a:lnTo>
                    <a:pt x="44894" y="134112"/>
                  </a:lnTo>
                  <a:close/>
                </a:path>
                <a:path w="97789" h="178434">
                  <a:moveTo>
                    <a:pt x="51092" y="128016"/>
                  </a:moveTo>
                  <a:lnTo>
                    <a:pt x="0" y="128016"/>
                  </a:lnTo>
                  <a:lnTo>
                    <a:pt x="0" y="129527"/>
                  </a:lnTo>
                  <a:lnTo>
                    <a:pt x="49542" y="129527"/>
                  </a:lnTo>
                  <a:lnTo>
                    <a:pt x="51092" y="128016"/>
                  </a:lnTo>
                  <a:close/>
                </a:path>
                <a:path w="97789" h="178434">
                  <a:moveTo>
                    <a:pt x="57277" y="121920"/>
                  </a:moveTo>
                  <a:lnTo>
                    <a:pt x="0" y="121920"/>
                  </a:lnTo>
                  <a:lnTo>
                    <a:pt x="0" y="123431"/>
                  </a:lnTo>
                  <a:lnTo>
                    <a:pt x="55740" y="123431"/>
                  </a:lnTo>
                  <a:lnTo>
                    <a:pt x="57277" y="121920"/>
                  </a:lnTo>
                  <a:close/>
                </a:path>
                <a:path w="97789" h="178434">
                  <a:moveTo>
                    <a:pt x="63474" y="115824"/>
                  </a:moveTo>
                  <a:lnTo>
                    <a:pt x="0" y="115824"/>
                  </a:lnTo>
                  <a:lnTo>
                    <a:pt x="0" y="117335"/>
                  </a:lnTo>
                  <a:lnTo>
                    <a:pt x="61925" y="117335"/>
                  </a:lnTo>
                  <a:lnTo>
                    <a:pt x="63474" y="115824"/>
                  </a:lnTo>
                  <a:close/>
                </a:path>
                <a:path w="97789" h="178434">
                  <a:moveTo>
                    <a:pt x="69659" y="109728"/>
                  </a:moveTo>
                  <a:lnTo>
                    <a:pt x="0" y="109728"/>
                  </a:lnTo>
                  <a:lnTo>
                    <a:pt x="0" y="111239"/>
                  </a:lnTo>
                  <a:lnTo>
                    <a:pt x="68122" y="111239"/>
                  </a:lnTo>
                  <a:lnTo>
                    <a:pt x="69659" y="109728"/>
                  </a:lnTo>
                  <a:close/>
                </a:path>
                <a:path w="97789" h="178434">
                  <a:moveTo>
                    <a:pt x="75857" y="103632"/>
                  </a:moveTo>
                  <a:lnTo>
                    <a:pt x="0" y="103632"/>
                  </a:lnTo>
                  <a:lnTo>
                    <a:pt x="0" y="105143"/>
                  </a:lnTo>
                  <a:lnTo>
                    <a:pt x="74320" y="105143"/>
                  </a:lnTo>
                  <a:lnTo>
                    <a:pt x="75857" y="103632"/>
                  </a:lnTo>
                  <a:close/>
                </a:path>
                <a:path w="97789" h="178434">
                  <a:moveTo>
                    <a:pt x="82054" y="97536"/>
                  </a:moveTo>
                  <a:lnTo>
                    <a:pt x="0" y="97536"/>
                  </a:lnTo>
                  <a:lnTo>
                    <a:pt x="0" y="99047"/>
                  </a:lnTo>
                  <a:lnTo>
                    <a:pt x="80505" y="99047"/>
                  </a:lnTo>
                  <a:lnTo>
                    <a:pt x="82054" y="97536"/>
                  </a:lnTo>
                  <a:close/>
                </a:path>
                <a:path w="97789" h="178434">
                  <a:moveTo>
                    <a:pt x="88239" y="91440"/>
                  </a:moveTo>
                  <a:lnTo>
                    <a:pt x="0" y="91440"/>
                  </a:lnTo>
                  <a:lnTo>
                    <a:pt x="0" y="92951"/>
                  </a:lnTo>
                  <a:lnTo>
                    <a:pt x="86702" y="92951"/>
                  </a:lnTo>
                  <a:lnTo>
                    <a:pt x="88239" y="91440"/>
                  </a:lnTo>
                  <a:close/>
                </a:path>
                <a:path w="97789" h="178434">
                  <a:moveTo>
                    <a:pt x="94437" y="85344"/>
                  </a:moveTo>
                  <a:lnTo>
                    <a:pt x="0" y="85344"/>
                  </a:lnTo>
                  <a:lnTo>
                    <a:pt x="0" y="86855"/>
                  </a:lnTo>
                  <a:lnTo>
                    <a:pt x="92887" y="86855"/>
                  </a:lnTo>
                  <a:lnTo>
                    <a:pt x="94437" y="85344"/>
                  </a:lnTo>
                  <a:close/>
                </a:path>
                <a:path w="97789" h="178434">
                  <a:moveTo>
                    <a:pt x="97536" y="79248"/>
                  </a:moveTo>
                  <a:lnTo>
                    <a:pt x="0" y="79248"/>
                  </a:lnTo>
                  <a:lnTo>
                    <a:pt x="0" y="80759"/>
                  </a:lnTo>
                  <a:lnTo>
                    <a:pt x="97536" y="80759"/>
                  </a:lnTo>
                  <a:lnTo>
                    <a:pt x="97536" y="79248"/>
                  </a:lnTo>
                  <a:close/>
                </a:path>
                <a:path w="97789" h="178434">
                  <a:moveTo>
                    <a:pt x="97536" y="73152"/>
                  </a:moveTo>
                  <a:lnTo>
                    <a:pt x="0" y="73152"/>
                  </a:lnTo>
                  <a:lnTo>
                    <a:pt x="0" y="74663"/>
                  </a:lnTo>
                  <a:lnTo>
                    <a:pt x="97536" y="74663"/>
                  </a:lnTo>
                  <a:lnTo>
                    <a:pt x="97536" y="73152"/>
                  </a:lnTo>
                  <a:close/>
                </a:path>
                <a:path w="97789" h="178434">
                  <a:moveTo>
                    <a:pt x="97536" y="67056"/>
                  </a:moveTo>
                  <a:lnTo>
                    <a:pt x="0" y="67056"/>
                  </a:lnTo>
                  <a:lnTo>
                    <a:pt x="0" y="68567"/>
                  </a:lnTo>
                  <a:lnTo>
                    <a:pt x="97536" y="68567"/>
                  </a:lnTo>
                  <a:lnTo>
                    <a:pt x="97536" y="67056"/>
                  </a:lnTo>
                  <a:close/>
                </a:path>
                <a:path w="97789" h="178434">
                  <a:moveTo>
                    <a:pt x="97536" y="60960"/>
                  </a:moveTo>
                  <a:lnTo>
                    <a:pt x="0" y="60960"/>
                  </a:lnTo>
                  <a:lnTo>
                    <a:pt x="0" y="62471"/>
                  </a:lnTo>
                  <a:lnTo>
                    <a:pt x="97536" y="62471"/>
                  </a:lnTo>
                  <a:lnTo>
                    <a:pt x="97536" y="60960"/>
                  </a:lnTo>
                  <a:close/>
                </a:path>
                <a:path w="97789" h="178434">
                  <a:moveTo>
                    <a:pt x="97536" y="54864"/>
                  </a:moveTo>
                  <a:lnTo>
                    <a:pt x="0" y="54864"/>
                  </a:lnTo>
                  <a:lnTo>
                    <a:pt x="0" y="56375"/>
                  </a:lnTo>
                  <a:lnTo>
                    <a:pt x="97536" y="56375"/>
                  </a:lnTo>
                  <a:lnTo>
                    <a:pt x="97536" y="54864"/>
                  </a:lnTo>
                  <a:close/>
                </a:path>
                <a:path w="97789" h="178434">
                  <a:moveTo>
                    <a:pt x="97536" y="48768"/>
                  </a:moveTo>
                  <a:lnTo>
                    <a:pt x="0" y="48768"/>
                  </a:lnTo>
                  <a:lnTo>
                    <a:pt x="0" y="50279"/>
                  </a:lnTo>
                  <a:lnTo>
                    <a:pt x="97536" y="50279"/>
                  </a:lnTo>
                  <a:lnTo>
                    <a:pt x="97536" y="48768"/>
                  </a:lnTo>
                  <a:close/>
                </a:path>
                <a:path w="97789" h="178434">
                  <a:moveTo>
                    <a:pt x="97536" y="42672"/>
                  </a:moveTo>
                  <a:lnTo>
                    <a:pt x="0" y="42672"/>
                  </a:lnTo>
                  <a:lnTo>
                    <a:pt x="0" y="44183"/>
                  </a:lnTo>
                  <a:lnTo>
                    <a:pt x="97536" y="44183"/>
                  </a:lnTo>
                  <a:lnTo>
                    <a:pt x="97536" y="42672"/>
                  </a:lnTo>
                  <a:close/>
                </a:path>
                <a:path w="97789" h="178434">
                  <a:moveTo>
                    <a:pt x="97536" y="36576"/>
                  </a:moveTo>
                  <a:lnTo>
                    <a:pt x="0" y="36576"/>
                  </a:lnTo>
                  <a:lnTo>
                    <a:pt x="0" y="38087"/>
                  </a:lnTo>
                  <a:lnTo>
                    <a:pt x="97536" y="38087"/>
                  </a:lnTo>
                  <a:lnTo>
                    <a:pt x="97536" y="36576"/>
                  </a:lnTo>
                  <a:close/>
                </a:path>
                <a:path w="97789" h="178434">
                  <a:moveTo>
                    <a:pt x="97536" y="30480"/>
                  </a:moveTo>
                  <a:lnTo>
                    <a:pt x="0" y="30480"/>
                  </a:lnTo>
                  <a:lnTo>
                    <a:pt x="0" y="31991"/>
                  </a:lnTo>
                  <a:lnTo>
                    <a:pt x="97536" y="31991"/>
                  </a:lnTo>
                  <a:lnTo>
                    <a:pt x="97536" y="30480"/>
                  </a:lnTo>
                  <a:close/>
                </a:path>
                <a:path w="97789" h="178434">
                  <a:moveTo>
                    <a:pt x="97536" y="24384"/>
                  </a:moveTo>
                  <a:lnTo>
                    <a:pt x="0" y="24384"/>
                  </a:lnTo>
                  <a:lnTo>
                    <a:pt x="0" y="25895"/>
                  </a:lnTo>
                  <a:lnTo>
                    <a:pt x="97536" y="25895"/>
                  </a:lnTo>
                  <a:lnTo>
                    <a:pt x="97536" y="24384"/>
                  </a:lnTo>
                  <a:close/>
                </a:path>
                <a:path w="97789" h="178434">
                  <a:moveTo>
                    <a:pt x="97536" y="18288"/>
                  </a:moveTo>
                  <a:lnTo>
                    <a:pt x="0" y="18288"/>
                  </a:lnTo>
                  <a:lnTo>
                    <a:pt x="0" y="19799"/>
                  </a:lnTo>
                  <a:lnTo>
                    <a:pt x="97536" y="19799"/>
                  </a:lnTo>
                  <a:lnTo>
                    <a:pt x="97536" y="18288"/>
                  </a:lnTo>
                  <a:close/>
                </a:path>
                <a:path w="97789" h="178434">
                  <a:moveTo>
                    <a:pt x="97536" y="12192"/>
                  </a:moveTo>
                  <a:lnTo>
                    <a:pt x="0" y="12192"/>
                  </a:lnTo>
                  <a:lnTo>
                    <a:pt x="0" y="13703"/>
                  </a:lnTo>
                  <a:lnTo>
                    <a:pt x="97536" y="13703"/>
                  </a:lnTo>
                  <a:lnTo>
                    <a:pt x="97536" y="12192"/>
                  </a:lnTo>
                  <a:close/>
                </a:path>
                <a:path w="97789" h="178434">
                  <a:moveTo>
                    <a:pt x="97536" y="6096"/>
                  </a:moveTo>
                  <a:lnTo>
                    <a:pt x="0" y="6096"/>
                  </a:lnTo>
                  <a:lnTo>
                    <a:pt x="0" y="7607"/>
                  </a:lnTo>
                  <a:lnTo>
                    <a:pt x="97536" y="7607"/>
                  </a:lnTo>
                  <a:lnTo>
                    <a:pt x="97536" y="6096"/>
                  </a:lnTo>
                  <a:close/>
                </a:path>
                <a:path w="97789" h="178434">
                  <a:moveTo>
                    <a:pt x="97536" y="0"/>
                  </a:moveTo>
                  <a:lnTo>
                    <a:pt x="0" y="0"/>
                  </a:lnTo>
                  <a:lnTo>
                    <a:pt x="0" y="1511"/>
                  </a:lnTo>
                  <a:lnTo>
                    <a:pt x="97536" y="1511"/>
                  </a:lnTo>
                  <a:lnTo>
                    <a:pt x="97536" y="0"/>
                  </a:lnTo>
                  <a:close/>
                </a:path>
              </a:pathLst>
            </a:custGeom>
            <a:solidFill>
              <a:srgbClr val="FFFFC2"/>
            </a:solidFill>
          </p:spPr>
          <p:txBody>
            <a:bodyPr wrap="square" lIns="0" tIns="0" rIns="0" bIns="0" rtlCol="0"/>
            <a:lstStyle/>
            <a:p>
              <a:endParaRPr/>
            </a:p>
          </p:txBody>
        </p:sp>
        <p:sp>
          <p:nvSpPr>
            <p:cNvPr id="42" name="object 42"/>
            <p:cNvSpPr/>
            <p:nvPr/>
          </p:nvSpPr>
          <p:spPr>
            <a:xfrm>
              <a:off x="5585320" y="7053084"/>
              <a:ext cx="4267200" cy="93345"/>
            </a:xfrm>
            <a:custGeom>
              <a:avLst/>
              <a:gdLst/>
              <a:ahLst/>
              <a:cxnLst/>
              <a:rect l="l" t="t" r="r" b="b"/>
              <a:pathLst>
                <a:path w="4267200" h="93345">
                  <a:moveTo>
                    <a:pt x="4175747" y="1511"/>
                  </a:moveTo>
                  <a:lnTo>
                    <a:pt x="4174236" y="0"/>
                  </a:lnTo>
                  <a:lnTo>
                    <a:pt x="94437" y="0"/>
                  </a:lnTo>
                  <a:lnTo>
                    <a:pt x="92887" y="1511"/>
                  </a:lnTo>
                  <a:lnTo>
                    <a:pt x="4175747" y="1511"/>
                  </a:lnTo>
                  <a:close/>
                </a:path>
                <a:path w="4267200" h="93345">
                  <a:moveTo>
                    <a:pt x="4181843" y="7607"/>
                  </a:moveTo>
                  <a:lnTo>
                    <a:pt x="4180332" y="6096"/>
                  </a:lnTo>
                  <a:lnTo>
                    <a:pt x="88239" y="6096"/>
                  </a:lnTo>
                  <a:lnTo>
                    <a:pt x="86702" y="7607"/>
                  </a:lnTo>
                  <a:lnTo>
                    <a:pt x="4181843" y="7607"/>
                  </a:lnTo>
                  <a:close/>
                </a:path>
                <a:path w="4267200" h="93345">
                  <a:moveTo>
                    <a:pt x="4187939" y="13703"/>
                  </a:moveTo>
                  <a:lnTo>
                    <a:pt x="4186428" y="12192"/>
                  </a:lnTo>
                  <a:lnTo>
                    <a:pt x="82054" y="12192"/>
                  </a:lnTo>
                  <a:lnTo>
                    <a:pt x="80505" y="13703"/>
                  </a:lnTo>
                  <a:lnTo>
                    <a:pt x="4187939" y="13703"/>
                  </a:lnTo>
                  <a:close/>
                </a:path>
                <a:path w="4267200" h="93345">
                  <a:moveTo>
                    <a:pt x="4194035" y="19799"/>
                  </a:moveTo>
                  <a:lnTo>
                    <a:pt x="4192524" y="18288"/>
                  </a:lnTo>
                  <a:lnTo>
                    <a:pt x="75857" y="18288"/>
                  </a:lnTo>
                  <a:lnTo>
                    <a:pt x="74320" y="19799"/>
                  </a:lnTo>
                  <a:lnTo>
                    <a:pt x="4194035" y="19799"/>
                  </a:lnTo>
                  <a:close/>
                </a:path>
                <a:path w="4267200" h="93345">
                  <a:moveTo>
                    <a:pt x="4200131" y="25895"/>
                  </a:moveTo>
                  <a:lnTo>
                    <a:pt x="4198620" y="24384"/>
                  </a:lnTo>
                  <a:lnTo>
                    <a:pt x="69659" y="24384"/>
                  </a:lnTo>
                  <a:lnTo>
                    <a:pt x="68122" y="25895"/>
                  </a:lnTo>
                  <a:lnTo>
                    <a:pt x="4200131" y="25895"/>
                  </a:lnTo>
                  <a:close/>
                </a:path>
                <a:path w="4267200" h="93345">
                  <a:moveTo>
                    <a:pt x="4206227" y="31991"/>
                  </a:moveTo>
                  <a:lnTo>
                    <a:pt x="4204716" y="30480"/>
                  </a:lnTo>
                  <a:lnTo>
                    <a:pt x="63474" y="30480"/>
                  </a:lnTo>
                  <a:lnTo>
                    <a:pt x="61925" y="31991"/>
                  </a:lnTo>
                  <a:lnTo>
                    <a:pt x="4206227" y="31991"/>
                  </a:lnTo>
                  <a:close/>
                </a:path>
                <a:path w="4267200" h="93345">
                  <a:moveTo>
                    <a:pt x="4212323" y="38087"/>
                  </a:moveTo>
                  <a:lnTo>
                    <a:pt x="4210812" y="36576"/>
                  </a:lnTo>
                  <a:lnTo>
                    <a:pt x="57277" y="36576"/>
                  </a:lnTo>
                  <a:lnTo>
                    <a:pt x="55740" y="38087"/>
                  </a:lnTo>
                  <a:lnTo>
                    <a:pt x="4212323" y="38087"/>
                  </a:lnTo>
                  <a:close/>
                </a:path>
                <a:path w="4267200" h="93345">
                  <a:moveTo>
                    <a:pt x="4218419" y="44183"/>
                  </a:moveTo>
                  <a:lnTo>
                    <a:pt x="4216908" y="42672"/>
                  </a:lnTo>
                  <a:lnTo>
                    <a:pt x="51092" y="42672"/>
                  </a:lnTo>
                  <a:lnTo>
                    <a:pt x="49542" y="44183"/>
                  </a:lnTo>
                  <a:lnTo>
                    <a:pt x="4218419" y="44183"/>
                  </a:lnTo>
                  <a:close/>
                </a:path>
                <a:path w="4267200" h="93345">
                  <a:moveTo>
                    <a:pt x="4224515" y="50279"/>
                  </a:moveTo>
                  <a:lnTo>
                    <a:pt x="4223004" y="48768"/>
                  </a:lnTo>
                  <a:lnTo>
                    <a:pt x="44894" y="48768"/>
                  </a:lnTo>
                  <a:lnTo>
                    <a:pt x="43357" y="50279"/>
                  </a:lnTo>
                  <a:lnTo>
                    <a:pt x="4224515" y="50279"/>
                  </a:lnTo>
                  <a:close/>
                </a:path>
                <a:path w="4267200" h="93345">
                  <a:moveTo>
                    <a:pt x="4230611" y="56375"/>
                  </a:moveTo>
                  <a:lnTo>
                    <a:pt x="4229100" y="54864"/>
                  </a:lnTo>
                  <a:lnTo>
                    <a:pt x="38696" y="54864"/>
                  </a:lnTo>
                  <a:lnTo>
                    <a:pt x="37160" y="56375"/>
                  </a:lnTo>
                  <a:lnTo>
                    <a:pt x="4230611" y="56375"/>
                  </a:lnTo>
                  <a:close/>
                </a:path>
                <a:path w="4267200" h="93345">
                  <a:moveTo>
                    <a:pt x="4236707" y="62471"/>
                  </a:moveTo>
                  <a:lnTo>
                    <a:pt x="4235196" y="60960"/>
                  </a:lnTo>
                  <a:lnTo>
                    <a:pt x="32512" y="60960"/>
                  </a:lnTo>
                  <a:lnTo>
                    <a:pt x="30962" y="62471"/>
                  </a:lnTo>
                  <a:lnTo>
                    <a:pt x="4236707" y="62471"/>
                  </a:lnTo>
                  <a:close/>
                </a:path>
                <a:path w="4267200" h="93345">
                  <a:moveTo>
                    <a:pt x="4242803" y="68567"/>
                  </a:moveTo>
                  <a:lnTo>
                    <a:pt x="4241292" y="67056"/>
                  </a:lnTo>
                  <a:lnTo>
                    <a:pt x="26314" y="67056"/>
                  </a:lnTo>
                  <a:lnTo>
                    <a:pt x="24777" y="68567"/>
                  </a:lnTo>
                  <a:lnTo>
                    <a:pt x="4242803" y="68567"/>
                  </a:lnTo>
                  <a:close/>
                </a:path>
                <a:path w="4267200" h="93345">
                  <a:moveTo>
                    <a:pt x="4248899" y="74663"/>
                  </a:moveTo>
                  <a:lnTo>
                    <a:pt x="4247388" y="73152"/>
                  </a:lnTo>
                  <a:lnTo>
                    <a:pt x="20116" y="73152"/>
                  </a:lnTo>
                  <a:lnTo>
                    <a:pt x="18580" y="74663"/>
                  </a:lnTo>
                  <a:lnTo>
                    <a:pt x="4248899" y="74663"/>
                  </a:lnTo>
                  <a:close/>
                </a:path>
                <a:path w="4267200" h="93345">
                  <a:moveTo>
                    <a:pt x="4254995" y="80759"/>
                  </a:moveTo>
                  <a:lnTo>
                    <a:pt x="4253484" y="79248"/>
                  </a:lnTo>
                  <a:lnTo>
                    <a:pt x="13931" y="79248"/>
                  </a:lnTo>
                  <a:lnTo>
                    <a:pt x="12382" y="80759"/>
                  </a:lnTo>
                  <a:lnTo>
                    <a:pt x="4254995" y="80759"/>
                  </a:lnTo>
                  <a:close/>
                </a:path>
                <a:path w="4267200" h="93345">
                  <a:moveTo>
                    <a:pt x="4261091" y="86855"/>
                  </a:moveTo>
                  <a:lnTo>
                    <a:pt x="4259580" y="85344"/>
                  </a:lnTo>
                  <a:lnTo>
                    <a:pt x="7734" y="85344"/>
                  </a:lnTo>
                  <a:lnTo>
                    <a:pt x="6197" y="86855"/>
                  </a:lnTo>
                  <a:lnTo>
                    <a:pt x="4261091" y="86855"/>
                  </a:lnTo>
                  <a:close/>
                </a:path>
                <a:path w="4267200" h="93345">
                  <a:moveTo>
                    <a:pt x="4267187" y="92951"/>
                  </a:moveTo>
                  <a:lnTo>
                    <a:pt x="4265676" y="91440"/>
                  </a:lnTo>
                  <a:lnTo>
                    <a:pt x="1549" y="91440"/>
                  </a:lnTo>
                  <a:lnTo>
                    <a:pt x="0" y="92951"/>
                  </a:lnTo>
                  <a:lnTo>
                    <a:pt x="4267187" y="92951"/>
                  </a:lnTo>
                  <a:close/>
                </a:path>
              </a:pathLst>
            </a:custGeom>
            <a:solidFill>
              <a:srgbClr val="CDCD7A"/>
            </a:solidFill>
          </p:spPr>
          <p:txBody>
            <a:bodyPr wrap="square" lIns="0" tIns="0" rIns="0" bIns="0" rtlCol="0"/>
            <a:lstStyle/>
            <a:p>
              <a:endParaRPr/>
            </a:p>
          </p:txBody>
        </p:sp>
        <p:sp>
          <p:nvSpPr>
            <p:cNvPr id="43" name="object 43"/>
            <p:cNvSpPr/>
            <p:nvPr/>
          </p:nvSpPr>
          <p:spPr>
            <a:xfrm>
              <a:off x="9756508" y="4834140"/>
              <a:ext cx="96520" cy="428625"/>
            </a:xfrm>
            <a:custGeom>
              <a:avLst/>
              <a:gdLst/>
              <a:ahLst/>
              <a:cxnLst/>
              <a:rect l="l" t="t" r="r" b="b"/>
              <a:pathLst>
                <a:path w="96520" h="428625">
                  <a:moveTo>
                    <a:pt x="96012" y="426720"/>
                  </a:moveTo>
                  <a:lnTo>
                    <a:pt x="0" y="426720"/>
                  </a:lnTo>
                  <a:lnTo>
                    <a:pt x="0" y="428231"/>
                  </a:lnTo>
                  <a:lnTo>
                    <a:pt x="96012" y="428231"/>
                  </a:lnTo>
                  <a:lnTo>
                    <a:pt x="96012" y="426720"/>
                  </a:lnTo>
                  <a:close/>
                </a:path>
                <a:path w="96520" h="428625">
                  <a:moveTo>
                    <a:pt x="96012" y="420624"/>
                  </a:moveTo>
                  <a:lnTo>
                    <a:pt x="0" y="420624"/>
                  </a:lnTo>
                  <a:lnTo>
                    <a:pt x="0" y="422135"/>
                  </a:lnTo>
                  <a:lnTo>
                    <a:pt x="96012" y="422135"/>
                  </a:lnTo>
                  <a:lnTo>
                    <a:pt x="96012" y="420624"/>
                  </a:lnTo>
                  <a:close/>
                </a:path>
                <a:path w="96520" h="428625">
                  <a:moveTo>
                    <a:pt x="96012" y="414528"/>
                  </a:moveTo>
                  <a:lnTo>
                    <a:pt x="0" y="414528"/>
                  </a:lnTo>
                  <a:lnTo>
                    <a:pt x="0" y="416039"/>
                  </a:lnTo>
                  <a:lnTo>
                    <a:pt x="96012" y="416039"/>
                  </a:lnTo>
                  <a:lnTo>
                    <a:pt x="96012" y="414528"/>
                  </a:lnTo>
                  <a:close/>
                </a:path>
                <a:path w="96520" h="428625">
                  <a:moveTo>
                    <a:pt x="96012" y="408432"/>
                  </a:moveTo>
                  <a:lnTo>
                    <a:pt x="0" y="408432"/>
                  </a:lnTo>
                  <a:lnTo>
                    <a:pt x="0" y="409943"/>
                  </a:lnTo>
                  <a:lnTo>
                    <a:pt x="96012" y="409943"/>
                  </a:lnTo>
                  <a:lnTo>
                    <a:pt x="96012" y="408432"/>
                  </a:lnTo>
                  <a:close/>
                </a:path>
                <a:path w="96520" h="428625">
                  <a:moveTo>
                    <a:pt x="96012" y="402336"/>
                  </a:moveTo>
                  <a:lnTo>
                    <a:pt x="0" y="402336"/>
                  </a:lnTo>
                  <a:lnTo>
                    <a:pt x="0" y="403847"/>
                  </a:lnTo>
                  <a:lnTo>
                    <a:pt x="96012" y="403847"/>
                  </a:lnTo>
                  <a:lnTo>
                    <a:pt x="96012" y="402336"/>
                  </a:lnTo>
                  <a:close/>
                </a:path>
                <a:path w="96520" h="428625">
                  <a:moveTo>
                    <a:pt x="96012" y="396240"/>
                  </a:moveTo>
                  <a:lnTo>
                    <a:pt x="0" y="396240"/>
                  </a:lnTo>
                  <a:lnTo>
                    <a:pt x="0" y="397751"/>
                  </a:lnTo>
                  <a:lnTo>
                    <a:pt x="96012" y="397751"/>
                  </a:lnTo>
                  <a:lnTo>
                    <a:pt x="96012" y="396240"/>
                  </a:lnTo>
                  <a:close/>
                </a:path>
                <a:path w="96520" h="428625">
                  <a:moveTo>
                    <a:pt x="96012" y="390144"/>
                  </a:moveTo>
                  <a:lnTo>
                    <a:pt x="0" y="390144"/>
                  </a:lnTo>
                  <a:lnTo>
                    <a:pt x="0" y="391655"/>
                  </a:lnTo>
                  <a:lnTo>
                    <a:pt x="96012" y="391655"/>
                  </a:lnTo>
                  <a:lnTo>
                    <a:pt x="96012" y="390144"/>
                  </a:lnTo>
                  <a:close/>
                </a:path>
                <a:path w="96520" h="428625">
                  <a:moveTo>
                    <a:pt x="96012" y="384048"/>
                  </a:moveTo>
                  <a:lnTo>
                    <a:pt x="0" y="384048"/>
                  </a:lnTo>
                  <a:lnTo>
                    <a:pt x="0" y="385559"/>
                  </a:lnTo>
                  <a:lnTo>
                    <a:pt x="96012" y="385559"/>
                  </a:lnTo>
                  <a:lnTo>
                    <a:pt x="96012" y="384048"/>
                  </a:lnTo>
                  <a:close/>
                </a:path>
                <a:path w="96520" h="428625">
                  <a:moveTo>
                    <a:pt x="96012" y="377952"/>
                  </a:moveTo>
                  <a:lnTo>
                    <a:pt x="0" y="377952"/>
                  </a:lnTo>
                  <a:lnTo>
                    <a:pt x="0" y="379463"/>
                  </a:lnTo>
                  <a:lnTo>
                    <a:pt x="96012" y="379463"/>
                  </a:lnTo>
                  <a:lnTo>
                    <a:pt x="96012" y="377952"/>
                  </a:lnTo>
                  <a:close/>
                </a:path>
                <a:path w="96520" h="428625">
                  <a:moveTo>
                    <a:pt x="96012" y="371856"/>
                  </a:moveTo>
                  <a:lnTo>
                    <a:pt x="0" y="371856"/>
                  </a:lnTo>
                  <a:lnTo>
                    <a:pt x="0" y="373367"/>
                  </a:lnTo>
                  <a:lnTo>
                    <a:pt x="96012" y="373367"/>
                  </a:lnTo>
                  <a:lnTo>
                    <a:pt x="96012" y="371856"/>
                  </a:lnTo>
                  <a:close/>
                </a:path>
                <a:path w="96520" h="428625">
                  <a:moveTo>
                    <a:pt x="96012" y="365760"/>
                  </a:moveTo>
                  <a:lnTo>
                    <a:pt x="0" y="365760"/>
                  </a:lnTo>
                  <a:lnTo>
                    <a:pt x="0" y="367271"/>
                  </a:lnTo>
                  <a:lnTo>
                    <a:pt x="96012" y="367271"/>
                  </a:lnTo>
                  <a:lnTo>
                    <a:pt x="96012" y="365760"/>
                  </a:lnTo>
                  <a:close/>
                </a:path>
                <a:path w="96520" h="428625">
                  <a:moveTo>
                    <a:pt x="96012" y="359664"/>
                  </a:moveTo>
                  <a:lnTo>
                    <a:pt x="0" y="359664"/>
                  </a:lnTo>
                  <a:lnTo>
                    <a:pt x="0" y="361175"/>
                  </a:lnTo>
                  <a:lnTo>
                    <a:pt x="96012" y="361175"/>
                  </a:lnTo>
                  <a:lnTo>
                    <a:pt x="96012" y="359664"/>
                  </a:lnTo>
                  <a:close/>
                </a:path>
                <a:path w="96520" h="428625">
                  <a:moveTo>
                    <a:pt x="96012" y="353568"/>
                  </a:moveTo>
                  <a:lnTo>
                    <a:pt x="0" y="353568"/>
                  </a:lnTo>
                  <a:lnTo>
                    <a:pt x="0" y="355079"/>
                  </a:lnTo>
                  <a:lnTo>
                    <a:pt x="96012" y="355079"/>
                  </a:lnTo>
                  <a:lnTo>
                    <a:pt x="96012" y="353568"/>
                  </a:lnTo>
                  <a:close/>
                </a:path>
                <a:path w="96520" h="428625">
                  <a:moveTo>
                    <a:pt x="96012" y="347472"/>
                  </a:moveTo>
                  <a:lnTo>
                    <a:pt x="0" y="347472"/>
                  </a:lnTo>
                  <a:lnTo>
                    <a:pt x="0" y="348983"/>
                  </a:lnTo>
                  <a:lnTo>
                    <a:pt x="96012" y="348983"/>
                  </a:lnTo>
                  <a:lnTo>
                    <a:pt x="96012" y="347472"/>
                  </a:lnTo>
                  <a:close/>
                </a:path>
                <a:path w="96520" h="428625">
                  <a:moveTo>
                    <a:pt x="96012" y="341376"/>
                  </a:moveTo>
                  <a:lnTo>
                    <a:pt x="0" y="341376"/>
                  </a:lnTo>
                  <a:lnTo>
                    <a:pt x="0" y="342887"/>
                  </a:lnTo>
                  <a:lnTo>
                    <a:pt x="96012" y="342887"/>
                  </a:lnTo>
                  <a:lnTo>
                    <a:pt x="96012" y="341376"/>
                  </a:lnTo>
                  <a:close/>
                </a:path>
                <a:path w="96520" h="428625">
                  <a:moveTo>
                    <a:pt x="96012" y="335280"/>
                  </a:moveTo>
                  <a:lnTo>
                    <a:pt x="0" y="335280"/>
                  </a:lnTo>
                  <a:lnTo>
                    <a:pt x="0" y="336791"/>
                  </a:lnTo>
                  <a:lnTo>
                    <a:pt x="96012" y="336791"/>
                  </a:lnTo>
                  <a:lnTo>
                    <a:pt x="96012" y="335280"/>
                  </a:lnTo>
                  <a:close/>
                </a:path>
                <a:path w="96520" h="428625">
                  <a:moveTo>
                    <a:pt x="96012" y="329184"/>
                  </a:moveTo>
                  <a:lnTo>
                    <a:pt x="0" y="329184"/>
                  </a:lnTo>
                  <a:lnTo>
                    <a:pt x="0" y="330695"/>
                  </a:lnTo>
                  <a:lnTo>
                    <a:pt x="96012" y="330695"/>
                  </a:lnTo>
                  <a:lnTo>
                    <a:pt x="96012" y="329184"/>
                  </a:lnTo>
                  <a:close/>
                </a:path>
                <a:path w="96520" h="428625">
                  <a:moveTo>
                    <a:pt x="96012" y="323088"/>
                  </a:moveTo>
                  <a:lnTo>
                    <a:pt x="0" y="323088"/>
                  </a:lnTo>
                  <a:lnTo>
                    <a:pt x="0" y="324599"/>
                  </a:lnTo>
                  <a:lnTo>
                    <a:pt x="96012" y="324599"/>
                  </a:lnTo>
                  <a:lnTo>
                    <a:pt x="96012" y="323088"/>
                  </a:lnTo>
                  <a:close/>
                </a:path>
                <a:path w="96520" h="428625">
                  <a:moveTo>
                    <a:pt x="96012" y="316992"/>
                  </a:moveTo>
                  <a:lnTo>
                    <a:pt x="0" y="316992"/>
                  </a:lnTo>
                  <a:lnTo>
                    <a:pt x="0" y="318503"/>
                  </a:lnTo>
                  <a:lnTo>
                    <a:pt x="96012" y="318503"/>
                  </a:lnTo>
                  <a:lnTo>
                    <a:pt x="96012" y="316992"/>
                  </a:lnTo>
                  <a:close/>
                </a:path>
                <a:path w="96520" h="428625">
                  <a:moveTo>
                    <a:pt x="96012" y="310896"/>
                  </a:moveTo>
                  <a:lnTo>
                    <a:pt x="0" y="310896"/>
                  </a:lnTo>
                  <a:lnTo>
                    <a:pt x="0" y="312407"/>
                  </a:lnTo>
                  <a:lnTo>
                    <a:pt x="96012" y="312407"/>
                  </a:lnTo>
                  <a:lnTo>
                    <a:pt x="96012" y="310896"/>
                  </a:lnTo>
                  <a:close/>
                </a:path>
                <a:path w="96520" h="428625">
                  <a:moveTo>
                    <a:pt x="96012" y="304800"/>
                  </a:moveTo>
                  <a:lnTo>
                    <a:pt x="0" y="304800"/>
                  </a:lnTo>
                  <a:lnTo>
                    <a:pt x="0" y="306311"/>
                  </a:lnTo>
                  <a:lnTo>
                    <a:pt x="96012" y="306311"/>
                  </a:lnTo>
                  <a:lnTo>
                    <a:pt x="96012" y="304800"/>
                  </a:lnTo>
                  <a:close/>
                </a:path>
                <a:path w="96520" h="428625">
                  <a:moveTo>
                    <a:pt x="96012" y="298704"/>
                  </a:moveTo>
                  <a:lnTo>
                    <a:pt x="0" y="298704"/>
                  </a:lnTo>
                  <a:lnTo>
                    <a:pt x="0" y="300215"/>
                  </a:lnTo>
                  <a:lnTo>
                    <a:pt x="96012" y="300215"/>
                  </a:lnTo>
                  <a:lnTo>
                    <a:pt x="96012" y="298704"/>
                  </a:lnTo>
                  <a:close/>
                </a:path>
                <a:path w="96520" h="428625">
                  <a:moveTo>
                    <a:pt x="96012" y="292608"/>
                  </a:moveTo>
                  <a:lnTo>
                    <a:pt x="0" y="292608"/>
                  </a:lnTo>
                  <a:lnTo>
                    <a:pt x="0" y="294119"/>
                  </a:lnTo>
                  <a:lnTo>
                    <a:pt x="96012" y="294119"/>
                  </a:lnTo>
                  <a:lnTo>
                    <a:pt x="96012" y="292608"/>
                  </a:lnTo>
                  <a:close/>
                </a:path>
                <a:path w="96520" h="428625">
                  <a:moveTo>
                    <a:pt x="96012" y="286512"/>
                  </a:moveTo>
                  <a:lnTo>
                    <a:pt x="0" y="286512"/>
                  </a:lnTo>
                  <a:lnTo>
                    <a:pt x="0" y="288023"/>
                  </a:lnTo>
                  <a:lnTo>
                    <a:pt x="96012" y="288023"/>
                  </a:lnTo>
                  <a:lnTo>
                    <a:pt x="96012" y="286512"/>
                  </a:lnTo>
                  <a:close/>
                </a:path>
                <a:path w="96520" h="428625">
                  <a:moveTo>
                    <a:pt x="96012" y="280416"/>
                  </a:moveTo>
                  <a:lnTo>
                    <a:pt x="0" y="280416"/>
                  </a:lnTo>
                  <a:lnTo>
                    <a:pt x="0" y="281927"/>
                  </a:lnTo>
                  <a:lnTo>
                    <a:pt x="96012" y="281927"/>
                  </a:lnTo>
                  <a:lnTo>
                    <a:pt x="96012" y="280416"/>
                  </a:lnTo>
                  <a:close/>
                </a:path>
                <a:path w="96520" h="428625">
                  <a:moveTo>
                    <a:pt x="96012" y="274320"/>
                  </a:moveTo>
                  <a:lnTo>
                    <a:pt x="0" y="274320"/>
                  </a:lnTo>
                  <a:lnTo>
                    <a:pt x="0" y="275831"/>
                  </a:lnTo>
                  <a:lnTo>
                    <a:pt x="96012" y="275831"/>
                  </a:lnTo>
                  <a:lnTo>
                    <a:pt x="96012" y="274320"/>
                  </a:lnTo>
                  <a:close/>
                </a:path>
                <a:path w="96520" h="428625">
                  <a:moveTo>
                    <a:pt x="96012" y="268224"/>
                  </a:moveTo>
                  <a:lnTo>
                    <a:pt x="0" y="268224"/>
                  </a:lnTo>
                  <a:lnTo>
                    <a:pt x="0" y="269735"/>
                  </a:lnTo>
                  <a:lnTo>
                    <a:pt x="96012" y="269735"/>
                  </a:lnTo>
                  <a:lnTo>
                    <a:pt x="96012" y="268224"/>
                  </a:lnTo>
                  <a:close/>
                </a:path>
                <a:path w="96520" h="428625">
                  <a:moveTo>
                    <a:pt x="96012" y="262128"/>
                  </a:moveTo>
                  <a:lnTo>
                    <a:pt x="0" y="262128"/>
                  </a:lnTo>
                  <a:lnTo>
                    <a:pt x="0" y="263639"/>
                  </a:lnTo>
                  <a:lnTo>
                    <a:pt x="96012" y="263639"/>
                  </a:lnTo>
                  <a:lnTo>
                    <a:pt x="96012" y="262128"/>
                  </a:lnTo>
                  <a:close/>
                </a:path>
                <a:path w="96520" h="428625">
                  <a:moveTo>
                    <a:pt x="96012" y="256032"/>
                  </a:moveTo>
                  <a:lnTo>
                    <a:pt x="0" y="256032"/>
                  </a:lnTo>
                  <a:lnTo>
                    <a:pt x="0" y="257543"/>
                  </a:lnTo>
                  <a:lnTo>
                    <a:pt x="96012" y="257543"/>
                  </a:lnTo>
                  <a:lnTo>
                    <a:pt x="96012" y="256032"/>
                  </a:lnTo>
                  <a:close/>
                </a:path>
                <a:path w="96520" h="428625">
                  <a:moveTo>
                    <a:pt x="96012" y="249936"/>
                  </a:moveTo>
                  <a:lnTo>
                    <a:pt x="0" y="249936"/>
                  </a:lnTo>
                  <a:lnTo>
                    <a:pt x="0" y="251447"/>
                  </a:lnTo>
                  <a:lnTo>
                    <a:pt x="96012" y="251447"/>
                  </a:lnTo>
                  <a:lnTo>
                    <a:pt x="96012" y="249936"/>
                  </a:lnTo>
                  <a:close/>
                </a:path>
                <a:path w="96520" h="428625">
                  <a:moveTo>
                    <a:pt x="96012" y="243840"/>
                  </a:moveTo>
                  <a:lnTo>
                    <a:pt x="0" y="243840"/>
                  </a:lnTo>
                  <a:lnTo>
                    <a:pt x="0" y="245351"/>
                  </a:lnTo>
                  <a:lnTo>
                    <a:pt x="96012" y="245351"/>
                  </a:lnTo>
                  <a:lnTo>
                    <a:pt x="96012" y="243840"/>
                  </a:lnTo>
                  <a:close/>
                </a:path>
                <a:path w="96520" h="428625">
                  <a:moveTo>
                    <a:pt x="96012" y="237744"/>
                  </a:moveTo>
                  <a:lnTo>
                    <a:pt x="0" y="237744"/>
                  </a:lnTo>
                  <a:lnTo>
                    <a:pt x="0" y="239255"/>
                  </a:lnTo>
                  <a:lnTo>
                    <a:pt x="96012" y="239255"/>
                  </a:lnTo>
                  <a:lnTo>
                    <a:pt x="96012" y="237744"/>
                  </a:lnTo>
                  <a:close/>
                </a:path>
                <a:path w="96520" h="428625">
                  <a:moveTo>
                    <a:pt x="96012" y="231648"/>
                  </a:moveTo>
                  <a:lnTo>
                    <a:pt x="0" y="231648"/>
                  </a:lnTo>
                  <a:lnTo>
                    <a:pt x="0" y="233159"/>
                  </a:lnTo>
                  <a:lnTo>
                    <a:pt x="96012" y="233159"/>
                  </a:lnTo>
                  <a:lnTo>
                    <a:pt x="96012" y="231648"/>
                  </a:lnTo>
                  <a:close/>
                </a:path>
                <a:path w="96520" h="428625">
                  <a:moveTo>
                    <a:pt x="96012" y="225552"/>
                  </a:moveTo>
                  <a:lnTo>
                    <a:pt x="0" y="225552"/>
                  </a:lnTo>
                  <a:lnTo>
                    <a:pt x="0" y="227063"/>
                  </a:lnTo>
                  <a:lnTo>
                    <a:pt x="96012" y="227063"/>
                  </a:lnTo>
                  <a:lnTo>
                    <a:pt x="96012" y="225552"/>
                  </a:lnTo>
                  <a:close/>
                </a:path>
                <a:path w="96520" h="428625">
                  <a:moveTo>
                    <a:pt x="96012" y="219456"/>
                  </a:moveTo>
                  <a:lnTo>
                    <a:pt x="0" y="219456"/>
                  </a:lnTo>
                  <a:lnTo>
                    <a:pt x="0" y="220967"/>
                  </a:lnTo>
                  <a:lnTo>
                    <a:pt x="96012" y="220967"/>
                  </a:lnTo>
                  <a:lnTo>
                    <a:pt x="96012" y="219456"/>
                  </a:lnTo>
                  <a:close/>
                </a:path>
                <a:path w="96520" h="428625">
                  <a:moveTo>
                    <a:pt x="96012" y="213360"/>
                  </a:moveTo>
                  <a:lnTo>
                    <a:pt x="0" y="213360"/>
                  </a:lnTo>
                  <a:lnTo>
                    <a:pt x="0" y="214871"/>
                  </a:lnTo>
                  <a:lnTo>
                    <a:pt x="96012" y="214871"/>
                  </a:lnTo>
                  <a:lnTo>
                    <a:pt x="96012" y="213360"/>
                  </a:lnTo>
                  <a:close/>
                </a:path>
                <a:path w="96520" h="428625">
                  <a:moveTo>
                    <a:pt x="96012" y="207264"/>
                  </a:moveTo>
                  <a:lnTo>
                    <a:pt x="0" y="207264"/>
                  </a:lnTo>
                  <a:lnTo>
                    <a:pt x="0" y="208775"/>
                  </a:lnTo>
                  <a:lnTo>
                    <a:pt x="96012" y="208775"/>
                  </a:lnTo>
                  <a:lnTo>
                    <a:pt x="96012" y="207264"/>
                  </a:lnTo>
                  <a:close/>
                </a:path>
                <a:path w="96520" h="428625">
                  <a:moveTo>
                    <a:pt x="96012" y="201168"/>
                  </a:moveTo>
                  <a:lnTo>
                    <a:pt x="0" y="201168"/>
                  </a:lnTo>
                  <a:lnTo>
                    <a:pt x="0" y="202679"/>
                  </a:lnTo>
                  <a:lnTo>
                    <a:pt x="96012" y="202679"/>
                  </a:lnTo>
                  <a:lnTo>
                    <a:pt x="96012" y="201168"/>
                  </a:lnTo>
                  <a:close/>
                </a:path>
                <a:path w="96520" h="428625">
                  <a:moveTo>
                    <a:pt x="96012" y="195072"/>
                  </a:moveTo>
                  <a:lnTo>
                    <a:pt x="0" y="195072"/>
                  </a:lnTo>
                  <a:lnTo>
                    <a:pt x="0" y="196583"/>
                  </a:lnTo>
                  <a:lnTo>
                    <a:pt x="96012" y="196583"/>
                  </a:lnTo>
                  <a:lnTo>
                    <a:pt x="96012" y="195072"/>
                  </a:lnTo>
                  <a:close/>
                </a:path>
                <a:path w="96520" h="428625">
                  <a:moveTo>
                    <a:pt x="96012" y="188976"/>
                  </a:moveTo>
                  <a:lnTo>
                    <a:pt x="0" y="188976"/>
                  </a:lnTo>
                  <a:lnTo>
                    <a:pt x="0" y="190487"/>
                  </a:lnTo>
                  <a:lnTo>
                    <a:pt x="96012" y="190487"/>
                  </a:lnTo>
                  <a:lnTo>
                    <a:pt x="96012" y="188976"/>
                  </a:lnTo>
                  <a:close/>
                </a:path>
                <a:path w="96520" h="428625">
                  <a:moveTo>
                    <a:pt x="96012" y="182880"/>
                  </a:moveTo>
                  <a:lnTo>
                    <a:pt x="0" y="182880"/>
                  </a:lnTo>
                  <a:lnTo>
                    <a:pt x="0" y="184391"/>
                  </a:lnTo>
                  <a:lnTo>
                    <a:pt x="96012" y="184391"/>
                  </a:lnTo>
                  <a:lnTo>
                    <a:pt x="96012" y="182880"/>
                  </a:lnTo>
                  <a:close/>
                </a:path>
                <a:path w="96520" h="428625">
                  <a:moveTo>
                    <a:pt x="96012" y="176784"/>
                  </a:moveTo>
                  <a:lnTo>
                    <a:pt x="0" y="176784"/>
                  </a:lnTo>
                  <a:lnTo>
                    <a:pt x="0" y="178295"/>
                  </a:lnTo>
                  <a:lnTo>
                    <a:pt x="96012" y="178295"/>
                  </a:lnTo>
                  <a:lnTo>
                    <a:pt x="96012" y="176784"/>
                  </a:lnTo>
                  <a:close/>
                </a:path>
                <a:path w="96520" h="428625">
                  <a:moveTo>
                    <a:pt x="96012" y="170688"/>
                  </a:moveTo>
                  <a:lnTo>
                    <a:pt x="0" y="170688"/>
                  </a:lnTo>
                  <a:lnTo>
                    <a:pt x="0" y="172199"/>
                  </a:lnTo>
                  <a:lnTo>
                    <a:pt x="96012" y="172199"/>
                  </a:lnTo>
                  <a:lnTo>
                    <a:pt x="96012" y="170688"/>
                  </a:lnTo>
                  <a:close/>
                </a:path>
                <a:path w="96520" h="428625">
                  <a:moveTo>
                    <a:pt x="96012" y="164592"/>
                  </a:moveTo>
                  <a:lnTo>
                    <a:pt x="0" y="164592"/>
                  </a:lnTo>
                  <a:lnTo>
                    <a:pt x="0" y="166103"/>
                  </a:lnTo>
                  <a:lnTo>
                    <a:pt x="96012" y="166103"/>
                  </a:lnTo>
                  <a:lnTo>
                    <a:pt x="96012" y="164592"/>
                  </a:lnTo>
                  <a:close/>
                </a:path>
                <a:path w="96520" h="428625">
                  <a:moveTo>
                    <a:pt x="96012" y="158496"/>
                  </a:moveTo>
                  <a:lnTo>
                    <a:pt x="0" y="158496"/>
                  </a:lnTo>
                  <a:lnTo>
                    <a:pt x="0" y="160007"/>
                  </a:lnTo>
                  <a:lnTo>
                    <a:pt x="96012" y="160007"/>
                  </a:lnTo>
                  <a:lnTo>
                    <a:pt x="96012" y="158496"/>
                  </a:lnTo>
                  <a:close/>
                </a:path>
                <a:path w="96520" h="428625">
                  <a:moveTo>
                    <a:pt x="96012" y="152400"/>
                  </a:moveTo>
                  <a:lnTo>
                    <a:pt x="0" y="152400"/>
                  </a:lnTo>
                  <a:lnTo>
                    <a:pt x="0" y="153911"/>
                  </a:lnTo>
                  <a:lnTo>
                    <a:pt x="96012" y="153911"/>
                  </a:lnTo>
                  <a:lnTo>
                    <a:pt x="96012" y="152400"/>
                  </a:lnTo>
                  <a:close/>
                </a:path>
                <a:path w="96520" h="428625">
                  <a:moveTo>
                    <a:pt x="96012" y="146304"/>
                  </a:moveTo>
                  <a:lnTo>
                    <a:pt x="0" y="146304"/>
                  </a:lnTo>
                  <a:lnTo>
                    <a:pt x="0" y="147815"/>
                  </a:lnTo>
                  <a:lnTo>
                    <a:pt x="96012" y="147815"/>
                  </a:lnTo>
                  <a:lnTo>
                    <a:pt x="96012" y="146304"/>
                  </a:lnTo>
                  <a:close/>
                </a:path>
                <a:path w="96520" h="428625">
                  <a:moveTo>
                    <a:pt x="96012" y="140208"/>
                  </a:moveTo>
                  <a:lnTo>
                    <a:pt x="0" y="140208"/>
                  </a:lnTo>
                  <a:lnTo>
                    <a:pt x="0" y="141719"/>
                  </a:lnTo>
                  <a:lnTo>
                    <a:pt x="96012" y="141719"/>
                  </a:lnTo>
                  <a:lnTo>
                    <a:pt x="96012" y="140208"/>
                  </a:lnTo>
                  <a:close/>
                </a:path>
                <a:path w="96520" h="428625">
                  <a:moveTo>
                    <a:pt x="96012" y="134112"/>
                  </a:moveTo>
                  <a:lnTo>
                    <a:pt x="0" y="134112"/>
                  </a:lnTo>
                  <a:lnTo>
                    <a:pt x="0" y="135623"/>
                  </a:lnTo>
                  <a:lnTo>
                    <a:pt x="96012" y="135623"/>
                  </a:lnTo>
                  <a:lnTo>
                    <a:pt x="96012" y="134112"/>
                  </a:lnTo>
                  <a:close/>
                </a:path>
                <a:path w="96520" h="428625">
                  <a:moveTo>
                    <a:pt x="96012" y="128016"/>
                  </a:moveTo>
                  <a:lnTo>
                    <a:pt x="0" y="128016"/>
                  </a:lnTo>
                  <a:lnTo>
                    <a:pt x="0" y="129527"/>
                  </a:lnTo>
                  <a:lnTo>
                    <a:pt x="96012" y="129527"/>
                  </a:lnTo>
                  <a:lnTo>
                    <a:pt x="96012" y="128016"/>
                  </a:lnTo>
                  <a:close/>
                </a:path>
                <a:path w="96520" h="428625">
                  <a:moveTo>
                    <a:pt x="96012" y="121920"/>
                  </a:moveTo>
                  <a:lnTo>
                    <a:pt x="0" y="121920"/>
                  </a:lnTo>
                  <a:lnTo>
                    <a:pt x="0" y="123431"/>
                  </a:lnTo>
                  <a:lnTo>
                    <a:pt x="96012" y="123431"/>
                  </a:lnTo>
                  <a:lnTo>
                    <a:pt x="96012" y="121920"/>
                  </a:lnTo>
                  <a:close/>
                </a:path>
                <a:path w="96520" h="428625">
                  <a:moveTo>
                    <a:pt x="96012" y="115824"/>
                  </a:moveTo>
                  <a:lnTo>
                    <a:pt x="0" y="115824"/>
                  </a:lnTo>
                  <a:lnTo>
                    <a:pt x="0" y="117335"/>
                  </a:lnTo>
                  <a:lnTo>
                    <a:pt x="96012" y="117335"/>
                  </a:lnTo>
                  <a:lnTo>
                    <a:pt x="96012" y="115824"/>
                  </a:lnTo>
                  <a:close/>
                </a:path>
                <a:path w="96520" h="428625">
                  <a:moveTo>
                    <a:pt x="96012" y="109728"/>
                  </a:moveTo>
                  <a:lnTo>
                    <a:pt x="0" y="109728"/>
                  </a:lnTo>
                  <a:lnTo>
                    <a:pt x="0" y="111239"/>
                  </a:lnTo>
                  <a:lnTo>
                    <a:pt x="96012" y="111239"/>
                  </a:lnTo>
                  <a:lnTo>
                    <a:pt x="96012" y="109728"/>
                  </a:lnTo>
                  <a:close/>
                </a:path>
                <a:path w="96520" h="428625">
                  <a:moveTo>
                    <a:pt x="96012" y="103632"/>
                  </a:moveTo>
                  <a:lnTo>
                    <a:pt x="0" y="103632"/>
                  </a:lnTo>
                  <a:lnTo>
                    <a:pt x="0" y="105143"/>
                  </a:lnTo>
                  <a:lnTo>
                    <a:pt x="96012" y="105143"/>
                  </a:lnTo>
                  <a:lnTo>
                    <a:pt x="96012" y="103632"/>
                  </a:lnTo>
                  <a:close/>
                </a:path>
                <a:path w="96520" h="428625">
                  <a:moveTo>
                    <a:pt x="96012" y="97536"/>
                  </a:moveTo>
                  <a:lnTo>
                    <a:pt x="0" y="97536"/>
                  </a:lnTo>
                  <a:lnTo>
                    <a:pt x="0" y="99047"/>
                  </a:lnTo>
                  <a:lnTo>
                    <a:pt x="96012" y="99047"/>
                  </a:lnTo>
                  <a:lnTo>
                    <a:pt x="96012" y="97536"/>
                  </a:lnTo>
                  <a:close/>
                </a:path>
                <a:path w="96520" h="428625">
                  <a:moveTo>
                    <a:pt x="96012" y="91440"/>
                  </a:moveTo>
                  <a:lnTo>
                    <a:pt x="1524" y="91440"/>
                  </a:lnTo>
                  <a:lnTo>
                    <a:pt x="0" y="92951"/>
                  </a:lnTo>
                  <a:lnTo>
                    <a:pt x="96012" y="92951"/>
                  </a:lnTo>
                  <a:lnTo>
                    <a:pt x="96012" y="91440"/>
                  </a:lnTo>
                  <a:close/>
                </a:path>
                <a:path w="96520" h="428625">
                  <a:moveTo>
                    <a:pt x="96012" y="85344"/>
                  </a:moveTo>
                  <a:lnTo>
                    <a:pt x="7620" y="85344"/>
                  </a:lnTo>
                  <a:lnTo>
                    <a:pt x="6096" y="86855"/>
                  </a:lnTo>
                  <a:lnTo>
                    <a:pt x="96012" y="86855"/>
                  </a:lnTo>
                  <a:lnTo>
                    <a:pt x="96012" y="85344"/>
                  </a:lnTo>
                  <a:close/>
                </a:path>
                <a:path w="96520" h="428625">
                  <a:moveTo>
                    <a:pt x="96012" y="79248"/>
                  </a:moveTo>
                  <a:lnTo>
                    <a:pt x="13716" y="79248"/>
                  </a:lnTo>
                  <a:lnTo>
                    <a:pt x="12192" y="80759"/>
                  </a:lnTo>
                  <a:lnTo>
                    <a:pt x="96012" y="80759"/>
                  </a:lnTo>
                  <a:lnTo>
                    <a:pt x="96012" y="79248"/>
                  </a:lnTo>
                  <a:close/>
                </a:path>
                <a:path w="96520" h="428625">
                  <a:moveTo>
                    <a:pt x="96012" y="73152"/>
                  </a:moveTo>
                  <a:lnTo>
                    <a:pt x="19812" y="73152"/>
                  </a:lnTo>
                  <a:lnTo>
                    <a:pt x="18288" y="74663"/>
                  </a:lnTo>
                  <a:lnTo>
                    <a:pt x="96012" y="74663"/>
                  </a:lnTo>
                  <a:lnTo>
                    <a:pt x="96012" y="73152"/>
                  </a:lnTo>
                  <a:close/>
                </a:path>
                <a:path w="96520" h="428625">
                  <a:moveTo>
                    <a:pt x="96012" y="67056"/>
                  </a:moveTo>
                  <a:lnTo>
                    <a:pt x="25908" y="67056"/>
                  </a:lnTo>
                  <a:lnTo>
                    <a:pt x="24384" y="68567"/>
                  </a:lnTo>
                  <a:lnTo>
                    <a:pt x="96012" y="68567"/>
                  </a:lnTo>
                  <a:lnTo>
                    <a:pt x="96012" y="67056"/>
                  </a:lnTo>
                  <a:close/>
                </a:path>
                <a:path w="96520" h="428625">
                  <a:moveTo>
                    <a:pt x="96012" y="60960"/>
                  </a:moveTo>
                  <a:lnTo>
                    <a:pt x="32004" y="60960"/>
                  </a:lnTo>
                  <a:lnTo>
                    <a:pt x="30480" y="62471"/>
                  </a:lnTo>
                  <a:lnTo>
                    <a:pt x="96012" y="62471"/>
                  </a:lnTo>
                  <a:lnTo>
                    <a:pt x="96012" y="60960"/>
                  </a:lnTo>
                  <a:close/>
                </a:path>
                <a:path w="96520" h="428625">
                  <a:moveTo>
                    <a:pt x="96012" y="54864"/>
                  </a:moveTo>
                  <a:lnTo>
                    <a:pt x="38100" y="54864"/>
                  </a:lnTo>
                  <a:lnTo>
                    <a:pt x="36576" y="56375"/>
                  </a:lnTo>
                  <a:lnTo>
                    <a:pt x="96012" y="56375"/>
                  </a:lnTo>
                  <a:lnTo>
                    <a:pt x="96012" y="54864"/>
                  </a:lnTo>
                  <a:close/>
                </a:path>
                <a:path w="96520" h="428625">
                  <a:moveTo>
                    <a:pt x="96012" y="48768"/>
                  </a:moveTo>
                  <a:lnTo>
                    <a:pt x="44196" y="48768"/>
                  </a:lnTo>
                  <a:lnTo>
                    <a:pt x="42672" y="50279"/>
                  </a:lnTo>
                  <a:lnTo>
                    <a:pt x="96012" y="50279"/>
                  </a:lnTo>
                  <a:lnTo>
                    <a:pt x="96012" y="48768"/>
                  </a:lnTo>
                  <a:close/>
                </a:path>
                <a:path w="96520" h="428625">
                  <a:moveTo>
                    <a:pt x="96012" y="42672"/>
                  </a:moveTo>
                  <a:lnTo>
                    <a:pt x="50292" y="42672"/>
                  </a:lnTo>
                  <a:lnTo>
                    <a:pt x="48768" y="44183"/>
                  </a:lnTo>
                  <a:lnTo>
                    <a:pt x="96012" y="44183"/>
                  </a:lnTo>
                  <a:lnTo>
                    <a:pt x="96012" y="42672"/>
                  </a:lnTo>
                  <a:close/>
                </a:path>
                <a:path w="96520" h="428625">
                  <a:moveTo>
                    <a:pt x="96012" y="36576"/>
                  </a:moveTo>
                  <a:lnTo>
                    <a:pt x="56388" y="36576"/>
                  </a:lnTo>
                  <a:lnTo>
                    <a:pt x="54864" y="38087"/>
                  </a:lnTo>
                  <a:lnTo>
                    <a:pt x="96012" y="38087"/>
                  </a:lnTo>
                  <a:lnTo>
                    <a:pt x="96012" y="36576"/>
                  </a:lnTo>
                  <a:close/>
                </a:path>
                <a:path w="96520" h="428625">
                  <a:moveTo>
                    <a:pt x="96012" y="30480"/>
                  </a:moveTo>
                  <a:lnTo>
                    <a:pt x="62484" y="30480"/>
                  </a:lnTo>
                  <a:lnTo>
                    <a:pt x="60960" y="31991"/>
                  </a:lnTo>
                  <a:lnTo>
                    <a:pt x="96012" y="31991"/>
                  </a:lnTo>
                  <a:lnTo>
                    <a:pt x="96012" y="30480"/>
                  </a:lnTo>
                  <a:close/>
                </a:path>
                <a:path w="96520" h="428625">
                  <a:moveTo>
                    <a:pt x="96012" y="24384"/>
                  </a:moveTo>
                  <a:lnTo>
                    <a:pt x="68580" y="24384"/>
                  </a:lnTo>
                  <a:lnTo>
                    <a:pt x="67056" y="25895"/>
                  </a:lnTo>
                  <a:lnTo>
                    <a:pt x="96012" y="25895"/>
                  </a:lnTo>
                  <a:lnTo>
                    <a:pt x="96012" y="24384"/>
                  </a:lnTo>
                  <a:close/>
                </a:path>
                <a:path w="96520" h="428625">
                  <a:moveTo>
                    <a:pt x="96012" y="18288"/>
                  </a:moveTo>
                  <a:lnTo>
                    <a:pt x="74676" y="18288"/>
                  </a:lnTo>
                  <a:lnTo>
                    <a:pt x="73152" y="19799"/>
                  </a:lnTo>
                  <a:lnTo>
                    <a:pt x="96012" y="19799"/>
                  </a:lnTo>
                  <a:lnTo>
                    <a:pt x="96012" y="18288"/>
                  </a:lnTo>
                  <a:close/>
                </a:path>
                <a:path w="96520" h="428625">
                  <a:moveTo>
                    <a:pt x="96012" y="12192"/>
                  </a:moveTo>
                  <a:lnTo>
                    <a:pt x="80772" y="12192"/>
                  </a:lnTo>
                  <a:lnTo>
                    <a:pt x="79248" y="13703"/>
                  </a:lnTo>
                  <a:lnTo>
                    <a:pt x="96012" y="13703"/>
                  </a:lnTo>
                  <a:lnTo>
                    <a:pt x="96012" y="12192"/>
                  </a:lnTo>
                  <a:close/>
                </a:path>
                <a:path w="96520" h="428625">
                  <a:moveTo>
                    <a:pt x="96012" y="6096"/>
                  </a:moveTo>
                  <a:lnTo>
                    <a:pt x="86868" y="6096"/>
                  </a:lnTo>
                  <a:lnTo>
                    <a:pt x="85344" y="7607"/>
                  </a:lnTo>
                  <a:lnTo>
                    <a:pt x="96012" y="7607"/>
                  </a:lnTo>
                  <a:lnTo>
                    <a:pt x="96012" y="6096"/>
                  </a:lnTo>
                  <a:close/>
                </a:path>
                <a:path w="96520" h="428625">
                  <a:moveTo>
                    <a:pt x="96012" y="0"/>
                  </a:moveTo>
                  <a:lnTo>
                    <a:pt x="92964" y="0"/>
                  </a:lnTo>
                  <a:lnTo>
                    <a:pt x="91440" y="1511"/>
                  </a:lnTo>
                  <a:lnTo>
                    <a:pt x="96012" y="1511"/>
                  </a:lnTo>
                  <a:lnTo>
                    <a:pt x="96012" y="0"/>
                  </a:lnTo>
                  <a:close/>
                </a:path>
              </a:pathLst>
            </a:custGeom>
            <a:solidFill>
              <a:srgbClr val="99995B"/>
            </a:solidFill>
          </p:spPr>
          <p:txBody>
            <a:bodyPr wrap="square" lIns="0" tIns="0" rIns="0" bIns="0" rtlCol="0"/>
            <a:lstStyle/>
            <a:p>
              <a:endParaRPr/>
            </a:p>
          </p:txBody>
        </p:sp>
        <p:sp>
          <p:nvSpPr>
            <p:cNvPr id="44" name="object 44"/>
            <p:cNvSpPr/>
            <p:nvPr/>
          </p:nvSpPr>
          <p:spPr>
            <a:xfrm>
              <a:off x="9756508" y="5260860"/>
              <a:ext cx="96520" cy="428625"/>
            </a:xfrm>
            <a:custGeom>
              <a:avLst/>
              <a:gdLst/>
              <a:ahLst/>
              <a:cxnLst/>
              <a:rect l="l" t="t" r="r" b="b"/>
              <a:pathLst>
                <a:path w="96520" h="428625">
                  <a:moveTo>
                    <a:pt x="96012" y="426720"/>
                  </a:moveTo>
                  <a:lnTo>
                    <a:pt x="0" y="426720"/>
                  </a:lnTo>
                  <a:lnTo>
                    <a:pt x="0" y="428231"/>
                  </a:lnTo>
                  <a:lnTo>
                    <a:pt x="96012" y="428231"/>
                  </a:lnTo>
                  <a:lnTo>
                    <a:pt x="96012" y="426720"/>
                  </a:lnTo>
                  <a:close/>
                </a:path>
                <a:path w="96520" h="428625">
                  <a:moveTo>
                    <a:pt x="96012" y="420624"/>
                  </a:moveTo>
                  <a:lnTo>
                    <a:pt x="0" y="420624"/>
                  </a:lnTo>
                  <a:lnTo>
                    <a:pt x="0" y="422135"/>
                  </a:lnTo>
                  <a:lnTo>
                    <a:pt x="96012" y="422135"/>
                  </a:lnTo>
                  <a:lnTo>
                    <a:pt x="96012" y="420624"/>
                  </a:lnTo>
                  <a:close/>
                </a:path>
                <a:path w="96520" h="428625">
                  <a:moveTo>
                    <a:pt x="96012" y="414528"/>
                  </a:moveTo>
                  <a:lnTo>
                    <a:pt x="0" y="414528"/>
                  </a:lnTo>
                  <a:lnTo>
                    <a:pt x="0" y="416039"/>
                  </a:lnTo>
                  <a:lnTo>
                    <a:pt x="96012" y="416039"/>
                  </a:lnTo>
                  <a:lnTo>
                    <a:pt x="96012" y="414528"/>
                  </a:lnTo>
                  <a:close/>
                </a:path>
                <a:path w="96520" h="428625">
                  <a:moveTo>
                    <a:pt x="96012" y="408432"/>
                  </a:moveTo>
                  <a:lnTo>
                    <a:pt x="0" y="408432"/>
                  </a:lnTo>
                  <a:lnTo>
                    <a:pt x="0" y="409943"/>
                  </a:lnTo>
                  <a:lnTo>
                    <a:pt x="96012" y="409943"/>
                  </a:lnTo>
                  <a:lnTo>
                    <a:pt x="96012" y="408432"/>
                  </a:lnTo>
                  <a:close/>
                </a:path>
                <a:path w="96520" h="428625">
                  <a:moveTo>
                    <a:pt x="96012" y="402336"/>
                  </a:moveTo>
                  <a:lnTo>
                    <a:pt x="0" y="402336"/>
                  </a:lnTo>
                  <a:lnTo>
                    <a:pt x="0" y="403847"/>
                  </a:lnTo>
                  <a:lnTo>
                    <a:pt x="96012" y="403847"/>
                  </a:lnTo>
                  <a:lnTo>
                    <a:pt x="96012" y="402336"/>
                  </a:lnTo>
                  <a:close/>
                </a:path>
                <a:path w="96520" h="428625">
                  <a:moveTo>
                    <a:pt x="96012" y="396240"/>
                  </a:moveTo>
                  <a:lnTo>
                    <a:pt x="0" y="396240"/>
                  </a:lnTo>
                  <a:lnTo>
                    <a:pt x="0" y="397751"/>
                  </a:lnTo>
                  <a:lnTo>
                    <a:pt x="96012" y="397751"/>
                  </a:lnTo>
                  <a:lnTo>
                    <a:pt x="96012" y="396240"/>
                  </a:lnTo>
                  <a:close/>
                </a:path>
                <a:path w="96520" h="428625">
                  <a:moveTo>
                    <a:pt x="96012" y="390144"/>
                  </a:moveTo>
                  <a:lnTo>
                    <a:pt x="0" y="390144"/>
                  </a:lnTo>
                  <a:lnTo>
                    <a:pt x="0" y="391655"/>
                  </a:lnTo>
                  <a:lnTo>
                    <a:pt x="96012" y="391655"/>
                  </a:lnTo>
                  <a:lnTo>
                    <a:pt x="96012" y="390144"/>
                  </a:lnTo>
                  <a:close/>
                </a:path>
                <a:path w="96520" h="428625">
                  <a:moveTo>
                    <a:pt x="96012" y="384048"/>
                  </a:moveTo>
                  <a:lnTo>
                    <a:pt x="0" y="384048"/>
                  </a:lnTo>
                  <a:lnTo>
                    <a:pt x="0" y="385559"/>
                  </a:lnTo>
                  <a:lnTo>
                    <a:pt x="96012" y="385559"/>
                  </a:lnTo>
                  <a:lnTo>
                    <a:pt x="96012" y="384048"/>
                  </a:lnTo>
                  <a:close/>
                </a:path>
                <a:path w="96520" h="428625">
                  <a:moveTo>
                    <a:pt x="96012" y="377952"/>
                  </a:moveTo>
                  <a:lnTo>
                    <a:pt x="0" y="377952"/>
                  </a:lnTo>
                  <a:lnTo>
                    <a:pt x="0" y="379463"/>
                  </a:lnTo>
                  <a:lnTo>
                    <a:pt x="96012" y="379463"/>
                  </a:lnTo>
                  <a:lnTo>
                    <a:pt x="96012" y="377952"/>
                  </a:lnTo>
                  <a:close/>
                </a:path>
                <a:path w="96520" h="428625">
                  <a:moveTo>
                    <a:pt x="96012" y="371856"/>
                  </a:moveTo>
                  <a:lnTo>
                    <a:pt x="0" y="371856"/>
                  </a:lnTo>
                  <a:lnTo>
                    <a:pt x="0" y="373367"/>
                  </a:lnTo>
                  <a:lnTo>
                    <a:pt x="96012" y="373367"/>
                  </a:lnTo>
                  <a:lnTo>
                    <a:pt x="96012" y="371856"/>
                  </a:lnTo>
                  <a:close/>
                </a:path>
                <a:path w="96520" h="428625">
                  <a:moveTo>
                    <a:pt x="96012" y="365760"/>
                  </a:moveTo>
                  <a:lnTo>
                    <a:pt x="0" y="365760"/>
                  </a:lnTo>
                  <a:lnTo>
                    <a:pt x="0" y="367271"/>
                  </a:lnTo>
                  <a:lnTo>
                    <a:pt x="96012" y="367271"/>
                  </a:lnTo>
                  <a:lnTo>
                    <a:pt x="96012" y="365760"/>
                  </a:lnTo>
                  <a:close/>
                </a:path>
                <a:path w="96520" h="428625">
                  <a:moveTo>
                    <a:pt x="96012" y="359664"/>
                  </a:moveTo>
                  <a:lnTo>
                    <a:pt x="0" y="359664"/>
                  </a:lnTo>
                  <a:lnTo>
                    <a:pt x="0" y="361175"/>
                  </a:lnTo>
                  <a:lnTo>
                    <a:pt x="96012" y="361175"/>
                  </a:lnTo>
                  <a:lnTo>
                    <a:pt x="96012" y="359664"/>
                  </a:lnTo>
                  <a:close/>
                </a:path>
                <a:path w="96520" h="428625">
                  <a:moveTo>
                    <a:pt x="96012" y="353568"/>
                  </a:moveTo>
                  <a:lnTo>
                    <a:pt x="0" y="353568"/>
                  </a:lnTo>
                  <a:lnTo>
                    <a:pt x="0" y="355079"/>
                  </a:lnTo>
                  <a:lnTo>
                    <a:pt x="96012" y="355079"/>
                  </a:lnTo>
                  <a:lnTo>
                    <a:pt x="96012" y="353568"/>
                  </a:lnTo>
                  <a:close/>
                </a:path>
                <a:path w="96520" h="428625">
                  <a:moveTo>
                    <a:pt x="96012" y="347472"/>
                  </a:moveTo>
                  <a:lnTo>
                    <a:pt x="0" y="347472"/>
                  </a:lnTo>
                  <a:lnTo>
                    <a:pt x="0" y="348983"/>
                  </a:lnTo>
                  <a:lnTo>
                    <a:pt x="96012" y="348983"/>
                  </a:lnTo>
                  <a:lnTo>
                    <a:pt x="96012" y="347472"/>
                  </a:lnTo>
                  <a:close/>
                </a:path>
                <a:path w="96520" h="428625">
                  <a:moveTo>
                    <a:pt x="96012" y="341376"/>
                  </a:moveTo>
                  <a:lnTo>
                    <a:pt x="0" y="341376"/>
                  </a:lnTo>
                  <a:lnTo>
                    <a:pt x="0" y="342887"/>
                  </a:lnTo>
                  <a:lnTo>
                    <a:pt x="96012" y="342887"/>
                  </a:lnTo>
                  <a:lnTo>
                    <a:pt x="96012" y="341376"/>
                  </a:lnTo>
                  <a:close/>
                </a:path>
                <a:path w="96520" h="428625">
                  <a:moveTo>
                    <a:pt x="96012" y="335280"/>
                  </a:moveTo>
                  <a:lnTo>
                    <a:pt x="0" y="335280"/>
                  </a:lnTo>
                  <a:lnTo>
                    <a:pt x="0" y="336791"/>
                  </a:lnTo>
                  <a:lnTo>
                    <a:pt x="96012" y="336791"/>
                  </a:lnTo>
                  <a:lnTo>
                    <a:pt x="96012" y="335280"/>
                  </a:lnTo>
                  <a:close/>
                </a:path>
                <a:path w="96520" h="428625">
                  <a:moveTo>
                    <a:pt x="96012" y="329184"/>
                  </a:moveTo>
                  <a:lnTo>
                    <a:pt x="0" y="329184"/>
                  </a:lnTo>
                  <a:lnTo>
                    <a:pt x="0" y="330695"/>
                  </a:lnTo>
                  <a:lnTo>
                    <a:pt x="96012" y="330695"/>
                  </a:lnTo>
                  <a:lnTo>
                    <a:pt x="96012" y="329184"/>
                  </a:lnTo>
                  <a:close/>
                </a:path>
                <a:path w="96520" h="428625">
                  <a:moveTo>
                    <a:pt x="96012" y="323088"/>
                  </a:moveTo>
                  <a:lnTo>
                    <a:pt x="0" y="323088"/>
                  </a:lnTo>
                  <a:lnTo>
                    <a:pt x="0" y="324599"/>
                  </a:lnTo>
                  <a:lnTo>
                    <a:pt x="96012" y="324599"/>
                  </a:lnTo>
                  <a:lnTo>
                    <a:pt x="96012" y="323088"/>
                  </a:lnTo>
                  <a:close/>
                </a:path>
                <a:path w="96520" h="428625">
                  <a:moveTo>
                    <a:pt x="96012" y="316992"/>
                  </a:moveTo>
                  <a:lnTo>
                    <a:pt x="0" y="316992"/>
                  </a:lnTo>
                  <a:lnTo>
                    <a:pt x="0" y="318503"/>
                  </a:lnTo>
                  <a:lnTo>
                    <a:pt x="96012" y="318503"/>
                  </a:lnTo>
                  <a:lnTo>
                    <a:pt x="96012" y="316992"/>
                  </a:lnTo>
                  <a:close/>
                </a:path>
                <a:path w="96520" h="428625">
                  <a:moveTo>
                    <a:pt x="96012" y="310896"/>
                  </a:moveTo>
                  <a:lnTo>
                    <a:pt x="0" y="310896"/>
                  </a:lnTo>
                  <a:lnTo>
                    <a:pt x="0" y="312407"/>
                  </a:lnTo>
                  <a:lnTo>
                    <a:pt x="96012" y="312407"/>
                  </a:lnTo>
                  <a:lnTo>
                    <a:pt x="96012" y="310896"/>
                  </a:lnTo>
                  <a:close/>
                </a:path>
                <a:path w="96520" h="428625">
                  <a:moveTo>
                    <a:pt x="96012" y="304800"/>
                  </a:moveTo>
                  <a:lnTo>
                    <a:pt x="0" y="304800"/>
                  </a:lnTo>
                  <a:lnTo>
                    <a:pt x="0" y="306311"/>
                  </a:lnTo>
                  <a:lnTo>
                    <a:pt x="96012" y="306311"/>
                  </a:lnTo>
                  <a:lnTo>
                    <a:pt x="96012" y="304800"/>
                  </a:lnTo>
                  <a:close/>
                </a:path>
                <a:path w="96520" h="428625">
                  <a:moveTo>
                    <a:pt x="96012" y="298704"/>
                  </a:moveTo>
                  <a:lnTo>
                    <a:pt x="0" y="298704"/>
                  </a:lnTo>
                  <a:lnTo>
                    <a:pt x="0" y="300215"/>
                  </a:lnTo>
                  <a:lnTo>
                    <a:pt x="96012" y="300215"/>
                  </a:lnTo>
                  <a:lnTo>
                    <a:pt x="96012" y="298704"/>
                  </a:lnTo>
                  <a:close/>
                </a:path>
                <a:path w="96520" h="428625">
                  <a:moveTo>
                    <a:pt x="96012" y="292608"/>
                  </a:moveTo>
                  <a:lnTo>
                    <a:pt x="0" y="292608"/>
                  </a:lnTo>
                  <a:lnTo>
                    <a:pt x="0" y="294119"/>
                  </a:lnTo>
                  <a:lnTo>
                    <a:pt x="96012" y="294119"/>
                  </a:lnTo>
                  <a:lnTo>
                    <a:pt x="96012" y="292608"/>
                  </a:lnTo>
                  <a:close/>
                </a:path>
                <a:path w="96520" h="428625">
                  <a:moveTo>
                    <a:pt x="96012" y="286512"/>
                  </a:moveTo>
                  <a:lnTo>
                    <a:pt x="0" y="286512"/>
                  </a:lnTo>
                  <a:lnTo>
                    <a:pt x="0" y="288023"/>
                  </a:lnTo>
                  <a:lnTo>
                    <a:pt x="96012" y="288023"/>
                  </a:lnTo>
                  <a:lnTo>
                    <a:pt x="96012" y="286512"/>
                  </a:lnTo>
                  <a:close/>
                </a:path>
                <a:path w="96520" h="428625">
                  <a:moveTo>
                    <a:pt x="96012" y="280416"/>
                  </a:moveTo>
                  <a:lnTo>
                    <a:pt x="0" y="280416"/>
                  </a:lnTo>
                  <a:lnTo>
                    <a:pt x="0" y="281927"/>
                  </a:lnTo>
                  <a:lnTo>
                    <a:pt x="96012" y="281927"/>
                  </a:lnTo>
                  <a:lnTo>
                    <a:pt x="96012" y="280416"/>
                  </a:lnTo>
                  <a:close/>
                </a:path>
                <a:path w="96520" h="428625">
                  <a:moveTo>
                    <a:pt x="96012" y="274320"/>
                  </a:moveTo>
                  <a:lnTo>
                    <a:pt x="0" y="274320"/>
                  </a:lnTo>
                  <a:lnTo>
                    <a:pt x="0" y="275831"/>
                  </a:lnTo>
                  <a:lnTo>
                    <a:pt x="96012" y="275831"/>
                  </a:lnTo>
                  <a:lnTo>
                    <a:pt x="96012" y="274320"/>
                  </a:lnTo>
                  <a:close/>
                </a:path>
                <a:path w="96520" h="428625">
                  <a:moveTo>
                    <a:pt x="96012" y="268224"/>
                  </a:moveTo>
                  <a:lnTo>
                    <a:pt x="0" y="268224"/>
                  </a:lnTo>
                  <a:lnTo>
                    <a:pt x="0" y="269735"/>
                  </a:lnTo>
                  <a:lnTo>
                    <a:pt x="96012" y="269735"/>
                  </a:lnTo>
                  <a:lnTo>
                    <a:pt x="96012" y="268224"/>
                  </a:lnTo>
                  <a:close/>
                </a:path>
                <a:path w="96520" h="428625">
                  <a:moveTo>
                    <a:pt x="96012" y="262128"/>
                  </a:moveTo>
                  <a:lnTo>
                    <a:pt x="0" y="262128"/>
                  </a:lnTo>
                  <a:lnTo>
                    <a:pt x="0" y="263639"/>
                  </a:lnTo>
                  <a:lnTo>
                    <a:pt x="96012" y="263639"/>
                  </a:lnTo>
                  <a:lnTo>
                    <a:pt x="96012" y="262128"/>
                  </a:lnTo>
                  <a:close/>
                </a:path>
                <a:path w="96520" h="428625">
                  <a:moveTo>
                    <a:pt x="96012" y="256032"/>
                  </a:moveTo>
                  <a:lnTo>
                    <a:pt x="0" y="256032"/>
                  </a:lnTo>
                  <a:lnTo>
                    <a:pt x="0" y="257543"/>
                  </a:lnTo>
                  <a:lnTo>
                    <a:pt x="96012" y="257543"/>
                  </a:lnTo>
                  <a:lnTo>
                    <a:pt x="96012" y="256032"/>
                  </a:lnTo>
                  <a:close/>
                </a:path>
                <a:path w="96520" h="428625">
                  <a:moveTo>
                    <a:pt x="96012" y="249936"/>
                  </a:moveTo>
                  <a:lnTo>
                    <a:pt x="0" y="249936"/>
                  </a:lnTo>
                  <a:lnTo>
                    <a:pt x="0" y="251447"/>
                  </a:lnTo>
                  <a:lnTo>
                    <a:pt x="96012" y="251447"/>
                  </a:lnTo>
                  <a:lnTo>
                    <a:pt x="96012" y="249936"/>
                  </a:lnTo>
                  <a:close/>
                </a:path>
                <a:path w="96520" h="428625">
                  <a:moveTo>
                    <a:pt x="96012" y="243840"/>
                  </a:moveTo>
                  <a:lnTo>
                    <a:pt x="0" y="243840"/>
                  </a:lnTo>
                  <a:lnTo>
                    <a:pt x="0" y="245351"/>
                  </a:lnTo>
                  <a:lnTo>
                    <a:pt x="96012" y="245351"/>
                  </a:lnTo>
                  <a:lnTo>
                    <a:pt x="96012" y="243840"/>
                  </a:lnTo>
                  <a:close/>
                </a:path>
                <a:path w="96520" h="428625">
                  <a:moveTo>
                    <a:pt x="96012" y="237744"/>
                  </a:moveTo>
                  <a:lnTo>
                    <a:pt x="0" y="237744"/>
                  </a:lnTo>
                  <a:lnTo>
                    <a:pt x="0" y="239255"/>
                  </a:lnTo>
                  <a:lnTo>
                    <a:pt x="96012" y="239255"/>
                  </a:lnTo>
                  <a:lnTo>
                    <a:pt x="96012" y="237744"/>
                  </a:lnTo>
                  <a:close/>
                </a:path>
                <a:path w="96520" h="428625">
                  <a:moveTo>
                    <a:pt x="96012" y="231648"/>
                  </a:moveTo>
                  <a:lnTo>
                    <a:pt x="0" y="231648"/>
                  </a:lnTo>
                  <a:lnTo>
                    <a:pt x="0" y="233159"/>
                  </a:lnTo>
                  <a:lnTo>
                    <a:pt x="96012" y="233159"/>
                  </a:lnTo>
                  <a:lnTo>
                    <a:pt x="96012" y="231648"/>
                  </a:lnTo>
                  <a:close/>
                </a:path>
                <a:path w="96520" h="428625">
                  <a:moveTo>
                    <a:pt x="96012" y="225552"/>
                  </a:moveTo>
                  <a:lnTo>
                    <a:pt x="0" y="225552"/>
                  </a:lnTo>
                  <a:lnTo>
                    <a:pt x="0" y="227063"/>
                  </a:lnTo>
                  <a:lnTo>
                    <a:pt x="96012" y="227063"/>
                  </a:lnTo>
                  <a:lnTo>
                    <a:pt x="96012" y="225552"/>
                  </a:lnTo>
                  <a:close/>
                </a:path>
                <a:path w="96520" h="428625">
                  <a:moveTo>
                    <a:pt x="96012" y="219456"/>
                  </a:moveTo>
                  <a:lnTo>
                    <a:pt x="0" y="219456"/>
                  </a:lnTo>
                  <a:lnTo>
                    <a:pt x="0" y="220967"/>
                  </a:lnTo>
                  <a:lnTo>
                    <a:pt x="96012" y="220967"/>
                  </a:lnTo>
                  <a:lnTo>
                    <a:pt x="96012" y="219456"/>
                  </a:lnTo>
                  <a:close/>
                </a:path>
                <a:path w="96520" h="428625">
                  <a:moveTo>
                    <a:pt x="96012" y="213360"/>
                  </a:moveTo>
                  <a:lnTo>
                    <a:pt x="0" y="213360"/>
                  </a:lnTo>
                  <a:lnTo>
                    <a:pt x="0" y="214871"/>
                  </a:lnTo>
                  <a:lnTo>
                    <a:pt x="96012" y="214871"/>
                  </a:lnTo>
                  <a:lnTo>
                    <a:pt x="96012" y="213360"/>
                  </a:lnTo>
                  <a:close/>
                </a:path>
                <a:path w="96520" h="428625">
                  <a:moveTo>
                    <a:pt x="96012" y="207264"/>
                  </a:moveTo>
                  <a:lnTo>
                    <a:pt x="0" y="207264"/>
                  </a:lnTo>
                  <a:lnTo>
                    <a:pt x="0" y="208775"/>
                  </a:lnTo>
                  <a:lnTo>
                    <a:pt x="96012" y="208775"/>
                  </a:lnTo>
                  <a:lnTo>
                    <a:pt x="96012" y="207264"/>
                  </a:lnTo>
                  <a:close/>
                </a:path>
                <a:path w="96520" h="428625">
                  <a:moveTo>
                    <a:pt x="96012" y="201168"/>
                  </a:moveTo>
                  <a:lnTo>
                    <a:pt x="0" y="201168"/>
                  </a:lnTo>
                  <a:lnTo>
                    <a:pt x="0" y="202679"/>
                  </a:lnTo>
                  <a:lnTo>
                    <a:pt x="96012" y="202679"/>
                  </a:lnTo>
                  <a:lnTo>
                    <a:pt x="96012" y="201168"/>
                  </a:lnTo>
                  <a:close/>
                </a:path>
                <a:path w="96520" h="428625">
                  <a:moveTo>
                    <a:pt x="96012" y="195072"/>
                  </a:moveTo>
                  <a:lnTo>
                    <a:pt x="0" y="195072"/>
                  </a:lnTo>
                  <a:lnTo>
                    <a:pt x="0" y="196583"/>
                  </a:lnTo>
                  <a:lnTo>
                    <a:pt x="96012" y="196583"/>
                  </a:lnTo>
                  <a:lnTo>
                    <a:pt x="96012" y="195072"/>
                  </a:lnTo>
                  <a:close/>
                </a:path>
                <a:path w="96520" h="428625">
                  <a:moveTo>
                    <a:pt x="96012" y="188976"/>
                  </a:moveTo>
                  <a:lnTo>
                    <a:pt x="0" y="188976"/>
                  </a:lnTo>
                  <a:lnTo>
                    <a:pt x="0" y="190487"/>
                  </a:lnTo>
                  <a:lnTo>
                    <a:pt x="96012" y="190487"/>
                  </a:lnTo>
                  <a:lnTo>
                    <a:pt x="96012" y="188976"/>
                  </a:lnTo>
                  <a:close/>
                </a:path>
                <a:path w="96520" h="428625">
                  <a:moveTo>
                    <a:pt x="96012" y="182880"/>
                  </a:moveTo>
                  <a:lnTo>
                    <a:pt x="0" y="182880"/>
                  </a:lnTo>
                  <a:lnTo>
                    <a:pt x="0" y="184391"/>
                  </a:lnTo>
                  <a:lnTo>
                    <a:pt x="96012" y="184391"/>
                  </a:lnTo>
                  <a:lnTo>
                    <a:pt x="96012" y="182880"/>
                  </a:lnTo>
                  <a:close/>
                </a:path>
                <a:path w="96520" h="428625">
                  <a:moveTo>
                    <a:pt x="96012" y="176784"/>
                  </a:moveTo>
                  <a:lnTo>
                    <a:pt x="0" y="176784"/>
                  </a:lnTo>
                  <a:lnTo>
                    <a:pt x="0" y="178295"/>
                  </a:lnTo>
                  <a:lnTo>
                    <a:pt x="96012" y="178295"/>
                  </a:lnTo>
                  <a:lnTo>
                    <a:pt x="96012" y="176784"/>
                  </a:lnTo>
                  <a:close/>
                </a:path>
                <a:path w="96520" h="428625">
                  <a:moveTo>
                    <a:pt x="96012" y="170688"/>
                  </a:moveTo>
                  <a:lnTo>
                    <a:pt x="0" y="170688"/>
                  </a:lnTo>
                  <a:lnTo>
                    <a:pt x="0" y="172199"/>
                  </a:lnTo>
                  <a:lnTo>
                    <a:pt x="96012" y="172199"/>
                  </a:lnTo>
                  <a:lnTo>
                    <a:pt x="96012" y="170688"/>
                  </a:lnTo>
                  <a:close/>
                </a:path>
                <a:path w="96520" h="428625">
                  <a:moveTo>
                    <a:pt x="96012" y="164592"/>
                  </a:moveTo>
                  <a:lnTo>
                    <a:pt x="0" y="164592"/>
                  </a:lnTo>
                  <a:lnTo>
                    <a:pt x="0" y="166103"/>
                  </a:lnTo>
                  <a:lnTo>
                    <a:pt x="96012" y="166103"/>
                  </a:lnTo>
                  <a:lnTo>
                    <a:pt x="96012" y="164592"/>
                  </a:lnTo>
                  <a:close/>
                </a:path>
                <a:path w="96520" h="428625">
                  <a:moveTo>
                    <a:pt x="96012" y="158496"/>
                  </a:moveTo>
                  <a:lnTo>
                    <a:pt x="0" y="158496"/>
                  </a:lnTo>
                  <a:lnTo>
                    <a:pt x="0" y="160007"/>
                  </a:lnTo>
                  <a:lnTo>
                    <a:pt x="96012" y="160007"/>
                  </a:lnTo>
                  <a:lnTo>
                    <a:pt x="96012" y="158496"/>
                  </a:lnTo>
                  <a:close/>
                </a:path>
                <a:path w="96520" h="428625">
                  <a:moveTo>
                    <a:pt x="96012" y="152400"/>
                  </a:moveTo>
                  <a:lnTo>
                    <a:pt x="0" y="152400"/>
                  </a:lnTo>
                  <a:lnTo>
                    <a:pt x="0" y="153911"/>
                  </a:lnTo>
                  <a:lnTo>
                    <a:pt x="96012" y="153911"/>
                  </a:lnTo>
                  <a:lnTo>
                    <a:pt x="96012" y="152400"/>
                  </a:lnTo>
                  <a:close/>
                </a:path>
                <a:path w="96520" h="428625">
                  <a:moveTo>
                    <a:pt x="96012" y="146304"/>
                  </a:moveTo>
                  <a:lnTo>
                    <a:pt x="0" y="146304"/>
                  </a:lnTo>
                  <a:lnTo>
                    <a:pt x="0" y="147815"/>
                  </a:lnTo>
                  <a:lnTo>
                    <a:pt x="96012" y="147815"/>
                  </a:lnTo>
                  <a:lnTo>
                    <a:pt x="96012" y="146304"/>
                  </a:lnTo>
                  <a:close/>
                </a:path>
                <a:path w="96520" h="428625">
                  <a:moveTo>
                    <a:pt x="96012" y="140208"/>
                  </a:moveTo>
                  <a:lnTo>
                    <a:pt x="0" y="140208"/>
                  </a:lnTo>
                  <a:lnTo>
                    <a:pt x="0" y="141719"/>
                  </a:lnTo>
                  <a:lnTo>
                    <a:pt x="96012" y="141719"/>
                  </a:lnTo>
                  <a:lnTo>
                    <a:pt x="96012" y="140208"/>
                  </a:lnTo>
                  <a:close/>
                </a:path>
                <a:path w="96520" h="428625">
                  <a:moveTo>
                    <a:pt x="96012" y="134112"/>
                  </a:moveTo>
                  <a:lnTo>
                    <a:pt x="0" y="134112"/>
                  </a:lnTo>
                  <a:lnTo>
                    <a:pt x="0" y="135623"/>
                  </a:lnTo>
                  <a:lnTo>
                    <a:pt x="96012" y="135623"/>
                  </a:lnTo>
                  <a:lnTo>
                    <a:pt x="96012" y="134112"/>
                  </a:lnTo>
                  <a:close/>
                </a:path>
                <a:path w="96520" h="428625">
                  <a:moveTo>
                    <a:pt x="96012" y="128016"/>
                  </a:moveTo>
                  <a:lnTo>
                    <a:pt x="0" y="128016"/>
                  </a:lnTo>
                  <a:lnTo>
                    <a:pt x="0" y="129527"/>
                  </a:lnTo>
                  <a:lnTo>
                    <a:pt x="96012" y="129527"/>
                  </a:lnTo>
                  <a:lnTo>
                    <a:pt x="96012" y="128016"/>
                  </a:lnTo>
                  <a:close/>
                </a:path>
                <a:path w="96520" h="428625">
                  <a:moveTo>
                    <a:pt x="96012" y="121920"/>
                  </a:moveTo>
                  <a:lnTo>
                    <a:pt x="0" y="121920"/>
                  </a:lnTo>
                  <a:lnTo>
                    <a:pt x="0" y="123431"/>
                  </a:lnTo>
                  <a:lnTo>
                    <a:pt x="96012" y="123431"/>
                  </a:lnTo>
                  <a:lnTo>
                    <a:pt x="96012" y="121920"/>
                  </a:lnTo>
                  <a:close/>
                </a:path>
                <a:path w="96520" h="428625">
                  <a:moveTo>
                    <a:pt x="96012" y="115824"/>
                  </a:moveTo>
                  <a:lnTo>
                    <a:pt x="0" y="115824"/>
                  </a:lnTo>
                  <a:lnTo>
                    <a:pt x="0" y="117335"/>
                  </a:lnTo>
                  <a:lnTo>
                    <a:pt x="96012" y="117335"/>
                  </a:lnTo>
                  <a:lnTo>
                    <a:pt x="96012" y="115824"/>
                  </a:lnTo>
                  <a:close/>
                </a:path>
                <a:path w="96520" h="428625">
                  <a:moveTo>
                    <a:pt x="96012" y="109728"/>
                  </a:moveTo>
                  <a:lnTo>
                    <a:pt x="0" y="109728"/>
                  </a:lnTo>
                  <a:lnTo>
                    <a:pt x="0" y="111239"/>
                  </a:lnTo>
                  <a:lnTo>
                    <a:pt x="96012" y="111239"/>
                  </a:lnTo>
                  <a:lnTo>
                    <a:pt x="96012" y="109728"/>
                  </a:lnTo>
                  <a:close/>
                </a:path>
                <a:path w="96520" h="428625">
                  <a:moveTo>
                    <a:pt x="96012" y="103632"/>
                  </a:moveTo>
                  <a:lnTo>
                    <a:pt x="0" y="103632"/>
                  </a:lnTo>
                  <a:lnTo>
                    <a:pt x="0" y="105143"/>
                  </a:lnTo>
                  <a:lnTo>
                    <a:pt x="96012" y="105143"/>
                  </a:lnTo>
                  <a:lnTo>
                    <a:pt x="96012" y="103632"/>
                  </a:lnTo>
                  <a:close/>
                </a:path>
                <a:path w="96520" h="428625">
                  <a:moveTo>
                    <a:pt x="96012" y="97536"/>
                  </a:moveTo>
                  <a:lnTo>
                    <a:pt x="0" y="97536"/>
                  </a:lnTo>
                  <a:lnTo>
                    <a:pt x="0" y="99047"/>
                  </a:lnTo>
                  <a:lnTo>
                    <a:pt x="96012" y="99047"/>
                  </a:lnTo>
                  <a:lnTo>
                    <a:pt x="96012" y="97536"/>
                  </a:lnTo>
                  <a:close/>
                </a:path>
                <a:path w="96520" h="428625">
                  <a:moveTo>
                    <a:pt x="96012" y="91440"/>
                  </a:moveTo>
                  <a:lnTo>
                    <a:pt x="0" y="91440"/>
                  </a:lnTo>
                  <a:lnTo>
                    <a:pt x="0" y="92951"/>
                  </a:lnTo>
                  <a:lnTo>
                    <a:pt x="96012" y="92951"/>
                  </a:lnTo>
                  <a:lnTo>
                    <a:pt x="96012" y="91440"/>
                  </a:lnTo>
                  <a:close/>
                </a:path>
                <a:path w="96520" h="428625">
                  <a:moveTo>
                    <a:pt x="96012" y="85344"/>
                  </a:moveTo>
                  <a:lnTo>
                    <a:pt x="0" y="85344"/>
                  </a:lnTo>
                  <a:lnTo>
                    <a:pt x="0" y="86855"/>
                  </a:lnTo>
                  <a:lnTo>
                    <a:pt x="96012" y="86855"/>
                  </a:lnTo>
                  <a:lnTo>
                    <a:pt x="96012" y="85344"/>
                  </a:lnTo>
                  <a:close/>
                </a:path>
                <a:path w="96520" h="428625">
                  <a:moveTo>
                    <a:pt x="96012" y="79248"/>
                  </a:moveTo>
                  <a:lnTo>
                    <a:pt x="0" y="79248"/>
                  </a:lnTo>
                  <a:lnTo>
                    <a:pt x="0" y="80759"/>
                  </a:lnTo>
                  <a:lnTo>
                    <a:pt x="96012" y="80759"/>
                  </a:lnTo>
                  <a:lnTo>
                    <a:pt x="96012" y="79248"/>
                  </a:lnTo>
                  <a:close/>
                </a:path>
                <a:path w="96520" h="428625">
                  <a:moveTo>
                    <a:pt x="96012" y="73152"/>
                  </a:moveTo>
                  <a:lnTo>
                    <a:pt x="0" y="73152"/>
                  </a:lnTo>
                  <a:lnTo>
                    <a:pt x="0" y="74663"/>
                  </a:lnTo>
                  <a:lnTo>
                    <a:pt x="96012" y="74663"/>
                  </a:lnTo>
                  <a:lnTo>
                    <a:pt x="96012" y="73152"/>
                  </a:lnTo>
                  <a:close/>
                </a:path>
                <a:path w="96520" h="428625">
                  <a:moveTo>
                    <a:pt x="96012" y="67056"/>
                  </a:moveTo>
                  <a:lnTo>
                    <a:pt x="0" y="67056"/>
                  </a:lnTo>
                  <a:lnTo>
                    <a:pt x="0" y="68567"/>
                  </a:lnTo>
                  <a:lnTo>
                    <a:pt x="96012" y="68567"/>
                  </a:lnTo>
                  <a:lnTo>
                    <a:pt x="96012" y="67056"/>
                  </a:lnTo>
                  <a:close/>
                </a:path>
                <a:path w="96520" h="428625">
                  <a:moveTo>
                    <a:pt x="96012" y="60960"/>
                  </a:moveTo>
                  <a:lnTo>
                    <a:pt x="0" y="60960"/>
                  </a:lnTo>
                  <a:lnTo>
                    <a:pt x="0" y="62471"/>
                  </a:lnTo>
                  <a:lnTo>
                    <a:pt x="96012" y="62471"/>
                  </a:lnTo>
                  <a:lnTo>
                    <a:pt x="96012" y="60960"/>
                  </a:lnTo>
                  <a:close/>
                </a:path>
                <a:path w="96520" h="428625">
                  <a:moveTo>
                    <a:pt x="96012" y="54864"/>
                  </a:moveTo>
                  <a:lnTo>
                    <a:pt x="0" y="54864"/>
                  </a:lnTo>
                  <a:lnTo>
                    <a:pt x="0" y="56375"/>
                  </a:lnTo>
                  <a:lnTo>
                    <a:pt x="96012" y="56375"/>
                  </a:lnTo>
                  <a:lnTo>
                    <a:pt x="96012" y="54864"/>
                  </a:lnTo>
                  <a:close/>
                </a:path>
                <a:path w="96520" h="428625">
                  <a:moveTo>
                    <a:pt x="96012" y="48768"/>
                  </a:moveTo>
                  <a:lnTo>
                    <a:pt x="0" y="48768"/>
                  </a:lnTo>
                  <a:lnTo>
                    <a:pt x="0" y="50279"/>
                  </a:lnTo>
                  <a:lnTo>
                    <a:pt x="96012" y="50279"/>
                  </a:lnTo>
                  <a:lnTo>
                    <a:pt x="96012" y="48768"/>
                  </a:lnTo>
                  <a:close/>
                </a:path>
                <a:path w="96520" h="428625">
                  <a:moveTo>
                    <a:pt x="96012" y="42672"/>
                  </a:moveTo>
                  <a:lnTo>
                    <a:pt x="0" y="42672"/>
                  </a:lnTo>
                  <a:lnTo>
                    <a:pt x="0" y="44183"/>
                  </a:lnTo>
                  <a:lnTo>
                    <a:pt x="96012" y="44183"/>
                  </a:lnTo>
                  <a:lnTo>
                    <a:pt x="96012" y="42672"/>
                  </a:lnTo>
                  <a:close/>
                </a:path>
                <a:path w="96520" h="428625">
                  <a:moveTo>
                    <a:pt x="96012" y="36576"/>
                  </a:moveTo>
                  <a:lnTo>
                    <a:pt x="0" y="36576"/>
                  </a:lnTo>
                  <a:lnTo>
                    <a:pt x="0" y="38087"/>
                  </a:lnTo>
                  <a:lnTo>
                    <a:pt x="96012" y="38087"/>
                  </a:lnTo>
                  <a:lnTo>
                    <a:pt x="96012" y="36576"/>
                  </a:lnTo>
                  <a:close/>
                </a:path>
                <a:path w="96520" h="428625">
                  <a:moveTo>
                    <a:pt x="96012" y="30480"/>
                  </a:moveTo>
                  <a:lnTo>
                    <a:pt x="0" y="30480"/>
                  </a:lnTo>
                  <a:lnTo>
                    <a:pt x="0" y="31991"/>
                  </a:lnTo>
                  <a:lnTo>
                    <a:pt x="96012" y="31991"/>
                  </a:lnTo>
                  <a:lnTo>
                    <a:pt x="96012" y="30480"/>
                  </a:lnTo>
                  <a:close/>
                </a:path>
                <a:path w="96520" h="428625">
                  <a:moveTo>
                    <a:pt x="96012" y="24384"/>
                  </a:moveTo>
                  <a:lnTo>
                    <a:pt x="0" y="24384"/>
                  </a:lnTo>
                  <a:lnTo>
                    <a:pt x="0" y="25895"/>
                  </a:lnTo>
                  <a:lnTo>
                    <a:pt x="96012" y="25895"/>
                  </a:lnTo>
                  <a:lnTo>
                    <a:pt x="96012" y="24384"/>
                  </a:lnTo>
                  <a:close/>
                </a:path>
                <a:path w="96520" h="428625">
                  <a:moveTo>
                    <a:pt x="96012" y="18288"/>
                  </a:moveTo>
                  <a:lnTo>
                    <a:pt x="0" y="18288"/>
                  </a:lnTo>
                  <a:lnTo>
                    <a:pt x="0" y="19799"/>
                  </a:lnTo>
                  <a:lnTo>
                    <a:pt x="96012" y="19799"/>
                  </a:lnTo>
                  <a:lnTo>
                    <a:pt x="96012" y="18288"/>
                  </a:lnTo>
                  <a:close/>
                </a:path>
                <a:path w="96520" h="428625">
                  <a:moveTo>
                    <a:pt x="96012" y="12192"/>
                  </a:moveTo>
                  <a:lnTo>
                    <a:pt x="0" y="12192"/>
                  </a:lnTo>
                  <a:lnTo>
                    <a:pt x="0" y="13703"/>
                  </a:lnTo>
                  <a:lnTo>
                    <a:pt x="96012" y="13703"/>
                  </a:lnTo>
                  <a:lnTo>
                    <a:pt x="96012" y="12192"/>
                  </a:lnTo>
                  <a:close/>
                </a:path>
                <a:path w="96520" h="428625">
                  <a:moveTo>
                    <a:pt x="96012" y="6096"/>
                  </a:moveTo>
                  <a:lnTo>
                    <a:pt x="0" y="6096"/>
                  </a:lnTo>
                  <a:lnTo>
                    <a:pt x="0" y="7607"/>
                  </a:lnTo>
                  <a:lnTo>
                    <a:pt x="96012" y="7607"/>
                  </a:lnTo>
                  <a:lnTo>
                    <a:pt x="96012" y="6096"/>
                  </a:lnTo>
                  <a:close/>
                </a:path>
                <a:path w="96520" h="428625">
                  <a:moveTo>
                    <a:pt x="96012" y="0"/>
                  </a:moveTo>
                  <a:lnTo>
                    <a:pt x="0" y="0"/>
                  </a:lnTo>
                  <a:lnTo>
                    <a:pt x="0" y="1511"/>
                  </a:lnTo>
                  <a:lnTo>
                    <a:pt x="96012" y="1511"/>
                  </a:lnTo>
                  <a:lnTo>
                    <a:pt x="96012" y="0"/>
                  </a:lnTo>
                  <a:close/>
                </a:path>
              </a:pathLst>
            </a:custGeom>
            <a:solidFill>
              <a:srgbClr val="99995B"/>
            </a:solidFill>
          </p:spPr>
          <p:txBody>
            <a:bodyPr wrap="square" lIns="0" tIns="0" rIns="0" bIns="0" rtlCol="0"/>
            <a:lstStyle/>
            <a:p>
              <a:endParaRPr/>
            </a:p>
          </p:txBody>
        </p:sp>
        <p:sp>
          <p:nvSpPr>
            <p:cNvPr id="45" name="object 45"/>
            <p:cNvSpPr/>
            <p:nvPr/>
          </p:nvSpPr>
          <p:spPr>
            <a:xfrm>
              <a:off x="9756508" y="5687580"/>
              <a:ext cx="96520" cy="428625"/>
            </a:xfrm>
            <a:custGeom>
              <a:avLst/>
              <a:gdLst/>
              <a:ahLst/>
              <a:cxnLst/>
              <a:rect l="l" t="t" r="r" b="b"/>
              <a:pathLst>
                <a:path w="96520" h="428625">
                  <a:moveTo>
                    <a:pt x="96012" y="426720"/>
                  </a:moveTo>
                  <a:lnTo>
                    <a:pt x="0" y="426720"/>
                  </a:lnTo>
                  <a:lnTo>
                    <a:pt x="0" y="428231"/>
                  </a:lnTo>
                  <a:lnTo>
                    <a:pt x="96012" y="428231"/>
                  </a:lnTo>
                  <a:lnTo>
                    <a:pt x="96012" y="426720"/>
                  </a:lnTo>
                  <a:close/>
                </a:path>
                <a:path w="96520" h="428625">
                  <a:moveTo>
                    <a:pt x="96012" y="420624"/>
                  </a:moveTo>
                  <a:lnTo>
                    <a:pt x="0" y="420624"/>
                  </a:lnTo>
                  <a:lnTo>
                    <a:pt x="0" y="422135"/>
                  </a:lnTo>
                  <a:lnTo>
                    <a:pt x="96012" y="422135"/>
                  </a:lnTo>
                  <a:lnTo>
                    <a:pt x="96012" y="420624"/>
                  </a:lnTo>
                  <a:close/>
                </a:path>
                <a:path w="96520" h="428625">
                  <a:moveTo>
                    <a:pt x="96012" y="414528"/>
                  </a:moveTo>
                  <a:lnTo>
                    <a:pt x="0" y="414528"/>
                  </a:lnTo>
                  <a:lnTo>
                    <a:pt x="0" y="416039"/>
                  </a:lnTo>
                  <a:lnTo>
                    <a:pt x="96012" y="416039"/>
                  </a:lnTo>
                  <a:lnTo>
                    <a:pt x="96012" y="414528"/>
                  </a:lnTo>
                  <a:close/>
                </a:path>
                <a:path w="96520" h="428625">
                  <a:moveTo>
                    <a:pt x="96012" y="408432"/>
                  </a:moveTo>
                  <a:lnTo>
                    <a:pt x="0" y="408432"/>
                  </a:lnTo>
                  <a:lnTo>
                    <a:pt x="0" y="409943"/>
                  </a:lnTo>
                  <a:lnTo>
                    <a:pt x="96012" y="409943"/>
                  </a:lnTo>
                  <a:lnTo>
                    <a:pt x="96012" y="408432"/>
                  </a:lnTo>
                  <a:close/>
                </a:path>
                <a:path w="96520" h="428625">
                  <a:moveTo>
                    <a:pt x="96012" y="402336"/>
                  </a:moveTo>
                  <a:lnTo>
                    <a:pt x="0" y="402336"/>
                  </a:lnTo>
                  <a:lnTo>
                    <a:pt x="0" y="403847"/>
                  </a:lnTo>
                  <a:lnTo>
                    <a:pt x="96012" y="403847"/>
                  </a:lnTo>
                  <a:lnTo>
                    <a:pt x="96012" y="402336"/>
                  </a:lnTo>
                  <a:close/>
                </a:path>
                <a:path w="96520" h="428625">
                  <a:moveTo>
                    <a:pt x="96012" y="396240"/>
                  </a:moveTo>
                  <a:lnTo>
                    <a:pt x="0" y="396240"/>
                  </a:lnTo>
                  <a:lnTo>
                    <a:pt x="0" y="397751"/>
                  </a:lnTo>
                  <a:lnTo>
                    <a:pt x="96012" y="397751"/>
                  </a:lnTo>
                  <a:lnTo>
                    <a:pt x="96012" y="396240"/>
                  </a:lnTo>
                  <a:close/>
                </a:path>
                <a:path w="96520" h="428625">
                  <a:moveTo>
                    <a:pt x="96012" y="390144"/>
                  </a:moveTo>
                  <a:lnTo>
                    <a:pt x="0" y="390144"/>
                  </a:lnTo>
                  <a:lnTo>
                    <a:pt x="0" y="391655"/>
                  </a:lnTo>
                  <a:lnTo>
                    <a:pt x="96012" y="391655"/>
                  </a:lnTo>
                  <a:lnTo>
                    <a:pt x="96012" y="390144"/>
                  </a:lnTo>
                  <a:close/>
                </a:path>
                <a:path w="96520" h="428625">
                  <a:moveTo>
                    <a:pt x="96012" y="384048"/>
                  </a:moveTo>
                  <a:lnTo>
                    <a:pt x="0" y="384048"/>
                  </a:lnTo>
                  <a:lnTo>
                    <a:pt x="0" y="385559"/>
                  </a:lnTo>
                  <a:lnTo>
                    <a:pt x="96012" y="385559"/>
                  </a:lnTo>
                  <a:lnTo>
                    <a:pt x="96012" y="384048"/>
                  </a:lnTo>
                  <a:close/>
                </a:path>
                <a:path w="96520" h="428625">
                  <a:moveTo>
                    <a:pt x="96012" y="377952"/>
                  </a:moveTo>
                  <a:lnTo>
                    <a:pt x="0" y="377952"/>
                  </a:lnTo>
                  <a:lnTo>
                    <a:pt x="0" y="379463"/>
                  </a:lnTo>
                  <a:lnTo>
                    <a:pt x="96012" y="379463"/>
                  </a:lnTo>
                  <a:lnTo>
                    <a:pt x="96012" y="377952"/>
                  </a:lnTo>
                  <a:close/>
                </a:path>
                <a:path w="96520" h="428625">
                  <a:moveTo>
                    <a:pt x="96012" y="371856"/>
                  </a:moveTo>
                  <a:lnTo>
                    <a:pt x="0" y="371856"/>
                  </a:lnTo>
                  <a:lnTo>
                    <a:pt x="0" y="373367"/>
                  </a:lnTo>
                  <a:lnTo>
                    <a:pt x="96012" y="373367"/>
                  </a:lnTo>
                  <a:lnTo>
                    <a:pt x="96012" y="371856"/>
                  </a:lnTo>
                  <a:close/>
                </a:path>
                <a:path w="96520" h="428625">
                  <a:moveTo>
                    <a:pt x="96012" y="365760"/>
                  </a:moveTo>
                  <a:lnTo>
                    <a:pt x="0" y="365760"/>
                  </a:lnTo>
                  <a:lnTo>
                    <a:pt x="0" y="367271"/>
                  </a:lnTo>
                  <a:lnTo>
                    <a:pt x="96012" y="367271"/>
                  </a:lnTo>
                  <a:lnTo>
                    <a:pt x="96012" y="365760"/>
                  </a:lnTo>
                  <a:close/>
                </a:path>
                <a:path w="96520" h="428625">
                  <a:moveTo>
                    <a:pt x="96012" y="359664"/>
                  </a:moveTo>
                  <a:lnTo>
                    <a:pt x="0" y="359664"/>
                  </a:lnTo>
                  <a:lnTo>
                    <a:pt x="0" y="361175"/>
                  </a:lnTo>
                  <a:lnTo>
                    <a:pt x="96012" y="361175"/>
                  </a:lnTo>
                  <a:lnTo>
                    <a:pt x="96012" y="359664"/>
                  </a:lnTo>
                  <a:close/>
                </a:path>
                <a:path w="96520" h="428625">
                  <a:moveTo>
                    <a:pt x="96012" y="353568"/>
                  </a:moveTo>
                  <a:lnTo>
                    <a:pt x="0" y="353568"/>
                  </a:lnTo>
                  <a:lnTo>
                    <a:pt x="0" y="355079"/>
                  </a:lnTo>
                  <a:lnTo>
                    <a:pt x="96012" y="355079"/>
                  </a:lnTo>
                  <a:lnTo>
                    <a:pt x="96012" y="353568"/>
                  </a:lnTo>
                  <a:close/>
                </a:path>
                <a:path w="96520" h="428625">
                  <a:moveTo>
                    <a:pt x="96012" y="347472"/>
                  </a:moveTo>
                  <a:lnTo>
                    <a:pt x="0" y="347472"/>
                  </a:lnTo>
                  <a:lnTo>
                    <a:pt x="0" y="348983"/>
                  </a:lnTo>
                  <a:lnTo>
                    <a:pt x="96012" y="348983"/>
                  </a:lnTo>
                  <a:lnTo>
                    <a:pt x="96012" y="347472"/>
                  </a:lnTo>
                  <a:close/>
                </a:path>
                <a:path w="96520" h="428625">
                  <a:moveTo>
                    <a:pt x="96012" y="341376"/>
                  </a:moveTo>
                  <a:lnTo>
                    <a:pt x="0" y="341376"/>
                  </a:lnTo>
                  <a:lnTo>
                    <a:pt x="0" y="342887"/>
                  </a:lnTo>
                  <a:lnTo>
                    <a:pt x="96012" y="342887"/>
                  </a:lnTo>
                  <a:lnTo>
                    <a:pt x="96012" y="341376"/>
                  </a:lnTo>
                  <a:close/>
                </a:path>
                <a:path w="96520" h="428625">
                  <a:moveTo>
                    <a:pt x="96012" y="335280"/>
                  </a:moveTo>
                  <a:lnTo>
                    <a:pt x="0" y="335280"/>
                  </a:lnTo>
                  <a:lnTo>
                    <a:pt x="0" y="336791"/>
                  </a:lnTo>
                  <a:lnTo>
                    <a:pt x="96012" y="336791"/>
                  </a:lnTo>
                  <a:lnTo>
                    <a:pt x="96012" y="335280"/>
                  </a:lnTo>
                  <a:close/>
                </a:path>
                <a:path w="96520" h="428625">
                  <a:moveTo>
                    <a:pt x="96012" y="329184"/>
                  </a:moveTo>
                  <a:lnTo>
                    <a:pt x="0" y="329184"/>
                  </a:lnTo>
                  <a:lnTo>
                    <a:pt x="0" y="330695"/>
                  </a:lnTo>
                  <a:lnTo>
                    <a:pt x="96012" y="330695"/>
                  </a:lnTo>
                  <a:lnTo>
                    <a:pt x="96012" y="329184"/>
                  </a:lnTo>
                  <a:close/>
                </a:path>
                <a:path w="96520" h="428625">
                  <a:moveTo>
                    <a:pt x="96012" y="323088"/>
                  </a:moveTo>
                  <a:lnTo>
                    <a:pt x="0" y="323088"/>
                  </a:lnTo>
                  <a:lnTo>
                    <a:pt x="0" y="324599"/>
                  </a:lnTo>
                  <a:lnTo>
                    <a:pt x="96012" y="324599"/>
                  </a:lnTo>
                  <a:lnTo>
                    <a:pt x="96012" y="323088"/>
                  </a:lnTo>
                  <a:close/>
                </a:path>
                <a:path w="96520" h="428625">
                  <a:moveTo>
                    <a:pt x="96012" y="316992"/>
                  </a:moveTo>
                  <a:lnTo>
                    <a:pt x="0" y="316992"/>
                  </a:lnTo>
                  <a:lnTo>
                    <a:pt x="0" y="318503"/>
                  </a:lnTo>
                  <a:lnTo>
                    <a:pt x="96012" y="318503"/>
                  </a:lnTo>
                  <a:lnTo>
                    <a:pt x="96012" y="316992"/>
                  </a:lnTo>
                  <a:close/>
                </a:path>
                <a:path w="96520" h="428625">
                  <a:moveTo>
                    <a:pt x="96012" y="310896"/>
                  </a:moveTo>
                  <a:lnTo>
                    <a:pt x="0" y="310896"/>
                  </a:lnTo>
                  <a:lnTo>
                    <a:pt x="0" y="312407"/>
                  </a:lnTo>
                  <a:lnTo>
                    <a:pt x="96012" y="312407"/>
                  </a:lnTo>
                  <a:lnTo>
                    <a:pt x="96012" y="310896"/>
                  </a:lnTo>
                  <a:close/>
                </a:path>
                <a:path w="96520" h="428625">
                  <a:moveTo>
                    <a:pt x="96012" y="304800"/>
                  </a:moveTo>
                  <a:lnTo>
                    <a:pt x="0" y="304800"/>
                  </a:lnTo>
                  <a:lnTo>
                    <a:pt x="0" y="306311"/>
                  </a:lnTo>
                  <a:lnTo>
                    <a:pt x="96012" y="306311"/>
                  </a:lnTo>
                  <a:lnTo>
                    <a:pt x="96012" y="304800"/>
                  </a:lnTo>
                  <a:close/>
                </a:path>
                <a:path w="96520" h="428625">
                  <a:moveTo>
                    <a:pt x="96012" y="298704"/>
                  </a:moveTo>
                  <a:lnTo>
                    <a:pt x="0" y="298704"/>
                  </a:lnTo>
                  <a:lnTo>
                    <a:pt x="0" y="300215"/>
                  </a:lnTo>
                  <a:lnTo>
                    <a:pt x="96012" y="300215"/>
                  </a:lnTo>
                  <a:lnTo>
                    <a:pt x="96012" y="298704"/>
                  </a:lnTo>
                  <a:close/>
                </a:path>
                <a:path w="96520" h="428625">
                  <a:moveTo>
                    <a:pt x="96012" y="292608"/>
                  </a:moveTo>
                  <a:lnTo>
                    <a:pt x="0" y="292608"/>
                  </a:lnTo>
                  <a:lnTo>
                    <a:pt x="0" y="294119"/>
                  </a:lnTo>
                  <a:lnTo>
                    <a:pt x="96012" y="294119"/>
                  </a:lnTo>
                  <a:lnTo>
                    <a:pt x="96012" y="292608"/>
                  </a:lnTo>
                  <a:close/>
                </a:path>
                <a:path w="96520" h="428625">
                  <a:moveTo>
                    <a:pt x="96012" y="286512"/>
                  </a:moveTo>
                  <a:lnTo>
                    <a:pt x="0" y="286512"/>
                  </a:lnTo>
                  <a:lnTo>
                    <a:pt x="0" y="288023"/>
                  </a:lnTo>
                  <a:lnTo>
                    <a:pt x="96012" y="288023"/>
                  </a:lnTo>
                  <a:lnTo>
                    <a:pt x="96012" y="286512"/>
                  </a:lnTo>
                  <a:close/>
                </a:path>
                <a:path w="96520" h="428625">
                  <a:moveTo>
                    <a:pt x="96012" y="280416"/>
                  </a:moveTo>
                  <a:lnTo>
                    <a:pt x="0" y="280416"/>
                  </a:lnTo>
                  <a:lnTo>
                    <a:pt x="0" y="281927"/>
                  </a:lnTo>
                  <a:lnTo>
                    <a:pt x="96012" y="281927"/>
                  </a:lnTo>
                  <a:lnTo>
                    <a:pt x="96012" y="280416"/>
                  </a:lnTo>
                  <a:close/>
                </a:path>
                <a:path w="96520" h="428625">
                  <a:moveTo>
                    <a:pt x="96012" y="274320"/>
                  </a:moveTo>
                  <a:lnTo>
                    <a:pt x="0" y="274320"/>
                  </a:lnTo>
                  <a:lnTo>
                    <a:pt x="0" y="275831"/>
                  </a:lnTo>
                  <a:lnTo>
                    <a:pt x="96012" y="275831"/>
                  </a:lnTo>
                  <a:lnTo>
                    <a:pt x="96012" y="274320"/>
                  </a:lnTo>
                  <a:close/>
                </a:path>
                <a:path w="96520" h="428625">
                  <a:moveTo>
                    <a:pt x="96012" y="268224"/>
                  </a:moveTo>
                  <a:lnTo>
                    <a:pt x="0" y="268224"/>
                  </a:lnTo>
                  <a:lnTo>
                    <a:pt x="0" y="269735"/>
                  </a:lnTo>
                  <a:lnTo>
                    <a:pt x="96012" y="269735"/>
                  </a:lnTo>
                  <a:lnTo>
                    <a:pt x="96012" y="268224"/>
                  </a:lnTo>
                  <a:close/>
                </a:path>
                <a:path w="96520" h="428625">
                  <a:moveTo>
                    <a:pt x="96012" y="262128"/>
                  </a:moveTo>
                  <a:lnTo>
                    <a:pt x="0" y="262128"/>
                  </a:lnTo>
                  <a:lnTo>
                    <a:pt x="0" y="263639"/>
                  </a:lnTo>
                  <a:lnTo>
                    <a:pt x="96012" y="263639"/>
                  </a:lnTo>
                  <a:lnTo>
                    <a:pt x="96012" y="262128"/>
                  </a:lnTo>
                  <a:close/>
                </a:path>
                <a:path w="96520" h="428625">
                  <a:moveTo>
                    <a:pt x="96012" y="256032"/>
                  </a:moveTo>
                  <a:lnTo>
                    <a:pt x="0" y="256032"/>
                  </a:lnTo>
                  <a:lnTo>
                    <a:pt x="0" y="257543"/>
                  </a:lnTo>
                  <a:lnTo>
                    <a:pt x="96012" y="257543"/>
                  </a:lnTo>
                  <a:lnTo>
                    <a:pt x="96012" y="256032"/>
                  </a:lnTo>
                  <a:close/>
                </a:path>
                <a:path w="96520" h="428625">
                  <a:moveTo>
                    <a:pt x="96012" y="249936"/>
                  </a:moveTo>
                  <a:lnTo>
                    <a:pt x="0" y="249936"/>
                  </a:lnTo>
                  <a:lnTo>
                    <a:pt x="0" y="251447"/>
                  </a:lnTo>
                  <a:lnTo>
                    <a:pt x="96012" y="251447"/>
                  </a:lnTo>
                  <a:lnTo>
                    <a:pt x="96012" y="249936"/>
                  </a:lnTo>
                  <a:close/>
                </a:path>
                <a:path w="96520" h="428625">
                  <a:moveTo>
                    <a:pt x="96012" y="243840"/>
                  </a:moveTo>
                  <a:lnTo>
                    <a:pt x="0" y="243840"/>
                  </a:lnTo>
                  <a:lnTo>
                    <a:pt x="0" y="245351"/>
                  </a:lnTo>
                  <a:lnTo>
                    <a:pt x="96012" y="245351"/>
                  </a:lnTo>
                  <a:lnTo>
                    <a:pt x="96012" y="243840"/>
                  </a:lnTo>
                  <a:close/>
                </a:path>
                <a:path w="96520" h="428625">
                  <a:moveTo>
                    <a:pt x="96012" y="237744"/>
                  </a:moveTo>
                  <a:lnTo>
                    <a:pt x="0" y="237744"/>
                  </a:lnTo>
                  <a:lnTo>
                    <a:pt x="0" y="239255"/>
                  </a:lnTo>
                  <a:lnTo>
                    <a:pt x="96012" y="239255"/>
                  </a:lnTo>
                  <a:lnTo>
                    <a:pt x="96012" y="237744"/>
                  </a:lnTo>
                  <a:close/>
                </a:path>
                <a:path w="96520" h="428625">
                  <a:moveTo>
                    <a:pt x="96012" y="231648"/>
                  </a:moveTo>
                  <a:lnTo>
                    <a:pt x="0" y="231648"/>
                  </a:lnTo>
                  <a:lnTo>
                    <a:pt x="0" y="233159"/>
                  </a:lnTo>
                  <a:lnTo>
                    <a:pt x="96012" y="233159"/>
                  </a:lnTo>
                  <a:lnTo>
                    <a:pt x="96012" y="231648"/>
                  </a:lnTo>
                  <a:close/>
                </a:path>
                <a:path w="96520" h="428625">
                  <a:moveTo>
                    <a:pt x="96012" y="225552"/>
                  </a:moveTo>
                  <a:lnTo>
                    <a:pt x="0" y="225552"/>
                  </a:lnTo>
                  <a:lnTo>
                    <a:pt x="0" y="227063"/>
                  </a:lnTo>
                  <a:lnTo>
                    <a:pt x="96012" y="227063"/>
                  </a:lnTo>
                  <a:lnTo>
                    <a:pt x="96012" y="225552"/>
                  </a:lnTo>
                  <a:close/>
                </a:path>
                <a:path w="96520" h="428625">
                  <a:moveTo>
                    <a:pt x="96012" y="219456"/>
                  </a:moveTo>
                  <a:lnTo>
                    <a:pt x="0" y="219456"/>
                  </a:lnTo>
                  <a:lnTo>
                    <a:pt x="0" y="220967"/>
                  </a:lnTo>
                  <a:lnTo>
                    <a:pt x="96012" y="220967"/>
                  </a:lnTo>
                  <a:lnTo>
                    <a:pt x="96012" y="219456"/>
                  </a:lnTo>
                  <a:close/>
                </a:path>
                <a:path w="96520" h="428625">
                  <a:moveTo>
                    <a:pt x="96012" y="213360"/>
                  </a:moveTo>
                  <a:lnTo>
                    <a:pt x="0" y="213360"/>
                  </a:lnTo>
                  <a:lnTo>
                    <a:pt x="0" y="214871"/>
                  </a:lnTo>
                  <a:lnTo>
                    <a:pt x="96012" y="214871"/>
                  </a:lnTo>
                  <a:lnTo>
                    <a:pt x="96012" y="213360"/>
                  </a:lnTo>
                  <a:close/>
                </a:path>
                <a:path w="96520" h="428625">
                  <a:moveTo>
                    <a:pt x="96012" y="207264"/>
                  </a:moveTo>
                  <a:lnTo>
                    <a:pt x="0" y="207264"/>
                  </a:lnTo>
                  <a:lnTo>
                    <a:pt x="0" y="208775"/>
                  </a:lnTo>
                  <a:lnTo>
                    <a:pt x="96012" y="208775"/>
                  </a:lnTo>
                  <a:lnTo>
                    <a:pt x="96012" y="207264"/>
                  </a:lnTo>
                  <a:close/>
                </a:path>
                <a:path w="96520" h="428625">
                  <a:moveTo>
                    <a:pt x="96012" y="201168"/>
                  </a:moveTo>
                  <a:lnTo>
                    <a:pt x="0" y="201168"/>
                  </a:lnTo>
                  <a:lnTo>
                    <a:pt x="0" y="202679"/>
                  </a:lnTo>
                  <a:lnTo>
                    <a:pt x="96012" y="202679"/>
                  </a:lnTo>
                  <a:lnTo>
                    <a:pt x="96012" y="201168"/>
                  </a:lnTo>
                  <a:close/>
                </a:path>
                <a:path w="96520" h="428625">
                  <a:moveTo>
                    <a:pt x="96012" y="195072"/>
                  </a:moveTo>
                  <a:lnTo>
                    <a:pt x="0" y="195072"/>
                  </a:lnTo>
                  <a:lnTo>
                    <a:pt x="0" y="196583"/>
                  </a:lnTo>
                  <a:lnTo>
                    <a:pt x="96012" y="196583"/>
                  </a:lnTo>
                  <a:lnTo>
                    <a:pt x="96012" y="195072"/>
                  </a:lnTo>
                  <a:close/>
                </a:path>
                <a:path w="96520" h="428625">
                  <a:moveTo>
                    <a:pt x="96012" y="188976"/>
                  </a:moveTo>
                  <a:lnTo>
                    <a:pt x="0" y="188976"/>
                  </a:lnTo>
                  <a:lnTo>
                    <a:pt x="0" y="190487"/>
                  </a:lnTo>
                  <a:lnTo>
                    <a:pt x="96012" y="190487"/>
                  </a:lnTo>
                  <a:lnTo>
                    <a:pt x="96012" y="188976"/>
                  </a:lnTo>
                  <a:close/>
                </a:path>
                <a:path w="96520" h="428625">
                  <a:moveTo>
                    <a:pt x="96012" y="182880"/>
                  </a:moveTo>
                  <a:lnTo>
                    <a:pt x="0" y="182880"/>
                  </a:lnTo>
                  <a:lnTo>
                    <a:pt x="0" y="184391"/>
                  </a:lnTo>
                  <a:lnTo>
                    <a:pt x="96012" y="184391"/>
                  </a:lnTo>
                  <a:lnTo>
                    <a:pt x="96012" y="182880"/>
                  </a:lnTo>
                  <a:close/>
                </a:path>
                <a:path w="96520" h="428625">
                  <a:moveTo>
                    <a:pt x="96012" y="176784"/>
                  </a:moveTo>
                  <a:lnTo>
                    <a:pt x="0" y="176784"/>
                  </a:lnTo>
                  <a:lnTo>
                    <a:pt x="0" y="178295"/>
                  </a:lnTo>
                  <a:lnTo>
                    <a:pt x="96012" y="178295"/>
                  </a:lnTo>
                  <a:lnTo>
                    <a:pt x="96012" y="176784"/>
                  </a:lnTo>
                  <a:close/>
                </a:path>
                <a:path w="96520" h="428625">
                  <a:moveTo>
                    <a:pt x="96012" y="170688"/>
                  </a:moveTo>
                  <a:lnTo>
                    <a:pt x="0" y="170688"/>
                  </a:lnTo>
                  <a:lnTo>
                    <a:pt x="0" y="172199"/>
                  </a:lnTo>
                  <a:lnTo>
                    <a:pt x="96012" y="172199"/>
                  </a:lnTo>
                  <a:lnTo>
                    <a:pt x="96012" y="170688"/>
                  </a:lnTo>
                  <a:close/>
                </a:path>
                <a:path w="96520" h="428625">
                  <a:moveTo>
                    <a:pt x="96012" y="164592"/>
                  </a:moveTo>
                  <a:lnTo>
                    <a:pt x="0" y="164592"/>
                  </a:lnTo>
                  <a:lnTo>
                    <a:pt x="0" y="166103"/>
                  </a:lnTo>
                  <a:lnTo>
                    <a:pt x="96012" y="166103"/>
                  </a:lnTo>
                  <a:lnTo>
                    <a:pt x="96012" y="164592"/>
                  </a:lnTo>
                  <a:close/>
                </a:path>
                <a:path w="96520" h="428625">
                  <a:moveTo>
                    <a:pt x="96012" y="158496"/>
                  </a:moveTo>
                  <a:lnTo>
                    <a:pt x="0" y="158496"/>
                  </a:lnTo>
                  <a:lnTo>
                    <a:pt x="0" y="160007"/>
                  </a:lnTo>
                  <a:lnTo>
                    <a:pt x="96012" y="160007"/>
                  </a:lnTo>
                  <a:lnTo>
                    <a:pt x="96012" y="158496"/>
                  </a:lnTo>
                  <a:close/>
                </a:path>
                <a:path w="96520" h="428625">
                  <a:moveTo>
                    <a:pt x="96012" y="152400"/>
                  </a:moveTo>
                  <a:lnTo>
                    <a:pt x="0" y="152400"/>
                  </a:lnTo>
                  <a:lnTo>
                    <a:pt x="0" y="153911"/>
                  </a:lnTo>
                  <a:lnTo>
                    <a:pt x="96012" y="153911"/>
                  </a:lnTo>
                  <a:lnTo>
                    <a:pt x="96012" y="152400"/>
                  </a:lnTo>
                  <a:close/>
                </a:path>
                <a:path w="96520" h="428625">
                  <a:moveTo>
                    <a:pt x="96012" y="146304"/>
                  </a:moveTo>
                  <a:lnTo>
                    <a:pt x="0" y="146304"/>
                  </a:lnTo>
                  <a:lnTo>
                    <a:pt x="0" y="147815"/>
                  </a:lnTo>
                  <a:lnTo>
                    <a:pt x="96012" y="147815"/>
                  </a:lnTo>
                  <a:lnTo>
                    <a:pt x="96012" y="146304"/>
                  </a:lnTo>
                  <a:close/>
                </a:path>
                <a:path w="96520" h="428625">
                  <a:moveTo>
                    <a:pt x="96012" y="140208"/>
                  </a:moveTo>
                  <a:lnTo>
                    <a:pt x="0" y="140208"/>
                  </a:lnTo>
                  <a:lnTo>
                    <a:pt x="0" y="141719"/>
                  </a:lnTo>
                  <a:lnTo>
                    <a:pt x="96012" y="141719"/>
                  </a:lnTo>
                  <a:lnTo>
                    <a:pt x="96012" y="140208"/>
                  </a:lnTo>
                  <a:close/>
                </a:path>
                <a:path w="96520" h="428625">
                  <a:moveTo>
                    <a:pt x="96012" y="134112"/>
                  </a:moveTo>
                  <a:lnTo>
                    <a:pt x="0" y="134112"/>
                  </a:lnTo>
                  <a:lnTo>
                    <a:pt x="0" y="135623"/>
                  </a:lnTo>
                  <a:lnTo>
                    <a:pt x="96012" y="135623"/>
                  </a:lnTo>
                  <a:lnTo>
                    <a:pt x="96012" y="134112"/>
                  </a:lnTo>
                  <a:close/>
                </a:path>
                <a:path w="96520" h="428625">
                  <a:moveTo>
                    <a:pt x="96012" y="128016"/>
                  </a:moveTo>
                  <a:lnTo>
                    <a:pt x="0" y="128016"/>
                  </a:lnTo>
                  <a:lnTo>
                    <a:pt x="0" y="129527"/>
                  </a:lnTo>
                  <a:lnTo>
                    <a:pt x="96012" y="129527"/>
                  </a:lnTo>
                  <a:lnTo>
                    <a:pt x="96012" y="128016"/>
                  </a:lnTo>
                  <a:close/>
                </a:path>
                <a:path w="96520" h="428625">
                  <a:moveTo>
                    <a:pt x="96012" y="121920"/>
                  </a:moveTo>
                  <a:lnTo>
                    <a:pt x="0" y="121920"/>
                  </a:lnTo>
                  <a:lnTo>
                    <a:pt x="0" y="123431"/>
                  </a:lnTo>
                  <a:lnTo>
                    <a:pt x="96012" y="123431"/>
                  </a:lnTo>
                  <a:lnTo>
                    <a:pt x="96012" y="121920"/>
                  </a:lnTo>
                  <a:close/>
                </a:path>
                <a:path w="96520" h="428625">
                  <a:moveTo>
                    <a:pt x="96012" y="115824"/>
                  </a:moveTo>
                  <a:lnTo>
                    <a:pt x="0" y="115824"/>
                  </a:lnTo>
                  <a:lnTo>
                    <a:pt x="0" y="117335"/>
                  </a:lnTo>
                  <a:lnTo>
                    <a:pt x="96012" y="117335"/>
                  </a:lnTo>
                  <a:lnTo>
                    <a:pt x="96012" y="115824"/>
                  </a:lnTo>
                  <a:close/>
                </a:path>
                <a:path w="96520" h="428625">
                  <a:moveTo>
                    <a:pt x="96012" y="109728"/>
                  </a:moveTo>
                  <a:lnTo>
                    <a:pt x="0" y="109728"/>
                  </a:lnTo>
                  <a:lnTo>
                    <a:pt x="0" y="111239"/>
                  </a:lnTo>
                  <a:lnTo>
                    <a:pt x="96012" y="111239"/>
                  </a:lnTo>
                  <a:lnTo>
                    <a:pt x="96012" y="109728"/>
                  </a:lnTo>
                  <a:close/>
                </a:path>
                <a:path w="96520" h="428625">
                  <a:moveTo>
                    <a:pt x="96012" y="103632"/>
                  </a:moveTo>
                  <a:lnTo>
                    <a:pt x="0" y="103632"/>
                  </a:lnTo>
                  <a:lnTo>
                    <a:pt x="0" y="105143"/>
                  </a:lnTo>
                  <a:lnTo>
                    <a:pt x="96012" y="105143"/>
                  </a:lnTo>
                  <a:lnTo>
                    <a:pt x="96012" y="103632"/>
                  </a:lnTo>
                  <a:close/>
                </a:path>
                <a:path w="96520" h="428625">
                  <a:moveTo>
                    <a:pt x="96012" y="97536"/>
                  </a:moveTo>
                  <a:lnTo>
                    <a:pt x="0" y="97536"/>
                  </a:lnTo>
                  <a:lnTo>
                    <a:pt x="0" y="99047"/>
                  </a:lnTo>
                  <a:lnTo>
                    <a:pt x="96012" y="99047"/>
                  </a:lnTo>
                  <a:lnTo>
                    <a:pt x="96012" y="97536"/>
                  </a:lnTo>
                  <a:close/>
                </a:path>
                <a:path w="96520" h="428625">
                  <a:moveTo>
                    <a:pt x="96012" y="91440"/>
                  </a:moveTo>
                  <a:lnTo>
                    <a:pt x="0" y="91440"/>
                  </a:lnTo>
                  <a:lnTo>
                    <a:pt x="0" y="92951"/>
                  </a:lnTo>
                  <a:lnTo>
                    <a:pt x="96012" y="92951"/>
                  </a:lnTo>
                  <a:lnTo>
                    <a:pt x="96012" y="91440"/>
                  </a:lnTo>
                  <a:close/>
                </a:path>
                <a:path w="96520" h="428625">
                  <a:moveTo>
                    <a:pt x="96012" y="85344"/>
                  </a:moveTo>
                  <a:lnTo>
                    <a:pt x="0" y="85344"/>
                  </a:lnTo>
                  <a:lnTo>
                    <a:pt x="0" y="86855"/>
                  </a:lnTo>
                  <a:lnTo>
                    <a:pt x="96012" y="86855"/>
                  </a:lnTo>
                  <a:lnTo>
                    <a:pt x="96012" y="85344"/>
                  </a:lnTo>
                  <a:close/>
                </a:path>
                <a:path w="96520" h="428625">
                  <a:moveTo>
                    <a:pt x="96012" y="79248"/>
                  </a:moveTo>
                  <a:lnTo>
                    <a:pt x="0" y="79248"/>
                  </a:lnTo>
                  <a:lnTo>
                    <a:pt x="0" y="80759"/>
                  </a:lnTo>
                  <a:lnTo>
                    <a:pt x="96012" y="80759"/>
                  </a:lnTo>
                  <a:lnTo>
                    <a:pt x="96012" y="79248"/>
                  </a:lnTo>
                  <a:close/>
                </a:path>
                <a:path w="96520" h="428625">
                  <a:moveTo>
                    <a:pt x="96012" y="73152"/>
                  </a:moveTo>
                  <a:lnTo>
                    <a:pt x="0" y="73152"/>
                  </a:lnTo>
                  <a:lnTo>
                    <a:pt x="0" y="74663"/>
                  </a:lnTo>
                  <a:lnTo>
                    <a:pt x="96012" y="74663"/>
                  </a:lnTo>
                  <a:lnTo>
                    <a:pt x="96012" y="73152"/>
                  </a:lnTo>
                  <a:close/>
                </a:path>
                <a:path w="96520" h="428625">
                  <a:moveTo>
                    <a:pt x="96012" y="67056"/>
                  </a:moveTo>
                  <a:lnTo>
                    <a:pt x="0" y="67056"/>
                  </a:lnTo>
                  <a:lnTo>
                    <a:pt x="0" y="68567"/>
                  </a:lnTo>
                  <a:lnTo>
                    <a:pt x="96012" y="68567"/>
                  </a:lnTo>
                  <a:lnTo>
                    <a:pt x="96012" y="67056"/>
                  </a:lnTo>
                  <a:close/>
                </a:path>
                <a:path w="96520" h="428625">
                  <a:moveTo>
                    <a:pt x="96012" y="60960"/>
                  </a:moveTo>
                  <a:lnTo>
                    <a:pt x="0" y="60960"/>
                  </a:lnTo>
                  <a:lnTo>
                    <a:pt x="0" y="62471"/>
                  </a:lnTo>
                  <a:lnTo>
                    <a:pt x="96012" y="62471"/>
                  </a:lnTo>
                  <a:lnTo>
                    <a:pt x="96012" y="60960"/>
                  </a:lnTo>
                  <a:close/>
                </a:path>
                <a:path w="96520" h="428625">
                  <a:moveTo>
                    <a:pt x="96012" y="54864"/>
                  </a:moveTo>
                  <a:lnTo>
                    <a:pt x="0" y="54864"/>
                  </a:lnTo>
                  <a:lnTo>
                    <a:pt x="0" y="56375"/>
                  </a:lnTo>
                  <a:lnTo>
                    <a:pt x="96012" y="56375"/>
                  </a:lnTo>
                  <a:lnTo>
                    <a:pt x="96012" y="54864"/>
                  </a:lnTo>
                  <a:close/>
                </a:path>
                <a:path w="96520" h="428625">
                  <a:moveTo>
                    <a:pt x="96012" y="48768"/>
                  </a:moveTo>
                  <a:lnTo>
                    <a:pt x="0" y="48768"/>
                  </a:lnTo>
                  <a:lnTo>
                    <a:pt x="0" y="50279"/>
                  </a:lnTo>
                  <a:lnTo>
                    <a:pt x="96012" y="50279"/>
                  </a:lnTo>
                  <a:lnTo>
                    <a:pt x="96012" y="48768"/>
                  </a:lnTo>
                  <a:close/>
                </a:path>
                <a:path w="96520" h="428625">
                  <a:moveTo>
                    <a:pt x="96012" y="42672"/>
                  </a:moveTo>
                  <a:lnTo>
                    <a:pt x="0" y="42672"/>
                  </a:lnTo>
                  <a:lnTo>
                    <a:pt x="0" y="44183"/>
                  </a:lnTo>
                  <a:lnTo>
                    <a:pt x="96012" y="44183"/>
                  </a:lnTo>
                  <a:lnTo>
                    <a:pt x="96012" y="42672"/>
                  </a:lnTo>
                  <a:close/>
                </a:path>
                <a:path w="96520" h="428625">
                  <a:moveTo>
                    <a:pt x="96012" y="36576"/>
                  </a:moveTo>
                  <a:lnTo>
                    <a:pt x="0" y="36576"/>
                  </a:lnTo>
                  <a:lnTo>
                    <a:pt x="0" y="38087"/>
                  </a:lnTo>
                  <a:lnTo>
                    <a:pt x="96012" y="38087"/>
                  </a:lnTo>
                  <a:lnTo>
                    <a:pt x="96012" y="36576"/>
                  </a:lnTo>
                  <a:close/>
                </a:path>
                <a:path w="96520" h="428625">
                  <a:moveTo>
                    <a:pt x="96012" y="30480"/>
                  </a:moveTo>
                  <a:lnTo>
                    <a:pt x="0" y="30480"/>
                  </a:lnTo>
                  <a:lnTo>
                    <a:pt x="0" y="31991"/>
                  </a:lnTo>
                  <a:lnTo>
                    <a:pt x="96012" y="31991"/>
                  </a:lnTo>
                  <a:lnTo>
                    <a:pt x="96012" y="30480"/>
                  </a:lnTo>
                  <a:close/>
                </a:path>
                <a:path w="96520" h="428625">
                  <a:moveTo>
                    <a:pt x="96012" y="24384"/>
                  </a:moveTo>
                  <a:lnTo>
                    <a:pt x="0" y="24384"/>
                  </a:lnTo>
                  <a:lnTo>
                    <a:pt x="0" y="25895"/>
                  </a:lnTo>
                  <a:lnTo>
                    <a:pt x="96012" y="25895"/>
                  </a:lnTo>
                  <a:lnTo>
                    <a:pt x="96012" y="24384"/>
                  </a:lnTo>
                  <a:close/>
                </a:path>
                <a:path w="96520" h="428625">
                  <a:moveTo>
                    <a:pt x="96012" y="18288"/>
                  </a:moveTo>
                  <a:lnTo>
                    <a:pt x="0" y="18288"/>
                  </a:lnTo>
                  <a:lnTo>
                    <a:pt x="0" y="19799"/>
                  </a:lnTo>
                  <a:lnTo>
                    <a:pt x="96012" y="19799"/>
                  </a:lnTo>
                  <a:lnTo>
                    <a:pt x="96012" y="18288"/>
                  </a:lnTo>
                  <a:close/>
                </a:path>
                <a:path w="96520" h="428625">
                  <a:moveTo>
                    <a:pt x="96012" y="12192"/>
                  </a:moveTo>
                  <a:lnTo>
                    <a:pt x="0" y="12192"/>
                  </a:lnTo>
                  <a:lnTo>
                    <a:pt x="0" y="13703"/>
                  </a:lnTo>
                  <a:lnTo>
                    <a:pt x="96012" y="13703"/>
                  </a:lnTo>
                  <a:lnTo>
                    <a:pt x="96012" y="12192"/>
                  </a:lnTo>
                  <a:close/>
                </a:path>
                <a:path w="96520" h="428625">
                  <a:moveTo>
                    <a:pt x="96012" y="6096"/>
                  </a:moveTo>
                  <a:lnTo>
                    <a:pt x="0" y="6096"/>
                  </a:lnTo>
                  <a:lnTo>
                    <a:pt x="0" y="7607"/>
                  </a:lnTo>
                  <a:lnTo>
                    <a:pt x="96012" y="7607"/>
                  </a:lnTo>
                  <a:lnTo>
                    <a:pt x="96012" y="6096"/>
                  </a:lnTo>
                  <a:close/>
                </a:path>
                <a:path w="96520" h="428625">
                  <a:moveTo>
                    <a:pt x="96012" y="0"/>
                  </a:moveTo>
                  <a:lnTo>
                    <a:pt x="0" y="0"/>
                  </a:lnTo>
                  <a:lnTo>
                    <a:pt x="0" y="1511"/>
                  </a:lnTo>
                  <a:lnTo>
                    <a:pt x="96012" y="1511"/>
                  </a:lnTo>
                  <a:lnTo>
                    <a:pt x="96012" y="0"/>
                  </a:lnTo>
                  <a:close/>
                </a:path>
              </a:pathLst>
            </a:custGeom>
            <a:solidFill>
              <a:srgbClr val="99995B"/>
            </a:solidFill>
          </p:spPr>
          <p:txBody>
            <a:bodyPr wrap="square" lIns="0" tIns="0" rIns="0" bIns="0" rtlCol="0"/>
            <a:lstStyle/>
            <a:p>
              <a:endParaRPr/>
            </a:p>
          </p:txBody>
        </p:sp>
        <p:sp>
          <p:nvSpPr>
            <p:cNvPr id="46" name="object 46"/>
            <p:cNvSpPr/>
            <p:nvPr/>
          </p:nvSpPr>
          <p:spPr>
            <a:xfrm>
              <a:off x="9756508" y="6114300"/>
              <a:ext cx="96520" cy="428625"/>
            </a:xfrm>
            <a:custGeom>
              <a:avLst/>
              <a:gdLst/>
              <a:ahLst/>
              <a:cxnLst/>
              <a:rect l="l" t="t" r="r" b="b"/>
              <a:pathLst>
                <a:path w="96520" h="428625">
                  <a:moveTo>
                    <a:pt x="96012" y="426720"/>
                  </a:moveTo>
                  <a:lnTo>
                    <a:pt x="0" y="426720"/>
                  </a:lnTo>
                  <a:lnTo>
                    <a:pt x="0" y="428231"/>
                  </a:lnTo>
                  <a:lnTo>
                    <a:pt x="96012" y="428231"/>
                  </a:lnTo>
                  <a:lnTo>
                    <a:pt x="96012" y="426720"/>
                  </a:lnTo>
                  <a:close/>
                </a:path>
                <a:path w="96520" h="428625">
                  <a:moveTo>
                    <a:pt x="96012" y="420624"/>
                  </a:moveTo>
                  <a:lnTo>
                    <a:pt x="0" y="420624"/>
                  </a:lnTo>
                  <a:lnTo>
                    <a:pt x="0" y="422135"/>
                  </a:lnTo>
                  <a:lnTo>
                    <a:pt x="96012" y="422135"/>
                  </a:lnTo>
                  <a:lnTo>
                    <a:pt x="96012" y="420624"/>
                  </a:lnTo>
                  <a:close/>
                </a:path>
                <a:path w="96520" h="428625">
                  <a:moveTo>
                    <a:pt x="96012" y="414528"/>
                  </a:moveTo>
                  <a:lnTo>
                    <a:pt x="0" y="414528"/>
                  </a:lnTo>
                  <a:lnTo>
                    <a:pt x="0" y="416039"/>
                  </a:lnTo>
                  <a:lnTo>
                    <a:pt x="96012" y="416039"/>
                  </a:lnTo>
                  <a:lnTo>
                    <a:pt x="96012" y="414528"/>
                  </a:lnTo>
                  <a:close/>
                </a:path>
                <a:path w="96520" h="428625">
                  <a:moveTo>
                    <a:pt x="96012" y="408432"/>
                  </a:moveTo>
                  <a:lnTo>
                    <a:pt x="0" y="408432"/>
                  </a:lnTo>
                  <a:lnTo>
                    <a:pt x="0" y="409943"/>
                  </a:lnTo>
                  <a:lnTo>
                    <a:pt x="96012" y="409943"/>
                  </a:lnTo>
                  <a:lnTo>
                    <a:pt x="96012" y="408432"/>
                  </a:lnTo>
                  <a:close/>
                </a:path>
                <a:path w="96520" h="428625">
                  <a:moveTo>
                    <a:pt x="96012" y="402336"/>
                  </a:moveTo>
                  <a:lnTo>
                    <a:pt x="0" y="402336"/>
                  </a:lnTo>
                  <a:lnTo>
                    <a:pt x="0" y="403847"/>
                  </a:lnTo>
                  <a:lnTo>
                    <a:pt x="96012" y="403847"/>
                  </a:lnTo>
                  <a:lnTo>
                    <a:pt x="96012" y="402336"/>
                  </a:lnTo>
                  <a:close/>
                </a:path>
                <a:path w="96520" h="428625">
                  <a:moveTo>
                    <a:pt x="96012" y="396240"/>
                  </a:moveTo>
                  <a:lnTo>
                    <a:pt x="0" y="396240"/>
                  </a:lnTo>
                  <a:lnTo>
                    <a:pt x="0" y="397751"/>
                  </a:lnTo>
                  <a:lnTo>
                    <a:pt x="96012" y="397751"/>
                  </a:lnTo>
                  <a:lnTo>
                    <a:pt x="96012" y="396240"/>
                  </a:lnTo>
                  <a:close/>
                </a:path>
                <a:path w="96520" h="428625">
                  <a:moveTo>
                    <a:pt x="96012" y="390144"/>
                  </a:moveTo>
                  <a:lnTo>
                    <a:pt x="0" y="390144"/>
                  </a:lnTo>
                  <a:lnTo>
                    <a:pt x="0" y="391655"/>
                  </a:lnTo>
                  <a:lnTo>
                    <a:pt x="96012" y="391655"/>
                  </a:lnTo>
                  <a:lnTo>
                    <a:pt x="96012" y="390144"/>
                  </a:lnTo>
                  <a:close/>
                </a:path>
                <a:path w="96520" h="428625">
                  <a:moveTo>
                    <a:pt x="96012" y="384048"/>
                  </a:moveTo>
                  <a:lnTo>
                    <a:pt x="0" y="384048"/>
                  </a:lnTo>
                  <a:lnTo>
                    <a:pt x="0" y="385559"/>
                  </a:lnTo>
                  <a:lnTo>
                    <a:pt x="96012" y="385559"/>
                  </a:lnTo>
                  <a:lnTo>
                    <a:pt x="96012" y="384048"/>
                  </a:lnTo>
                  <a:close/>
                </a:path>
                <a:path w="96520" h="428625">
                  <a:moveTo>
                    <a:pt x="96012" y="377952"/>
                  </a:moveTo>
                  <a:lnTo>
                    <a:pt x="0" y="377952"/>
                  </a:lnTo>
                  <a:lnTo>
                    <a:pt x="0" y="379463"/>
                  </a:lnTo>
                  <a:lnTo>
                    <a:pt x="96012" y="379463"/>
                  </a:lnTo>
                  <a:lnTo>
                    <a:pt x="96012" y="377952"/>
                  </a:lnTo>
                  <a:close/>
                </a:path>
                <a:path w="96520" h="428625">
                  <a:moveTo>
                    <a:pt x="96012" y="371856"/>
                  </a:moveTo>
                  <a:lnTo>
                    <a:pt x="0" y="371856"/>
                  </a:lnTo>
                  <a:lnTo>
                    <a:pt x="0" y="373367"/>
                  </a:lnTo>
                  <a:lnTo>
                    <a:pt x="96012" y="373367"/>
                  </a:lnTo>
                  <a:lnTo>
                    <a:pt x="96012" y="371856"/>
                  </a:lnTo>
                  <a:close/>
                </a:path>
                <a:path w="96520" h="428625">
                  <a:moveTo>
                    <a:pt x="96012" y="365760"/>
                  </a:moveTo>
                  <a:lnTo>
                    <a:pt x="0" y="365760"/>
                  </a:lnTo>
                  <a:lnTo>
                    <a:pt x="0" y="367271"/>
                  </a:lnTo>
                  <a:lnTo>
                    <a:pt x="96012" y="367271"/>
                  </a:lnTo>
                  <a:lnTo>
                    <a:pt x="96012" y="365760"/>
                  </a:lnTo>
                  <a:close/>
                </a:path>
                <a:path w="96520" h="428625">
                  <a:moveTo>
                    <a:pt x="96012" y="359664"/>
                  </a:moveTo>
                  <a:lnTo>
                    <a:pt x="0" y="359664"/>
                  </a:lnTo>
                  <a:lnTo>
                    <a:pt x="0" y="361175"/>
                  </a:lnTo>
                  <a:lnTo>
                    <a:pt x="96012" y="361175"/>
                  </a:lnTo>
                  <a:lnTo>
                    <a:pt x="96012" y="359664"/>
                  </a:lnTo>
                  <a:close/>
                </a:path>
                <a:path w="96520" h="428625">
                  <a:moveTo>
                    <a:pt x="96012" y="353568"/>
                  </a:moveTo>
                  <a:lnTo>
                    <a:pt x="0" y="353568"/>
                  </a:lnTo>
                  <a:lnTo>
                    <a:pt x="0" y="355079"/>
                  </a:lnTo>
                  <a:lnTo>
                    <a:pt x="96012" y="355079"/>
                  </a:lnTo>
                  <a:lnTo>
                    <a:pt x="96012" y="353568"/>
                  </a:lnTo>
                  <a:close/>
                </a:path>
                <a:path w="96520" h="428625">
                  <a:moveTo>
                    <a:pt x="96012" y="347472"/>
                  </a:moveTo>
                  <a:lnTo>
                    <a:pt x="0" y="347472"/>
                  </a:lnTo>
                  <a:lnTo>
                    <a:pt x="0" y="348983"/>
                  </a:lnTo>
                  <a:lnTo>
                    <a:pt x="96012" y="348983"/>
                  </a:lnTo>
                  <a:lnTo>
                    <a:pt x="96012" y="347472"/>
                  </a:lnTo>
                  <a:close/>
                </a:path>
                <a:path w="96520" h="428625">
                  <a:moveTo>
                    <a:pt x="96012" y="341376"/>
                  </a:moveTo>
                  <a:lnTo>
                    <a:pt x="0" y="341376"/>
                  </a:lnTo>
                  <a:lnTo>
                    <a:pt x="0" y="342887"/>
                  </a:lnTo>
                  <a:lnTo>
                    <a:pt x="96012" y="342887"/>
                  </a:lnTo>
                  <a:lnTo>
                    <a:pt x="96012" y="341376"/>
                  </a:lnTo>
                  <a:close/>
                </a:path>
                <a:path w="96520" h="428625">
                  <a:moveTo>
                    <a:pt x="96012" y="335280"/>
                  </a:moveTo>
                  <a:lnTo>
                    <a:pt x="0" y="335280"/>
                  </a:lnTo>
                  <a:lnTo>
                    <a:pt x="0" y="336791"/>
                  </a:lnTo>
                  <a:lnTo>
                    <a:pt x="96012" y="336791"/>
                  </a:lnTo>
                  <a:lnTo>
                    <a:pt x="96012" y="335280"/>
                  </a:lnTo>
                  <a:close/>
                </a:path>
                <a:path w="96520" h="428625">
                  <a:moveTo>
                    <a:pt x="96012" y="329184"/>
                  </a:moveTo>
                  <a:lnTo>
                    <a:pt x="0" y="329184"/>
                  </a:lnTo>
                  <a:lnTo>
                    <a:pt x="0" y="330695"/>
                  </a:lnTo>
                  <a:lnTo>
                    <a:pt x="96012" y="330695"/>
                  </a:lnTo>
                  <a:lnTo>
                    <a:pt x="96012" y="329184"/>
                  </a:lnTo>
                  <a:close/>
                </a:path>
                <a:path w="96520" h="428625">
                  <a:moveTo>
                    <a:pt x="96012" y="323088"/>
                  </a:moveTo>
                  <a:lnTo>
                    <a:pt x="0" y="323088"/>
                  </a:lnTo>
                  <a:lnTo>
                    <a:pt x="0" y="324599"/>
                  </a:lnTo>
                  <a:lnTo>
                    <a:pt x="96012" y="324599"/>
                  </a:lnTo>
                  <a:lnTo>
                    <a:pt x="96012" y="323088"/>
                  </a:lnTo>
                  <a:close/>
                </a:path>
                <a:path w="96520" h="428625">
                  <a:moveTo>
                    <a:pt x="96012" y="316992"/>
                  </a:moveTo>
                  <a:lnTo>
                    <a:pt x="0" y="316992"/>
                  </a:lnTo>
                  <a:lnTo>
                    <a:pt x="0" y="318503"/>
                  </a:lnTo>
                  <a:lnTo>
                    <a:pt x="96012" y="318503"/>
                  </a:lnTo>
                  <a:lnTo>
                    <a:pt x="96012" y="316992"/>
                  </a:lnTo>
                  <a:close/>
                </a:path>
                <a:path w="96520" h="428625">
                  <a:moveTo>
                    <a:pt x="96012" y="310896"/>
                  </a:moveTo>
                  <a:lnTo>
                    <a:pt x="0" y="310896"/>
                  </a:lnTo>
                  <a:lnTo>
                    <a:pt x="0" y="312407"/>
                  </a:lnTo>
                  <a:lnTo>
                    <a:pt x="96012" y="312407"/>
                  </a:lnTo>
                  <a:lnTo>
                    <a:pt x="96012" y="310896"/>
                  </a:lnTo>
                  <a:close/>
                </a:path>
                <a:path w="96520" h="428625">
                  <a:moveTo>
                    <a:pt x="96012" y="304800"/>
                  </a:moveTo>
                  <a:lnTo>
                    <a:pt x="0" y="304800"/>
                  </a:lnTo>
                  <a:lnTo>
                    <a:pt x="0" y="306311"/>
                  </a:lnTo>
                  <a:lnTo>
                    <a:pt x="96012" y="306311"/>
                  </a:lnTo>
                  <a:lnTo>
                    <a:pt x="96012" y="304800"/>
                  </a:lnTo>
                  <a:close/>
                </a:path>
                <a:path w="96520" h="428625">
                  <a:moveTo>
                    <a:pt x="96012" y="298704"/>
                  </a:moveTo>
                  <a:lnTo>
                    <a:pt x="0" y="298704"/>
                  </a:lnTo>
                  <a:lnTo>
                    <a:pt x="0" y="300215"/>
                  </a:lnTo>
                  <a:lnTo>
                    <a:pt x="96012" y="300215"/>
                  </a:lnTo>
                  <a:lnTo>
                    <a:pt x="96012" y="298704"/>
                  </a:lnTo>
                  <a:close/>
                </a:path>
                <a:path w="96520" h="428625">
                  <a:moveTo>
                    <a:pt x="96012" y="292608"/>
                  </a:moveTo>
                  <a:lnTo>
                    <a:pt x="0" y="292608"/>
                  </a:lnTo>
                  <a:lnTo>
                    <a:pt x="0" y="294119"/>
                  </a:lnTo>
                  <a:lnTo>
                    <a:pt x="96012" y="294119"/>
                  </a:lnTo>
                  <a:lnTo>
                    <a:pt x="96012" y="292608"/>
                  </a:lnTo>
                  <a:close/>
                </a:path>
                <a:path w="96520" h="428625">
                  <a:moveTo>
                    <a:pt x="96012" y="286512"/>
                  </a:moveTo>
                  <a:lnTo>
                    <a:pt x="0" y="286512"/>
                  </a:lnTo>
                  <a:lnTo>
                    <a:pt x="0" y="288023"/>
                  </a:lnTo>
                  <a:lnTo>
                    <a:pt x="96012" y="288023"/>
                  </a:lnTo>
                  <a:lnTo>
                    <a:pt x="96012" y="286512"/>
                  </a:lnTo>
                  <a:close/>
                </a:path>
                <a:path w="96520" h="428625">
                  <a:moveTo>
                    <a:pt x="96012" y="280416"/>
                  </a:moveTo>
                  <a:lnTo>
                    <a:pt x="0" y="280416"/>
                  </a:lnTo>
                  <a:lnTo>
                    <a:pt x="0" y="281927"/>
                  </a:lnTo>
                  <a:lnTo>
                    <a:pt x="96012" y="281927"/>
                  </a:lnTo>
                  <a:lnTo>
                    <a:pt x="96012" y="280416"/>
                  </a:lnTo>
                  <a:close/>
                </a:path>
                <a:path w="96520" h="428625">
                  <a:moveTo>
                    <a:pt x="96012" y="274320"/>
                  </a:moveTo>
                  <a:lnTo>
                    <a:pt x="0" y="274320"/>
                  </a:lnTo>
                  <a:lnTo>
                    <a:pt x="0" y="275831"/>
                  </a:lnTo>
                  <a:lnTo>
                    <a:pt x="96012" y="275831"/>
                  </a:lnTo>
                  <a:lnTo>
                    <a:pt x="96012" y="274320"/>
                  </a:lnTo>
                  <a:close/>
                </a:path>
                <a:path w="96520" h="428625">
                  <a:moveTo>
                    <a:pt x="96012" y="268224"/>
                  </a:moveTo>
                  <a:lnTo>
                    <a:pt x="0" y="268224"/>
                  </a:lnTo>
                  <a:lnTo>
                    <a:pt x="0" y="269735"/>
                  </a:lnTo>
                  <a:lnTo>
                    <a:pt x="96012" y="269735"/>
                  </a:lnTo>
                  <a:lnTo>
                    <a:pt x="96012" y="268224"/>
                  </a:lnTo>
                  <a:close/>
                </a:path>
                <a:path w="96520" h="428625">
                  <a:moveTo>
                    <a:pt x="96012" y="262128"/>
                  </a:moveTo>
                  <a:lnTo>
                    <a:pt x="0" y="262128"/>
                  </a:lnTo>
                  <a:lnTo>
                    <a:pt x="0" y="263639"/>
                  </a:lnTo>
                  <a:lnTo>
                    <a:pt x="96012" y="263639"/>
                  </a:lnTo>
                  <a:lnTo>
                    <a:pt x="96012" y="262128"/>
                  </a:lnTo>
                  <a:close/>
                </a:path>
                <a:path w="96520" h="428625">
                  <a:moveTo>
                    <a:pt x="96012" y="256032"/>
                  </a:moveTo>
                  <a:lnTo>
                    <a:pt x="0" y="256032"/>
                  </a:lnTo>
                  <a:lnTo>
                    <a:pt x="0" y="257543"/>
                  </a:lnTo>
                  <a:lnTo>
                    <a:pt x="96012" y="257543"/>
                  </a:lnTo>
                  <a:lnTo>
                    <a:pt x="96012" y="256032"/>
                  </a:lnTo>
                  <a:close/>
                </a:path>
                <a:path w="96520" h="428625">
                  <a:moveTo>
                    <a:pt x="96012" y="249936"/>
                  </a:moveTo>
                  <a:lnTo>
                    <a:pt x="0" y="249936"/>
                  </a:lnTo>
                  <a:lnTo>
                    <a:pt x="0" y="251447"/>
                  </a:lnTo>
                  <a:lnTo>
                    <a:pt x="96012" y="251447"/>
                  </a:lnTo>
                  <a:lnTo>
                    <a:pt x="96012" y="249936"/>
                  </a:lnTo>
                  <a:close/>
                </a:path>
                <a:path w="96520" h="428625">
                  <a:moveTo>
                    <a:pt x="96012" y="243840"/>
                  </a:moveTo>
                  <a:lnTo>
                    <a:pt x="0" y="243840"/>
                  </a:lnTo>
                  <a:lnTo>
                    <a:pt x="0" y="245351"/>
                  </a:lnTo>
                  <a:lnTo>
                    <a:pt x="96012" y="245351"/>
                  </a:lnTo>
                  <a:lnTo>
                    <a:pt x="96012" y="243840"/>
                  </a:lnTo>
                  <a:close/>
                </a:path>
                <a:path w="96520" h="428625">
                  <a:moveTo>
                    <a:pt x="96012" y="237744"/>
                  </a:moveTo>
                  <a:lnTo>
                    <a:pt x="0" y="237744"/>
                  </a:lnTo>
                  <a:lnTo>
                    <a:pt x="0" y="239255"/>
                  </a:lnTo>
                  <a:lnTo>
                    <a:pt x="96012" y="239255"/>
                  </a:lnTo>
                  <a:lnTo>
                    <a:pt x="96012" y="237744"/>
                  </a:lnTo>
                  <a:close/>
                </a:path>
                <a:path w="96520" h="428625">
                  <a:moveTo>
                    <a:pt x="96012" y="231648"/>
                  </a:moveTo>
                  <a:lnTo>
                    <a:pt x="0" y="231648"/>
                  </a:lnTo>
                  <a:lnTo>
                    <a:pt x="0" y="233159"/>
                  </a:lnTo>
                  <a:lnTo>
                    <a:pt x="96012" y="233159"/>
                  </a:lnTo>
                  <a:lnTo>
                    <a:pt x="96012" y="231648"/>
                  </a:lnTo>
                  <a:close/>
                </a:path>
                <a:path w="96520" h="428625">
                  <a:moveTo>
                    <a:pt x="96012" y="225552"/>
                  </a:moveTo>
                  <a:lnTo>
                    <a:pt x="0" y="225552"/>
                  </a:lnTo>
                  <a:lnTo>
                    <a:pt x="0" y="227063"/>
                  </a:lnTo>
                  <a:lnTo>
                    <a:pt x="96012" y="227063"/>
                  </a:lnTo>
                  <a:lnTo>
                    <a:pt x="96012" y="225552"/>
                  </a:lnTo>
                  <a:close/>
                </a:path>
                <a:path w="96520" h="428625">
                  <a:moveTo>
                    <a:pt x="96012" y="219456"/>
                  </a:moveTo>
                  <a:lnTo>
                    <a:pt x="0" y="219456"/>
                  </a:lnTo>
                  <a:lnTo>
                    <a:pt x="0" y="220967"/>
                  </a:lnTo>
                  <a:lnTo>
                    <a:pt x="96012" y="220967"/>
                  </a:lnTo>
                  <a:lnTo>
                    <a:pt x="96012" y="219456"/>
                  </a:lnTo>
                  <a:close/>
                </a:path>
                <a:path w="96520" h="428625">
                  <a:moveTo>
                    <a:pt x="96012" y="213360"/>
                  </a:moveTo>
                  <a:lnTo>
                    <a:pt x="0" y="213360"/>
                  </a:lnTo>
                  <a:lnTo>
                    <a:pt x="0" y="214871"/>
                  </a:lnTo>
                  <a:lnTo>
                    <a:pt x="96012" y="214871"/>
                  </a:lnTo>
                  <a:lnTo>
                    <a:pt x="96012" y="213360"/>
                  </a:lnTo>
                  <a:close/>
                </a:path>
                <a:path w="96520" h="428625">
                  <a:moveTo>
                    <a:pt x="96012" y="207264"/>
                  </a:moveTo>
                  <a:lnTo>
                    <a:pt x="0" y="207264"/>
                  </a:lnTo>
                  <a:lnTo>
                    <a:pt x="0" y="208775"/>
                  </a:lnTo>
                  <a:lnTo>
                    <a:pt x="96012" y="208775"/>
                  </a:lnTo>
                  <a:lnTo>
                    <a:pt x="96012" y="207264"/>
                  </a:lnTo>
                  <a:close/>
                </a:path>
                <a:path w="96520" h="428625">
                  <a:moveTo>
                    <a:pt x="96012" y="201168"/>
                  </a:moveTo>
                  <a:lnTo>
                    <a:pt x="0" y="201168"/>
                  </a:lnTo>
                  <a:lnTo>
                    <a:pt x="0" y="202679"/>
                  </a:lnTo>
                  <a:lnTo>
                    <a:pt x="96012" y="202679"/>
                  </a:lnTo>
                  <a:lnTo>
                    <a:pt x="96012" y="201168"/>
                  </a:lnTo>
                  <a:close/>
                </a:path>
                <a:path w="96520" h="428625">
                  <a:moveTo>
                    <a:pt x="96012" y="195072"/>
                  </a:moveTo>
                  <a:lnTo>
                    <a:pt x="0" y="195072"/>
                  </a:lnTo>
                  <a:lnTo>
                    <a:pt x="0" y="196583"/>
                  </a:lnTo>
                  <a:lnTo>
                    <a:pt x="96012" y="196583"/>
                  </a:lnTo>
                  <a:lnTo>
                    <a:pt x="96012" y="195072"/>
                  </a:lnTo>
                  <a:close/>
                </a:path>
                <a:path w="96520" h="428625">
                  <a:moveTo>
                    <a:pt x="96012" y="188976"/>
                  </a:moveTo>
                  <a:lnTo>
                    <a:pt x="0" y="188976"/>
                  </a:lnTo>
                  <a:lnTo>
                    <a:pt x="0" y="190487"/>
                  </a:lnTo>
                  <a:lnTo>
                    <a:pt x="96012" y="190487"/>
                  </a:lnTo>
                  <a:lnTo>
                    <a:pt x="96012" y="188976"/>
                  </a:lnTo>
                  <a:close/>
                </a:path>
                <a:path w="96520" h="428625">
                  <a:moveTo>
                    <a:pt x="96012" y="182880"/>
                  </a:moveTo>
                  <a:lnTo>
                    <a:pt x="0" y="182880"/>
                  </a:lnTo>
                  <a:lnTo>
                    <a:pt x="0" y="184391"/>
                  </a:lnTo>
                  <a:lnTo>
                    <a:pt x="96012" y="184391"/>
                  </a:lnTo>
                  <a:lnTo>
                    <a:pt x="96012" y="182880"/>
                  </a:lnTo>
                  <a:close/>
                </a:path>
                <a:path w="96520" h="428625">
                  <a:moveTo>
                    <a:pt x="96012" y="176784"/>
                  </a:moveTo>
                  <a:lnTo>
                    <a:pt x="0" y="176784"/>
                  </a:lnTo>
                  <a:lnTo>
                    <a:pt x="0" y="178295"/>
                  </a:lnTo>
                  <a:lnTo>
                    <a:pt x="96012" y="178295"/>
                  </a:lnTo>
                  <a:lnTo>
                    <a:pt x="96012" y="176784"/>
                  </a:lnTo>
                  <a:close/>
                </a:path>
                <a:path w="96520" h="428625">
                  <a:moveTo>
                    <a:pt x="96012" y="170688"/>
                  </a:moveTo>
                  <a:lnTo>
                    <a:pt x="0" y="170688"/>
                  </a:lnTo>
                  <a:lnTo>
                    <a:pt x="0" y="172199"/>
                  </a:lnTo>
                  <a:lnTo>
                    <a:pt x="96012" y="172199"/>
                  </a:lnTo>
                  <a:lnTo>
                    <a:pt x="96012" y="170688"/>
                  </a:lnTo>
                  <a:close/>
                </a:path>
                <a:path w="96520" h="428625">
                  <a:moveTo>
                    <a:pt x="96012" y="164592"/>
                  </a:moveTo>
                  <a:lnTo>
                    <a:pt x="0" y="164592"/>
                  </a:lnTo>
                  <a:lnTo>
                    <a:pt x="0" y="166103"/>
                  </a:lnTo>
                  <a:lnTo>
                    <a:pt x="96012" y="166103"/>
                  </a:lnTo>
                  <a:lnTo>
                    <a:pt x="96012" y="164592"/>
                  </a:lnTo>
                  <a:close/>
                </a:path>
                <a:path w="96520" h="428625">
                  <a:moveTo>
                    <a:pt x="96012" y="158496"/>
                  </a:moveTo>
                  <a:lnTo>
                    <a:pt x="0" y="158496"/>
                  </a:lnTo>
                  <a:lnTo>
                    <a:pt x="0" y="160007"/>
                  </a:lnTo>
                  <a:lnTo>
                    <a:pt x="96012" y="160007"/>
                  </a:lnTo>
                  <a:lnTo>
                    <a:pt x="96012" y="158496"/>
                  </a:lnTo>
                  <a:close/>
                </a:path>
                <a:path w="96520" h="428625">
                  <a:moveTo>
                    <a:pt x="96012" y="152400"/>
                  </a:moveTo>
                  <a:lnTo>
                    <a:pt x="0" y="152400"/>
                  </a:lnTo>
                  <a:lnTo>
                    <a:pt x="0" y="153911"/>
                  </a:lnTo>
                  <a:lnTo>
                    <a:pt x="96012" y="153911"/>
                  </a:lnTo>
                  <a:lnTo>
                    <a:pt x="96012" y="152400"/>
                  </a:lnTo>
                  <a:close/>
                </a:path>
                <a:path w="96520" h="428625">
                  <a:moveTo>
                    <a:pt x="96012" y="146304"/>
                  </a:moveTo>
                  <a:lnTo>
                    <a:pt x="0" y="146304"/>
                  </a:lnTo>
                  <a:lnTo>
                    <a:pt x="0" y="147815"/>
                  </a:lnTo>
                  <a:lnTo>
                    <a:pt x="96012" y="147815"/>
                  </a:lnTo>
                  <a:lnTo>
                    <a:pt x="96012" y="146304"/>
                  </a:lnTo>
                  <a:close/>
                </a:path>
                <a:path w="96520" h="428625">
                  <a:moveTo>
                    <a:pt x="96012" y="140208"/>
                  </a:moveTo>
                  <a:lnTo>
                    <a:pt x="0" y="140208"/>
                  </a:lnTo>
                  <a:lnTo>
                    <a:pt x="0" y="141719"/>
                  </a:lnTo>
                  <a:lnTo>
                    <a:pt x="96012" y="141719"/>
                  </a:lnTo>
                  <a:lnTo>
                    <a:pt x="96012" y="140208"/>
                  </a:lnTo>
                  <a:close/>
                </a:path>
                <a:path w="96520" h="428625">
                  <a:moveTo>
                    <a:pt x="96012" y="134112"/>
                  </a:moveTo>
                  <a:lnTo>
                    <a:pt x="0" y="134112"/>
                  </a:lnTo>
                  <a:lnTo>
                    <a:pt x="0" y="135623"/>
                  </a:lnTo>
                  <a:lnTo>
                    <a:pt x="96012" y="135623"/>
                  </a:lnTo>
                  <a:lnTo>
                    <a:pt x="96012" y="134112"/>
                  </a:lnTo>
                  <a:close/>
                </a:path>
                <a:path w="96520" h="428625">
                  <a:moveTo>
                    <a:pt x="96012" y="128016"/>
                  </a:moveTo>
                  <a:lnTo>
                    <a:pt x="0" y="128016"/>
                  </a:lnTo>
                  <a:lnTo>
                    <a:pt x="0" y="129527"/>
                  </a:lnTo>
                  <a:lnTo>
                    <a:pt x="96012" y="129527"/>
                  </a:lnTo>
                  <a:lnTo>
                    <a:pt x="96012" y="128016"/>
                  </a:lnTo>
                  <a:close/>
                </a:path>
                <a:path w="96520" h="428625">
                  <a:moveTo>
                    <a:pt x="96012" y="121920"/>
                  </a:moveTo>
                  <a:lnTo>
                    <a:pt x="0" y="121920"/>
                  </a:lnTo>
                  <a:lnTo>
                    <a:pt x="0" y="123431"/>
                  </a:lnTo>
                  <a:lnTo>
                    <a:pt x="96012" y="123431"/>
                  </a:lnTo>
                  <a:lnTo>
                    <a:pt x="96012" y="121920"/>
                  </a:lnTo>
                  <a:close/>
                </a:path>
                <a:path w="96520" h="428625">
                  <a:moveTo>
                    <a:pt x="96012" y="115824"/>
                  </a:moveTo>
                  <a:lnTo>
                    <a:pt x="0" y="115824"/>
                  </a:lnTo>
                  <a:lnTo>
                    <a:pt x="0" y="117335"/>
                  </a:lnTo>
                  <a:lnTo>
                    <a:pt x="96012" y="117335"/>
                  </a:lnTo>
                  <a:lnTo>
                    <a:pt x="96012" y="115824"/>
                  </a:lnTo>
                  <a:close/>
                </a:path>
                <a:path w="96520" h="428625">
                  <a:moveTo>
                    <a:pt x="96012" y="109728"/>
                  </a:moveTo>
                  <a:lnTo>
                    <a:pt x="0" y="109728"/>
                  </a:lnTo>
                  <a:lnTo>
                    <a:pt x="0" y="111239"/>
                  </a:lnTo>
                  <a:lnTo>
                    <a:pt x="96012" y="111239"/>
                  </a:lnTo>
                  <a:lnTo>
                    <a:pt x="96012" y="109728"/>
                  </a:lnTo>
                  <a:close/>
                </a:path>
                <a:path w="96520" h="428625">
                  <a:moveTo>
                    <a:pt x="96012" y="103632"/>
                  </a:moveTo>
                  <a:lnTo>
                    <a:pt x="0" y="103632"/>
                  </a:lnTo>
                  <a:lnTo>
                    <a:pt x="0" y="105143"/>
                  </a:lnTo>
                  <a:lnTo>
                    <a:pt x="96012" y="105143"/>
                  </a:lnTo>
                  <a:lnTo>
                    <a:pt x="96012" y="103632"/>
                  </a:lnTo>
                  <a:close/>
                </a:path>
                <a:path w="96520" h="428625">
                  <a:moveTo>
                    <a:pt x="96012" y="97536"/>
                  </a:moveTo>
                  <a:lnTo>
                    <a:pt x="0" y="97536"/>
                  </a:lnTo>
                  <a:lnTo>
                    <a:pt x="0" y="99047"/>
                  </a:lnTo>
                  <a:lnTo>
                    <a:pt x="96012" y="99047"/>
                  </a:lnTo>
                  <a:lnTo>
                    <a:pt x="96012" y="97536"/>
                  </a:lnTo>
                  <a:close/>
                </a:path>
                <a:path w="96520" h="428625">
                  <a:moveTo>
                    <a:pt x="96012" y="91440"/>
                  </a:moveTo>
                  <a:lnTo>
                    <a:pt x="0" y="91440"/>
                  </a:lnTo>
                  <a:lnTo>
                    <a:pt x="0" y="92951"/>
                  </a:lnTo>
                  <a:lnTo>
                    <a:pt x="96012" y="92951"/>
                  </a:lnTo>
                  <a:lnTo>
                    <a:pt x="96012" y="91440"/>
                  </a:lnTo>
                  <a:close/>
                </a:path>
                <a:path w="96520" h="428625">
                  <a:moveTo>
                    <a:pt x="96012" y="85344"/>
                  </a:moveTo>
                  <a:lnTo>
                    <a:pt x="0" y="85344"/>
                  </a:lnTo>
                  <a:lnTo>
                    <a:pt x="0" y="86855"/>
                  </a:lnTo>
                  <a:lnTo>
                    <a:pt x="96012" y="86855"/>
                  </a:lnTo>
                  <a:lnTo>
                    <a:pt x="96012" y="85344"/>
                  </a:lnTo>
                  <a:close/>
                </a:path>
                <a:path w="96520" h="428625">
                  <a:moveTo>
                    <a:pt x="96012" y="79248"/>
                  </a:moveTo>
                  <a:lnTo>
                    <a:pt x="0" y="79248"/>
                  </a:lnTo>
                  <a:lnTo>
                    <a:pt x="0" y="80759"/>
                  </a:lnTo>
                  <a:lnTo>
                    <a:pt x="96012" y="80759"/>
                  </a:lnTo>
                  <a:lnTo>
                    <a:pt x="96012" y="79248"/>
                  </a:lnTo>
                  <a:close/>
                </a:path>
                <a:path w="96520" h="428625">
                  <a:moveTo>
                    <a:pt x="96012" y="73152"/>
                  </a:moveTo>
                  <a:lnTo>
                    <a:pt x="0" y="73152"/>
                  </a:lnTo>
                  <a:lnTo>
                    <a:pt x="0" y="74663"/>
                  </a:lnTo>
                  <a:lnTo>
                    <a:pt x="96012" y="74663"/>
                  </a:lnTo>
                  <a:lnTo>
                    <a:pt x="96012" y="73152"/>
                  </a:lnTo>
                  <a:close/>
                </a:path>
                <a:path w="96520" h="428625">
                  <a:moveTo>
                    <a:pt x="96012" y="67056"/>
                  </a:moveTo>
                  <a:lnTo>
                    <a:pt x="0" y="67056"/>
                  </a:lnTo>
                  <a:lnTo>
                    <a:pt x="0" y="68567"/>
                  </a:lnTo>
                  <a:lnTo>
                    <a:pt x="96012" y="68567"/>
                  </a:lnTo>
                  <a:lnTo>
                    <a:pt x="96012" y="67056"/>
                  </a:lnTo>
                  <a:close/>
                </a:path>
                <a:path w="96520" h="428625">
                  <a:moveTo>
                    <a:pt x="96012" y="60960"/>
                  </a:moveTo>
                  <a:lnTo>
                    <a:pt x="0" y="60960"/>
                  </a:lnTo>
                  <a:lnTo>
                    <a:pt x="0" y="62471"/>
                  </a:lnTo>
                  <a:lnTo>
                    <a:pt x="96012" y="62471"/>
                  </a:lnTo>
                  <a:lnTo>
                    <a:pt x="96012" y="60960"/>
                  </a:lnTo>
                  <a:close/>
                </a:path>
                <a:path w="96520" h="428625">
                  <a:moveTo>
                    <a:pt x="96012" y="54864"/>
                  </a:moveTo>
                  <a:lnTo>
                    <a:pt x="0" y="54864"/>
                  </a:lnTo>
                  <a:lnTo>
                    <a:pt x="0" y="56375"/>
                  </a:lnTo>
                  <a:lnTo>
                    <a:pt x="96012" y="56375"/>
                  </a:lnTo>
                  <a:lnTo>
                    <a:pt x="96012" y="54864"/>
                  </a:lnTo>
                  <a:close/>
                </a:path>
                <a:path w="96520" h="428625">
                  <a:moveTo>
                    <a:pt x="96012" y="48768"/>
                  </a:moveTo>
                  <a:lnTo>
                    <a:pt x="0" y="48768"/>
                  </a:lnTo>
                  <a:lnTo>
                    <a:pt x="0" y="50279"/>
                  </a:lnTo>
                  <a:lnTo>
                    <a:pt x="96012" y="50279"/>
                  </a:lnTo>
                  <a:lnTo>
                    <a:pt x="96012" y="48768"/>
                  </a:lnTo>
                  <a:close/>
                </a:path>
                <a:path w="96520" h="428625">
                  <a:moveTo>
                    <a:pt x="96012" y="42672"/>
                  </a:moveTo>
                  <a:lnTo>
                    <a:pt x="0" y="42672"/>
                  </a:lnTo>
                  <a:lnTo>
                    <a:pt x="0" y="44183"/>
                  </a:lnTo>
                  <a:lnTo>
                    <a:pt x="96012" y="44183"/>
                  </a:lnTo>
                  <a:lnTo>
                    <a:pt x="96012" y="42672"/>
                  </a:lnTo>
                  <a:close/>
                </a:path>
                <a:path w="96520" h="428625">
                  <a:moveTo>
                    <a:pt x="96012" y="36576"/>
                  </a:moveTo>
                  <a:lnTo>
                    <a:pt x="0" y="36576"/>
                  </a:lnTo>
                  <a:lnTo>
                    <a:pt x="0" y="38087"/>
                  </a:lnTo>
                  <a:lnTo>
                    <a:pt x="96012" y="38087"/>
                  </a:lnTo>
                  <a:lnTo>
                    <a:pt x="96012" y="36576"/>
                  </a:lnTo>
                  <a:close/>
                </a:path>
                <a:path w="96520" h="428625">
                  <a:moveTo>
                    <a:pt x="96012" y="30480"/>
                  </a:moveTo>
                  <a:lnTo>
                    <a:pt x="0" y="30480"/>
                  </a:lnTo>
                  <a:lnTo>
                    <a:pt x="0" y="31991"/>
                  </a:lnTo>
                  <a:lnTo>
                    <a:pt x="96012" y="31991"/>
                  </a:lnTo>
                  <a:lnTo>
                    <a:pt x="96012" y="30480"/>
                  </a:lnTo>
                  <a:close/>
                </a:path>
                <a:path w="96520" h="428625">
                  <a:moveTo>
                    <a:pt x="96012" y="24384"/>
                  </a:moveTo>
                  <a:lnTo>
                    <a:pt x="0" y="24384"/>
                  </a:lnTo>
                  <a:lnTo>
                    <a:pt x="0" y="25895"/>
                  </a:lnTo>
                  <a:lnTo>
                    <a:pt x="96012" y="25895"/>
                  </a:lnTo>
                  <a:lnTo>
                    <a:pt x="96012" y="24384"/>
                  </a:lnTo>
                  <a:close/>
                </a:path>
                <a:path w="96520" h="428625">
                  <a:moveTo>
                    <a:pt x="96012" y="18288"/>
                  </a:moveTo>
                  <a:lnTo>
                    <a:pt x="0" y="18288"/>
                  </a:lnTo>
                  <a:lnTo>
                    <a:pt x="0" y="19799"/>
                  </a:lnTo>
                  <a:lnTo>
                    <a:pt x="96012" y="19799"/>
                  </a:lnTo>
                  <a:lnTo>
                    <a:pt x="96012" y="18288"/>
                  </a:lnTo>
                  <a:close/>
                </a:path>
                <a:path w="96520" h="428625">
                  <a:moveTo>
                    <a:pt x="96012" y="12192"/>
                  </a:moveTo>
                  <a:lnTo>
                    <a:pt x="0" y="12192"/>
                  </a:lnTo>
                  <a:lnTo>
                    <a:pt x="0" y="13703"/>
                  </a:lnTo>
                  <a:lnTo>
                    <a:pt x="96012" y="13703"/>
                  </a:lnTo>
                  <a:lnTo>
                    <a:pt x="96012" y="12192"/>
                  </a:lnTo>
                  <a:close/>
                </a:path>
                <a:path w="96520" h="428625">
                  <a:moveTo>
                    <a:pt x="96012" y="6096"/>
                  </a:moveTo>
                  <a:lnTo>
                    <a:pt x="0" y="6096"/>
                  </a:lnTo>
                  <a:lnTo>
                    <a:pt x="0" y="7607"/>
                  </a:lnTo>
                  <a:lnTo>
                    <a:pt x="96012" y="7607"/>
                  </a:lnTo>
                  <a:lnTo>
                    <a:pt x="96012" y="6096"/>
                  </a:lnTo>
                  <a:close/>
                </a:path>
                <a:path w="96520" h="428625">
                  <a:moveTo>
                    <a:pt x="96012" y="0"/>
                  </a:moveTo>
                  <a:lnTo>
                    <a:pt x="0" y="0"/>
                  </a:lnTo>
                  <a:lnTo>
                    <a:pt x="0" y="1511"/>
                  </a:lnTo>
                  <a:lnTo>
                    <a:pt x="96012" y="1511"/>
                  </a:lnTo>
                  <a:lnTo>
                    <a:pt x="96012" y="0"/>
                  </a:lnTo>
                  <a:close/>
                </a:path>
              </a:pathLst>
            </a:custGeom>
            <a:solidFill>
              <a:srgbClr val="99995B"/>
            </a:solidFill>
          </p:spPr>
          <p:txBody>
            <a:bodyPr wrap="square" lIns="0" tIns="0" rIns="0" bIns="0" rtlCol="0"/>
            <a:lstStyle/>
            <a:p>
              <a:endParaRPr/>
            </a:p>
          </p:txBody>
        </p:sp>
        <p:sp>
          <p:nvSpPr>
            <p:cNvPr id="47" name="object 47"/>
            <p:cNvSpPr/>
            <p:nvPr/>
          </p:nvSpPr>
          <p:spPr>
            <a:xfrm>
              <a:off x="9756508" y="6541020"/>
              <a:ext cx="96520" cy="428625"/>
            </a:xfrm>
            <a:custGeom>
              <a:avLst/>
              <a:gdLst/>
              <a:ahLst/>
              <a:cxnLst/>
              <a:rect l="l" t="t" r="r" b="b"/>
              <a:pathLst>
                <a:path w="96520" h="428625">
                  <a:moveTo>
                    <a:pt x="96012" y="426720"/>
                  </a:moveTo>
                  <a:lnTo>
                    <a:pt x="0" y="426720"/>
                  </a:lnTo>
                  <a:lnTo>
                    <a:pt x="0" y="428231"/>
                  </a:lnTo>
                  <a:lnTo>
                    <a:pt x="96012" y="428231"/>
                  </a:lnTo>
                  <a:lnTo>
                    <a:pt x="96012" y="426720"/>
                  </a:lnTo>
                  <a:close/>
                </a:path>
                <a:path w="96520" h="428625">
                  <a:moveTo>
                    <a:pt x="96012" y="420624"/>
                  </a:moveTo>
                  <a:lnTo>
                    <a:pt x="0" y="420624"/>
                  </a:lnTo>
                  <a:lnTo>
                    <a:pt x="0" y="422135"/>
                  </a:lnTo>
                  <a:lnTo>
                    <a:pt x="96012" y="422135"/>
                  </a:lnTo>
                  <a:lnTo>
                    <a:pt x="96012" y="420624"/>
                  </a:lnTo>
                  <a:close/>
                </a:path>
                <a:path w="96520" h="428625">
                  <a:moveTo>
                    <a:pt x="96012" y="414528"/>
                  </a:moveTo>
                  <a:lnTo>
                    <a:pt x="0" y="414528"/>
                  </a:lnTo>
                  <a:lnTo>
                    <a:pt x="0" y="416039"/>
                  </a:lnTo>
                  <a:lnTo>
                    <a:pt x="96012" y="416039"/>
                  </a:lnTo>
                  <a:lnTo>
                    <a:pt x="96012" y="414528"/>
                  </a:lnTo>
                  <a:close/>
                </a:path>
                <a:path w="96520" h="428625">
                  <a:moveTo>
                    <a:pt x="96012" y="408432"/>
                  </a:moveTo>
                  <a:lnTo>
                    <a:pt x="0" y="408432"/>
                  </a:lnTo>
                  <a:lnTo>
                    <a:pt x="0" y="409943"/>
                  </a:lnTo>
                  <a:lnTo>
                    <a:pt x="96012" y="409943"/>
                  </a:lnTo>
                  <a:lnTo>
                    <a:pt x="96012" y="408432"/>
                  </a:lnTo>
                  <a:close/>
                </a:path>
                <a:path w="96520" h="428625">
                  <a:moveTo>
                    <a:pt x="96012" y="402336"/>
                  </a:moveTo>
                  <a:lnTo>
                    <a:pt x="0" y="402336"/>
                  </a:lnTo>
                  <a:lnTo>
                    <a:pt x="0" y="403847"/>
                  </a:lnTo>
                  <a:lnTo>
                    <a:pt x="96012" y="403847"/>
                  </a:lnTo>
                  <a:lnTo>
                    <a:pt x="96012" y="402336"/>
                  </a:lnTo>
                  <a:close/>
                </a:path>
                <a:path w="96520" h="428625">
                  <a:moveTo>
                    <a:pt x="96012" y="396240"/>
                  </a:moveTo>
                  <a:lnTo>
                    <a:pt x="0" y="396240"/>
                  </a:lnTo>
                  <a:lnTo>
                    <a:pt x="0" y="397751"/>
                  </a:lnTo>
                  <a:lnTo>
                    <a:pt x="96012" y="397751"/>
                  </a:lnTo>
                  <a:lnTo>
                    <a:pt x="96012" y="396240"/>
                  </a:lnTo>
                  <a:close/>
                </a:path>
                <a:path w="96520" h="428625">
                  <a:moveTo>
                    <a:pt x="96012" y="390144"/>
                  </a:moveTo>
                  <a:lnTo>
                    <a:pt x="0" y="390144"/>
                  </a:lnTo>
                  <a:lnTo>
                    <a:pt x="0" y="391655"/>
                  </a:lnTo>
                  <a:lnTo>
                    <a:pt x="96012" y="391655"/>
                  </a:lnTo>
                  <a:lnTo>
                    <a:pt x="96012" y="390144"/>
                  </a:lnTo>
                  <a:close/>
                </a:path>
                <a:path w="96520" h="428625">
                  <a:moveTo>
                    <a:pt x="96012" y="384048"/>
                  </a:moveTo>
                  <a:lnTo>
                    <a:pt x="0" y="384048"/>
                  </a:lnTo>
                  <a:lnTo>
                    <a:pt x="0" y="385559"/>
                  </a:lnTo>
                  <a:lnTo>
                    <a:pt x="96012" y="385559"/>
                  </a:lnTo>
                  <a:lnTo>
                    <a:pt x="96012" y="384048"/>
                  </a:lnTo>
                  <a:close/>
                </a:path>
                <a:path w="96520" h="428625">
                  <a:moveTo>
                    <a:pt x="96012" y="377952"/>
                  </a:moveTo>
                  <a:lnTo>
                    <a:pt x="0" y="377952"/>
                  </a:lnTo>
                  <a:lnTo>
                    <a:pt x="0" y="379463"/>
                  </a:lnTo>
                  <a:lnTo>
                    <a:pt x="96012" y="379463"/>
                  </a:lnTo>
                  <a:lnTo>
                    <a:pt x="96012" y="377952"/>
                  </a:lnTo>
                  <a:close/>
                </a:path>
                <a:path w="96520" h="428625">
                  <a:moveTo>
                    <a:pt x="96012" y="371856"/>
                  </a:moveTo>
                  <a:lnTo>
                    <a:pt x="0" y="371856"/>
                  </a:lnTo>
                  <a:lnTo>
                    <a:pt x="0" y="373367"/>
                  </a:lnTo>
                  <a:lnTo>
                    <a:pt x="96012" y="373367"/>
                  </a:lnTo>
                  <a:lnTo>
                    <a:pt x="96012" y="371856"/>
                  </a:lnTo>
                  <a:close/>
                </a:path>
                <a:path w="96520" h="428625">
                  <a:moveTo>
                    <a:pt x="96012" y="365760"/>
                  </a:moveTo>
                  <a:lnTo>
                    <a:pt x="0" y="365760"/>
                  </a:lnTo>
                  <a:lnTo>
                    <a:pt x="0" y="367271"/>
                  </a:lnTo>
                  <a:lnTo>
                    <a:pt x="96012" y="367271"/>
                  </a:lnTo>
                  <a:lnTo>
                    <a:pt x="96012" y="365760"/>
                  </a:lnTo>
                  <a:close/>
                </a:path>
                <a:path w="96520" h="428625">
                  <a:moveTo>
                    <a:pt x="96012" y="359664"/>
                  </a:moveTo>
                  <a:lnTo>
                    <a:pt x="0" y="359664"/>
                  </a:lnTo>
                  <a:lnTo>
                    <a:pt x="0" y="361175"/>
                  </a:lnTo>
                  <a:lnTo>
                    <a:pt x="96012" y="361175"/>
                  </a:lnTo>
                  <a:lnTo>
                    <a:pt x="96012" y="359664"/>
                  </a:lnTo>
                  <a:close/>
                </a:path>
                <a:path w="96520" h="428625">
                  <a:moveTo>
                    <a:pt x="96012" y="353568"/>
                  </a:moveTo>
                  <a:lnTo>
                    <a:pt x="0" y="353568"/>
                  </a:lnTo>
                  <a:lnTo>
                    <a:pt x="0" y="355079"/>
                  </a:lnTo>
                  <a:lnTo>
                    <a:pt x="96012" y="355079"/>
                  </a:lnTo>
                  <a:lnTo>
                    <a:pt x="96012" y="353568"/>
                  </a:lnTo>
                  <a:close/>
                </a:path>
                <a:path w="96520" h="428625">
                  <a:moveTo>
                    <a:pt x="96012" y="347472"/>
                  </a:moveTo>
                  <a:lnTo>
                    <a:pt x="0" y="347472"/>
                  </a:lnTo>
                  <a:lnTo>
                    <a:pt x="0" y="348983"/>
                  </a:lnTo>
                  <a:lnTo>
                    <a:pt x="96012" y="348983"/>
                  </a:lnTo>
                  <a:lnTo>
                    <a:pt x="96012" y="347472"/>
                  </a:lnTo>
                  <a:close/>
                </a:path>
                <a:path w="96520" h="428625">
                  <a:moveTo>
                    <a:pt x="96012" y="341376"/>
                  </a:moveTo>
                  <a:lnTo>
                    <a:pt x="0" y="341376"/>
                  </a:lnTo>
                  <a:lnTo>
                    <a:pt x="0" y="342887"/>
                  </a:lnTo>
                  <a:lnTo>
                    <a:pt x="96012" y="342887"/>
                  </a:lnTo>
                  <a:lnTo>
                    <a:pt x="96012" y="341376"/>
                  </a:lnTo>
                  <a:close/>
                </a:path>
                <a:path w="96520" h="428625">
                  <a:moveTo>
                    <a:pt x="96012" y="335280"/>
                  </a:moveTo>
                  <a:lnTo>
                    <a:pt x="0" y="335280"/>
                  </a:lnTo>
                  <a:lnTo>
                    <a:pt x="0" y="336791"/>
                  </a:lnTo>
                  <a:lnTo>
                    <a:pt x="96012" y="336791"/>
                  </a:lnTo>
                  <a:lnTo>
                    <a:pt x="96012" y="335280"/>
                  </a:lnTo>
                  <a:close/>
                </a:path>
                <a:path w="96520" h="428625">
                  <a:moveTo>
                    <a:pt x="96012" y="329184"/>
                  </a:moveTo>
                  <a:lnTo>
                    <a:pt x="0" y="329184"/>
                  </a:lnTo>
                  <a:lnTo>
                    <a:pt x="0" y="330695"/>
                  </a:lnTo>
                  <a:lnTo>
                    <a:pt x="96012" y="330695"/>
                  </a:lnTo>
                  <a:lnTo>
                    <a:pt x="96012" y="329184"/>
                  </a:lnTo>
                  <a:close/>
                </a:path>
                <a:path w="96520" h="428625">
                  <a:moveTo>
                    <a:pt x="96012" y="323088"/>
                  </a:moveTo>
                  <a:lnTo>
                    <a:pt x="0" y="323088"/>
                  </a:lnTo>
                  <a:lnTo>
                    <a:pt x="0" y="324599"/>
                  </a:lnTo>
                  <a:lnTo>
                    <a:pt x="96012" y="324599"/>
                  </a:lnTo>
                  <a:lnTo>
                    <a:pt x="96012" y="323088"/>
                  </a:lnTo>
                  <a:close/>
                </a:path>
                <a:path w="96520" h="428625">
                  <a:moveTo>
                    <a:pt x="96012" y="316992"/>
                  </a:moveTo>
                  <a:lnTo>
                    <a:pt x="0" y="316992"/>
                  </a:lnTo>
                  <a:lnTo>
                    <a:pt x="0" y="318503"/>
                  </a:lnTo>
                  <a:lnTo>
                    <a:pt x="96012" y="318503"/>
                  </a:lnTo>
                  <a:lnTo>
                    <a:pt x="96012" y="316992"/>
                  </a:lnTo>
                  <a:close/>
                </a:path>
                <a:path w="96520" h="428625">
                  <a:moveTo>
                    <a:pt x="96012" y="310896"/>
                  </a:moveTo>
                  <a:lnTo>
                    <a:pt x="0" y="310896"/>
                  </a:lnTo>
                  <a:lnTo>
                    <a:pt x="0" y="312407"/>
                  </a:lnTo>
                  <a:lnTo>
                    <a:pt x="96012" y="312407"/>
                  </a:lnTo>
                  <a:lnTo>
                    <a:pt x="96012" y="310896"/>
                  </a:lnTo>
                  <a:close/>
                </a:path>
                <a:path w="96520" h="428625">
                  <a:moveTo>
                    <a:pt x="96012" y="304800"/>
                  </a:moveTo>
                  <a:lnTo>
                    <a:pt x="0" y="304800"/>
                  </a:lnTo>
                  <a:lnTo>
                    <a:pt x="0" y="306311"/>
                  </a:lnTo>
                  <a:lnTo>
                    <a:pt x="96012" y="306311"/>
                  </a:lnTo>
                  <a:lnTo>
                    <a:pt x="96012" y="304800"/>
                  </a:lnTo>
                  <a:close/>
                </a:path>
                <a:path w="96520" h="428625">
                  <a:moveTo>
                    <a:pt x="96012" y="298704"/>
                  </a:moveTo>
                  <a:lnTo>
                    <a:pt x="0" y="298704"/>
                  </a:lnTo>
                  <a:lnTo>
                    <a:pt x="0" y="300215"/>
                  </a:lnTo>
                  <a:lnTo>
                    <a:pt x="96012" y="300215"/>
                  </a:lnTo>
                  <a:lnTo>
                    <a:pt x="96012" y="298704"/>
                  </a:lnTo>
                  <a:close/>
                </a:path>
                <a:path w="96520" h="428625">
                  <a:moveTo>
                    <a:pt x="96012" y="292608"/>
                  </a:moveTo>
                  <a:lnTo>
                    <a:pt x="0" y="292608"/>
                  </a:lnTo>
                  <a:lnTo>
                    <a:pt x="0" y="294119"/>
                  </a:lnTo>
                  <a:lnTo>
                    <a:pt x="96012" y="294119"/>
                  </a:lnTo>
                  <a:lnTo>
                    <a:pt x="96012" y="292608"/>
                  </a:lnTo>
                  <a:close/>
                </a:path>
                <a:path w="96520" h="428625">
                  <a:moveTo>
                    <a:pt x="96012" y="286512"/>
                  </a:moveTo>
                  <a:lnTo>
                    <a:pt x="0" y="286512"/>
                  </a:lnTo>
                  <a:lnTo>
                    <a:pt x="0" y="288023"/>
                  </a:lnTo>
                  <a:lnTo>
                    <a:pt x="96012" y="288023"/>
                  </a:lnTo>
                  <a:lnTo>
                    <a:pt x="96012" y="286512"/>
                  </a:lnTo>
                  <a:close/>
                </a:path>
                <a:path w="96520" h="428625">
                  <a:moveTo>
                    <a:pt x="96012" y="280416"/>
                  </a:moveTo>
                  <a:lnTo>
                    <a:pt x="0" y="280416"/>
                  </a:lnTo>
                  <a:lnTo>
                    <a:pt x="0" y="281927"/>
                  </a:lnTo>
                  <a:lnTo>
                    <a:pt x="96012" y="281927"/>
                  </a:lnTo>
                  <a:lnTo>
                    <a:pt x="96012" y="280416"/>
                  </a:lnTo>
                  <a:close/>
                </a:path>
                <a:path w="96520" h="428625">
                  <a:moveTo>
                    <a:pt x="96012" y="274320"/>
                  </a:moveTo>
                  <a:lnTo>
                    <a:pt x="0" y="274320"/>
                  </a:lnTo>
                  <a:lnTo>
                    <a:pt x="0" y="275831"/>
                  </a:lnTo>
                  <a:lnTo>
                    <a:pt x="96012" y="275831"/>
                  </a:lnTo>
                  <a:lnTo>
                    <a:pt x="96012" y="274320"/>
                  </a:lnTo>
                  <a:close/>
                </a:path>
                <a:path w="96520" h="428625">
                  <a:moveTo>
                    <a:pt x="96012" y="268224"/>
                  </a:moveTo>
                  <a:lnTo>
                    <a:pt x="0" y="268224"/>
                  </a:lnTo>
                  <a:lnTo>
                    <a:pt x="0" y="269735"/>
                  </a:lnTo>
                  <a:lnTo>
                    <a:pt x="96012" y="269735"/>
                  </a:lnTo>
                  <a:lnTo>
                    <a:pt x="96012" y="268224"/>
                  </a:lnTo>
                  <a:close/>
                </a:path>
                <a:path w="96520" h="428625">
                  <a:moveTo>
                    <a:pt x="96012" y="262128"/>
                  </a:moveTo>
                  <a:lnTo>
                    <a:pt x="0" y="262128"/>
                  </a:lnTo>
                  <a:lnTo>
                    <a:pt x="0" y="263639"/>
                  </a:lnTo>
                  <a:lnTo>
                    <a:pt x="96012" y="263639"/>
                  </a:lnTo>
                  <a:lnTo>
                    <a:pt x="96012" y="262128"/>
                  </a:lnTo>
                  <a:close/>
                </a:path>
                <a:path w="96520" h="428625">
                  <a:moveTo>
                    <a:pt x="96012" y="256032"/>
                  </a:moveTo>
                  <a:lnTo>
                    <a:pt x="0" y="256032"/>
                  </a:lnTo>
                  <a:lnTo>
                    <a:pt x="0" y="257543"/>
                  </a:lnTo>
                  <a:lnTo>
                    <a:pt x="96012" y="257543"/>
                  </a:lnTo>
                  <a:lnTo>
                    <a:pt x="96012" y="256032"/>
                  </a:lnTo>
                  <a:close/>
                </a:path>
                <a:path w="96520" h="428625">
                  <a:moveTo>
                    <a:pt x="96012" y="249936"/>
                  </a:moveTo>
                  <a:lnTo>
                    <a:pt x="0" y="249936"/>
                  </a:lnTo>
                  <a:lnTo>
                    <a:pt x="0" y="251447"/>
                  </a:lnTo>
                  <a:lnTo>
                    <a:pt x="96012" y="251447"/>
                  </a:lnTo>
                  <a:lnTo>
                    <a:pt x="96012" y="249936"/>
                  </a:lnTo>
                  <a:close/>
                </a:path>
                <a:path w="96520" h="428625">
                  <a:moveTo>
                    <a:pt x="96012" y="243840"/>
                  </a:moveTo>
                  <a:lnTo>
                    <a:pt x="0" y="243840"/>
                  </a:lnTo>
                  <a:lnTo>
                    <a:pt x="0" y="245351"/>
                  </a:lnTo>
                  <a:lnTo>
                    <a:pt x="96012" y="245351"/>
                  </a:lnTo>
                  <a:lnTo>
                    <a:pt x="96012" y="243840"/>
                  </a:lnTo>
                  <a:close/>
                </a:path>
                <a:path w="96520" h="428625">
                  <a:moveTo>
                    <a:pt x="96012" y="237744"/>
                  </a:moveTo>
                  <a:lnTo>
                    <a:pt x="0" y="237744"/>
                  </a:lnTo>
                  <a:lnTo>
                    <a:pt x="0" y="239255"/>
                  </a:lnTo>
                  <a:lnTo>
                    <a:pt x="96012" y="239255"/>
                  </a:lnTo>
                  <a:lnTo>
                    <a:pt x="96012" y="237744"/>
                  </a:lnTo>
                  <a:close/>
                </a:path>
                <a:path w="96520" h="428625">
                  <a:moveTo>
                    <a:pt x="96012" y="231648"/>
                  </a:moveTo>
                  <a:lnTo>
                    <a:pt x="0" y="231648"/>
                  </a:lnTo>
                  <a:lnTo>
                    <a:pt x="0" y="233159"/>
                  </a:lnTo>
                  <a:lnTo>
                    <a:pt x="96012" y="233159"/>
                  </a:lnTo>
                  <a:lnTo>
                    <a:pt x="96012" y="231648"/>
                  </a:lnTo>
                  <a:close/>
                </a:path>
                <a:path w="96520" h="428625">
                  <a:moveTo>
                    <a:pt x="96012" y="225552"/>
                  </a:moveTo>
                  <a:lnTo>
                    <a:pt x="0" y="225552"/>
                  </a:lnTo>
                  <a:lnTo>
                    <a:pt x="0" y="227063"/>
                  </a:lnTo>
                  <a:lnTo>
                    <a:pt x="96012" y="227063"/>
                  </a:lnTo>
                  <a:lnTo>
                    <a:pt x="96012" y="225552"/>
                  </a:lnTo>
                  <a:close/>
                </a:path>
                <a:path w="96520" h="428625">
                  <a:moveTo>
                    <a:pt x="96012" y="219456"/>
                  </a:moveTo>
                  <a:lnTo>
                    <a:pt x="0" y="219456"/>
                  </a:lnTo>
                  <a:lnTo>
                    <a:pt x="0" y="220967"/>
                  </a:lnTo>
                  <a:lnTo>
                    <a:pt x="96012" y="220967"/>
                  </a:lnTo>
                  <a:lnTo>
                    <a:pt x="96012" y="219456"/>
                  </a:lnTo>
                  <a:close/>
                </a:path>
                <a:path w="96520" h="428625">
                  <a:moveTo>
                    <a:pt x="96012" y="213360"/>
                  </a:moveTo>
                  <a:lnTo>
                    <a:pt x="0" y="213360"/>
                  </a:lnTo>
                  <a:lnTo>
                    <a:pt x="0" y="214871"/>
                  </a:lnTo>
                  <a:lnTo>
                    <a:pt x="96012" y="214871"/>
                  </a:lnTo>
                  <a:lnTo>
                    <a:pt x="96012" y="213360"/>
                  </a:lnTo>
                  <a:close/>
                </a:path>
                <a:path w="96520" h="428625">
                  <a:moveTo>
                    <a:pt x="96012" y="207264"/>
                  </a:moveTo>
                  <a:lnTo>
                    <a:pt x="0" y="207264"/>
                  </a:lnTo>
                  <a:lnTo>
                    <a:pt x="0" y="208775"/>
                  </a:lnTo>
                  <a:lnTo>
                    <a:pt x="96012" y="208775"/>
                  </a:lnTo>
                  <a:lnTo>
                    <a:pt x="96012" y="207264"/>
                  </a:lnTo>
                  <a:close/>
                </a:path>
                <a:path w="96520" h="428625">
                  <a:moveTo>
                    <a:pt x="96012" y="201168"/>
                  </a:moveTo>
                  <a:lnTo>
                    <a:pt x="0" y="201168"/>
                  </a:lnTo>
                  <a:lnTo>
                    <a:pt x="0" y="202679"/>
                  </a:lnTo>
                  <a:lnTo>
                    <a:pt x="96012" y="202679"/>
                  </a:lnTo>
                  <a:lnTo>
                    <a:pt x="96012" y="201168"/>
                  </a:lnTo>
                  <a:close/>
                </a:path>
                <a:path w="96520" h="428625">
                  <a:moveTo>
                    <a:pt x="96012" y="195072"/>
                  </a:moveTo>
                  <a:lnTo>
                    <a:pt x="0" y="195072"/>
                  </a:lnTo>
                  <a:lnTo>
                    <a:pt x="0" y="196583"/>
                  </a:lnTo>
                  <a:lnTo>
                    <a:pt x="96012" y="196583"/>
                  </a:lnTo>
                  <a:lnTo>
                    <a:pt x="96012" y="195072"/>
                  </a:lnTo>
                  <a:close/>
                </a:path>
                <a:path w="96520" h="428625">
                  <a:moveTo>
                    <a:pt x="96012" y="188976"/>
                  </a:moveTo>
                  <a:lnTo>
                    <a:pt x="0" y="188976"/>
                  </a:lnTo>
                  <a:lnTo>
                    <a:pt x="0" y="190487"/>
                  </a:lnTo>
                  <a:lnTo>
                    <a:pt x="96012" y="190487"/>
                  </a:lnTo>
                  <a:lnTo>
                    <a:pt x="96012" y="188976"/>
                  </a:lnTo>
                  <a:close/>
                </a:path>
                <a:path w="96520" h="428625">
                  <a:moveTo>
                    <a:pt x="96012" y="182880"/>
                  </a:moveTo>
                  <a:lnTo>
                    <a:pt x="0" y="182880"/>
                  </a:lnTo>
                  <a:lnTo>
                    <a:pt x="0" y="184391"/>
                  </a:lnTo>
                  <a:lnTo>
                    <a:pt x="96012" y="184391"/>
                  </a:lnTo>
                  <a:lnTo>
                    <a:pt x="96012" y="182880"/>
                  </a:lnTo>
                  <a:close/>
                </a:path>
                <a:path w="96520" h="428625">
                  <a:moveTo>
                    <a:pt x="96012" y="176784"/>
                  </a:moveTo>
                  <a:lnTo>
                    <a:pt x="0" y="176784"/>
                  </a:lnTo>
                  <a:lnTo>
                    <a:pt x="0" y="178295"/>
                  </a:lnTo>
                  <a:lnTo>
                    <a:pt x="96012" y="178295"/>
                  </a:lnTo>
                  <a:lnTo>
                    <a:pt x="96012" y="176784"/>
                  </a:lnTo>
                  <a:close/>
                </a:path>
                <a:path w="96520" h="428625">
                  <a:moveTo>
                    <a:pt x="96012" y="170688"/>
                  </a:moveTo>
                  <a:lnTo>
                    <a:pt x="0" y="170688"/>
                  </a:lnTo>
                  <a:lnTo>
                    <a:pt x="0" y="172199"/>
                  </a:lnTo>
                  <a:lnTo>
                    <a:pt x="96012" y="172199"/>
                  </a:lnTo>
                  <a:lnTo>
                    <a:pt x="96012" y="170688"/>
                  </a:lnTo>
                  <a:close/>
                </a:path>
                <a:path w="96520" h="428625">
                  <a:moveTo>
                    <a:pt x="96012" y="164592"/>
                  </a:moveTo>
                  <a:lnTo>
                    <a:pt x="0" y="164592"/>
                  </a:lnTo>
                  <a:lnTo>
                    <a:pt x="0" y="166103"/>
                  </a:lnTo>
                  <a:lnTo>
                    <a:pt x="96012" y="166103"/>
                  </a:lnTo>
                  <a:lnTo>
                    <a:pt x="96012" y="164592"/>
                  </a:lnTo>
                  <a:close/>
                </a:path>
                <a:path w="96520" h="428625">
                  <a:moveTo>
                    <a:pt x="96012" y="158496"/>
                  </a:moveTo>
                  <a:lnTo>
                    <a:pt x="0" y="158496"/>
                  </a:lnTo>
                  <a:lnTo>
                    <a:pt x="0" y="160007"/>
                  </a:lnTo>
                  <a:lnTo>
                    <a:pt x="96012" y="160007"/>
                  </a:lnTo>
                  <a:lnTo>
                    <a:pt x="96012" y="158496"/>
                  </a:lnTo>
                  <a:close/>
                </a:path>
                <a:path w="96520" h="428625">
                  <a:moveTo>
                    <a:pt x="96012" y="152400"/>
                  </a:moveTo>
                  <a:lnTo>
                    <a:pt x="0" y="152400"/>
                  </a:lnTo>
                  <a:lnTo>
                    <a:pt x="0" y="153911"/>
                  </a:lnTo>
                  <a:lnTo>
                    <a:pt x="96012" y="153911"/>
                  </a:lnTo>
                  <a:lnTo>
                    <a:pt x="96012" y="152400"/>
                  </a:lnTo>
                  <a:close/>
                </a:path>
                <a:path w="96520" h="428625">
                  <a:moveTo>
                    <a:pt x="96012" y="146304"/>
                  </a:moveTo>
                  <a:lnTo>
                    <a:pt x="0" y="146304"/>
                  </a:lnTo>
                  <a:lnTo>
                    <a:pt x="0" y="147815"/>
                  </a:lnTo>
                  <a:lnTo>
                    <a:pt x="96012" y="147815"/>
                  </a:lnTo>
                  <a:lnTo>
                    <a:pt x="96012" y="146304"/>
                  </a:lnTo>
                  <a:close/>
                </a:path>
                <a:path w="96520" h="428625">
                  <a:moveTo>
                    <a:pt x="96012" y="140208"/>
                  </a:moveTo>
                  <a:lnTo>
                    <a:pt x="0" y="140208"/>
                  </a:lnTo>
                  <a:lnTo>
                    <a:pt x="0" y="141719"/>
                  </a:lnTo>
                  <a:lnTo>
                    <a:pt x="96012" y="141719"/>
                  </a:lnTo>
                  <a:lnTo>
                    <a:pt x="96012" y="140208"/>
                  </a:lnTo>
                  <a:close/>
                </a:path>
                <a:path w="96520" h="428625">
                  <a:moveTo>
                    <a:pt x="96012" y="134112"/>
                  </a:moveTo>
                  <a:lnTo>
                    <a:pt x="0" y="134112"/>
                  </a:lnTo>
                  <a:lnTo>
                    <a:pt x="0" y="135623"/>
                  </a:lnTo>
                  <a:lnTo>
                    <a:pt x="96012" y="135623"/>
                  </a:lnTo>
                  <a:lnTo>
                    <a:pt x="96012" y="134112"/>
                  </a:lnTo>
                  <a:close/>
                </a:path>
                <a:path w="96520" h="428625">
                  <a:moveTo>
                    <a:pt x="96012" y="128016"/>
                  </a:moveTo>
                  <a:lnTo>
                    <a:pt x="0" y="128016"/>
                  </a:lnTo>
                  <a:lnTo>
                    <a:pt x="0" y="129527"/>
                  </a:lnTo>
                  <a:lnTo>
                    <a:pt x="96012" y="129527"/>
                  </a:lnTo>
                  <a:lnTo>
                    <a:pt x="96012" y="128016"/>
                  </a:lnTo>
                  <a:close/>
                </a:path>
                <a:path w="96520" h="428625">
                  <a:moveTo>
                    <a:pt x="96012" y="121920"/>
                  </a:moveTo>
                  <a:lnTo>
                    <a:pt x="0" y="121920"/>
                  </a:lnTo>
                  <a:lnTo>
                    <a:pt x="0" y="123431"/>
                  </a:lnTo>
                  <a:lnTo>
                    <a:pt x="96012" y="123431"/>
                  </a:lnTo>
                  <a:lnTo>
                    <a:pt x="96012" y="121920"/>
                  </a:lnTo>
                  <a:close/>
                </a:path>
                <a:path w="96520" h="428625">
                  <a:moveTo>
                    <a:pt x="96012" y="115824"/>
                  </a:moveTo>
                  <a:lnTo>
                    <a:pt x="0" y="115824"/>
                  </a:lnTo>
                  <a:lnTo>
                    <a:pt x="0" y="117335"/>
                  </a:lnTo>
                  <a:lnTo>
                    <a:pt x="96012" y="117335"/>
                  </a:lnTo>
                  <a:lnTo>
                    <a:pt x="96012" y="115824"/>
                  </a:lnTo>
                  <a:close/>
                </a:path>
                <a:path w="96520" h="428625">
                  <a:moveTo>
                    <a:pt x="96012" y="109728"/>
                  </a:moveTo>
                  <a:lnTo>
                    <a:pt x="0" y="109728"/>
                  </a:lnTo>
                  <a:lnTo>
                    <a:pt x="0" y="111239"/>
                  </a:lnTo>
                  <a:lnTo>
                    <a:pt x="96012" y="111239"/>
                  </a:lnTo>
                  <a:lnTo>
                    <a:pt x="96012" y="109728"/>
                  </a:lnTo>
                  <a:close/>
                </a:path>
                <a:path w="96520" h="428625">
                  <a:moveTo>
                    <a:pt x="96012" y="103632"/>
                  </a:moveTo>
                  <a:lnTo>
                    <a:pt x="0" y="103632"/>
                  </a:lnTo>
                  <a:lnTo>
                    <a:pt x="0" y="105143"/>
                  </a:lnTo>
                  <a:lnTo>
                    <a:pt x="96012" y="105143"/>
                  </a:lnTo>
                  <a:lnTo>
                    <a:pt x="96012" y="103632"/>
                  </a:lnTo>
                  <a:close/>
                </a:path>
                <a:path w="96520" h="428625">
                  <a:moveTo>
                    <a:pt x="96012" y="97536"/>
                  </a:moveTo>
                  <a:lnTo>
                    <a:pt x="0" y="97536"/>
                  </a:lnTo>
                  <a:lnTo>
                    <a:pt x="0" y="99047"/>
                  </a:lnTo>
                  <a:lnTo>
                    <a:pt x="96012" y="99047"/>
                  </a:lnTo>
                  <a:lnTo>
                    <a:pt x="96012" y="97536"/>
                  </a:lnTo>
                  <a:close/>
                </a:path>
                <a:path w="96520" h="428625">
                  <a:moveTo>
                    <a:pt x="96012" y="91440"/>
                  </a:moveTo>
                  <a:lnTo>
                    <a:pt x="0" y="91440"/>
                  </a:lnTo>
                  <a:lnTo>
                    <a:pt x="0" y="92951"/>
                  </a:lnTo>
                  <a:lnTo>
                    <a:pt x="96012" y="92951"/>
                  </a:lnTo>
                  <a:lnTo>
                    <a:pt x="96012" y="91440"/>
                  </a:lnTo>
                  <a:close/>
                </a:path>
                <a:path w="96520" h="428625">
                  <a:moveTo>
                    <a:pt x="96012" y="85344"/>
                  </a:moveTo>
                  <a:lnTo>
                    <a:pt x="0" y="85344"/>
                  </a:lnTo>
                  <a:lnTo>
                    <a:pt x="0" y="86855"/>
                  </a:lnTo>
                  <a:lnTo>
                    <a:pt x="96012" y="86855"/>
                  </a:lnTo>
                  <a:lnTo>
                    <a:pt x="96012" y="85344"/>
                  </a:lnTo>
                  <a:close/>
                </a:path>
                <a:path w="96520" h="428625">
                  <a:moveTo>
                    <a:pt x="96012" y="79248"/>
                  </a:moveTo>
                  <a:lnTo>
                    <a:pt x="0" y="79248"/>
                  </a:lnTo>
                  <a:lnTo>
                    <a:pt x="0" y="80759"/>
                  </a:lnTo>
                  <a:lnTo>
                    <a:pt x="96012" y="80759"/>
                  </a:lnTo>
                  <a:lnTo>
                    <a:pt x="96012" y="79248"/>
                  </a:lnTo>
                  <a:close/>
                </a:path>
                <a:path w="96520" h="428625">
                  <a:moveTo>
                    <a:pt x="96012" y="73152"/>
                  </a:moveTo>
                  <a:lnTo>
                    <a:pt x="0" y="73152"/>
                  </a:lnTo>
                  <a:lnTo>
                    <a:pt x="0" y="74663"/>
                  </a:lnTo>
                  <a:lnTo>
                    <a:pt x="96012" y="74663"/>
                  </a:lnTo>
                  <a:lnTo>
                    <a:pt x="96012" y="73152"/>
                  </a:lnTo>
                  <a:close/>
                </a:path>
                <a:path w="96520" h="428625">
                  <a:moveTo>
                    <a:pt x="96012" y="67056"/>
                  </a:moveTo>
                  <a:lnTo>
                    <a:pt x="0" y="67056"/>
                  </a:lnTo>
                  <a:lnTo>
                    <a:pt x="0" y="68567"/>
                  </a:lnTo>
                  <a:lnTo>
                    <a:pt x="96012" y="68567"/>
                  </a:lnTo>
                  <a:lnTo>
                    <a:pt x="96012" y="67056"/>
                  </a:lnTo>
                  <a:close/>
                </a:path>
                <a:path w="96520" h="428625">
                  <a:moveTo>
                    <a:pt x="96012" y="60960"/>
                  </a:moveTo>
                  <a:lnTo>
                    <a:pt x="0" y="60960"/>
                  </a:lnTo>
                  <a:lnTo>
                    <a:pt x="0" y="62471"/>
                  </a:lnTo>
                  <a:lnTo>
                    <a:pt x="96012" y="62471"/>
                  </a:lnTo>
                  <a:lnTo>
                    <a:pt x="96012" y="60960"/>
                  </a:lnTo>
                  <a:close/>
                </a:path>
                <a:path w="96520" h="428625">
                  <a:moveTo>
                    <a:pt x="96012" y="54864"/>
                  </a:moveTo>
                  <a:lnTo>
                    <a:pt x="0" y="54864"/>
                  </a:lnTo>
                  <a:lnTo>
                    <a:pt x="0" y="56375"/>
                  </a:lnTo>
                  <a:lnTo>
                    <a:pt x="96012" y="56375"/>
                  </a:lnTo>
                  <a:lnTo>
                    <a:pt x="96012" y="54864"/>
                  </a:lnTo>
                  <a:close/>
                </a:path>
                <a:path w="96520" h="428625">
                  <a:moveTo>
                    <a:pt x="96012" y="48768"/>
                  </a:moveTo>
                  <a:lnTo>
                    <a:pt x="0" y="48768"/>
                  </a:lnTo>
                  <a:lnTo>
                    <a:pt x="0" y="50279"/>
                  </a:lnTo>
                  <a:lnTo>
                    <a:pt x="96012" y="50279"/>
                  </a:lnTo>
                  <a:lnTo>
                    <a:pt x="96012" y="48768"/>
                  </a:lnTo>
                  <a:close/>
                </a:path>
                <a:path w="96520" h="428625">
                  <a:moveTo>
                    <a:pt x="96012" y="42672"/>
                  </a:moveTo>
                  <a:lnTo>
                    <a:pt x="0" y="42672"/>
                  </a:lnTo>
                  <a:lnTo>
                    <a:pt x="0" y="44183"/>
                  </a:lnTo>
                  <a:lnTo>
                    <a:pt x="96012" y="44183"/>
                  </a:lnTo>
                  <a:lnTo>
                    <a:pt x="96012" y="42672"/>
                  </a:lnTo>
                  <a:close/>
                </a:path>
                <a:path w="96520" h="428625">
                  <a:moveTo>
                    <a:pt x="96012" y="36576"/>
                  </a:moveTo>
                  <a:lnTo>
                    <a:pt x="0" y="36576"/>
                  </a:lnTo>
                  <a:lnTo>
                    <a:pt x="0" y="38087"/>
                  </a:lnTo>
                  <a:lnTo>
                    <a:pt x="96012" y="38087"/>
                  </a:lnTo>
                  <a:lnTo>
                    <a:pt x="96012" y="36576"/>
                  </a:lnTo>
                  <a:close/>
                </a:path>
                <a:path w="96520" h="428625">
                  <a:moveTo>
                    <a:pt x="96012" y="30480"/>
                  </a:moveTo>
                  <a:lnTo>
                    <a:pt x="0" y="30480"/>
                  </a:lnTo>
                  <a:lnTo>
                    <a:pt x="0" y="31991"/>
                  </a:lnTo>
                  <a:lnTo>
                    <a:pt x="96012" y="31991"/>
                  </a:lnTo>
                  <a:lnTo>
                    <a:pt x="96012" y="30480"/>
                  </a:lnTo>
                  <a:close/>
                </a:path>
                <a:path w="96520" h="428625">
                  <a:moveTo>
                    <a:pt x="96012" y="24384"/>
                  </a:moveTo>
                  <a:lnTo>
                    <a:pt x="0" y="24384"/>
                  </a:lnTo>
                  <a:lnTo>
                    <a:pt x="0" y="25895"/>
                  </a:lnTo>
                  <a:lnTo>
                    <a:pt x="96012" y="25895"/>
                  </a:lnTo>
                  <a:lnTo>
                    <a:pt x="96012" y="24384"/>
                  </a:lnTo>
                  <a:close/>
                </a:path>
                <a:path w="96520" h="428625">
                  <a:moveTo>
                    <a:pt x="96012" y="18288"/>
                  </a:moveTo>
                  <a:lnTo>
                    <a:pt x="0" y="18288"/>
                  </a:lnTo>
                  <a:lnTo>
                    <a:pt x="0" y="19799"/>
                  </a:lnTo>
                  <a:lnTo>
                    <a:pt x="96012" y="19799"/>
                  </a:lnTo>
                  <a:lnTo>
                    <a:pt x="96012" y="18288"/>
                  </a:lnTo>
                  <a:close/>
                </a:path>
                <a:path w="96520" h="428625">
                  <a:moveTo>
                    <a:pt x="96012" y="12192"/>
                  </a:moveTo>
                  <a:lnTo>
                    <a:pt x="0" y="12192"/>
                  </a:lnTo>
                  <a:lnTo>
                    <a:pt x="0" y="13703"/>
                  </a:lnTo>
                  <a:lnTo>
                    <a:pt x="96012" y="13703"/>
                  </a:lnTo>
                  <a:lnTo>
                    <a:pt x="96012" y="12192"/>
                  </a:lnTo>
                  <a:close/>
                </a:path>
                <a:path w="96520" h="428625">
                  <a:moveTo>
                    <a:pt x="96012" y="6096"/>
                  </a:moveTo>
                  <a:lnTo>
                    <a:pt x="0" y="6096"/>
                  </a:lnTo>
                  <a:lnTo>
                    <a:pt x="0" y="7607"/>
                  </a:lnTo>
                  <a:lnTo>
                    <a:pt x="96012" y="7607"/>
                  </a:lnTo>
                  <a:lnTo>
                    <a:pt x="96012" y="6096"/>
                  </a:lnTo>
                  <a:close/>
                </a:path>
                <a:path w="96520" h="428625">
                  <a:moveTo>
                    <a:pt x="96012" y="0"/>
                  </a:moveTo>
                  <a:lnTo>
                    <a:pt x="0" y="0"/>
                  </a:lnTo>
                  <a:lnTo>
                    <a:pt x="0" y="1511"/>
                  </a:lnTo>
                  <a:lnTo>
                    <a:pt x="96012" y="1511"/>
                  </a:lnTo>
                  <a:lnTo>
                    <a:pt x="96012" y="0"/>
                  </a:lnTo>
                  <a:close/>
                </a:path>
              </a:pathLst>
            </a:custGeom>
            <a:solidFill>
              <a:srgbClr val="99995B"/>
            </a:solidFill>
          </p:spPr>
          <p:txBody>
            <a:bodyPr wrap="square" lIns="0" tIns="0" rIns="0" bIns="0" rtlCol="0"/>
            <a:lstStyle/>
            <a:p>
              <a:endParaRPr/>
            </a:p>
          </p:txBody>
        </p:sp>
        <p:sp>
          <p:nvSpPr>
            <p:cNvPr id="48" name="object 48"/>
            <p:cNvSpPr/>
            <p:nvPr/>
          </p:nvSpPr>
          <p:spPr>
            <a:xfrm>
              <a:off x="9756508" y="6967740"/>
              <a:ext cx="96520" cy="178435"/>
            </a:xfrm>
            <a:custGeom>
              <a:avLst/>
              <a:gdLst/>
              <a:ahLst/>
              <a:cxnLst/>
              <a:rect l="l" t="t" r="r" b="b"/>
              <a:pathLst>
                <a:path w="96520" h="178434">
                  <a:moveTo>
                    <a:pt x="96012" y="176784"/>
                  </a:moveTo>
                  <a:lnTo>
                    <a:pt x="94488" y="176784"/>
                  </a:lnTo>
                  <a:lnTo>
                    <a:pt x="95999" y="178295"/>
                  </a:lnTo>
                  <a:lnTo>
                    <a:pt x="96012" y="176784"/>
                  </a:lnTo>
                  <a:close/>
                </a:path>
                <a:path w="96520" h="178434">
                  <a:moveTo>
                    <a:pt x="96012" y="170688"/>
                  </a:moveTo>
                  <a:lnTo>
                    <a:pt x="88392" y="170688"/>
                  </a:lnTo>
                  <a:lnTo>
                    <a:pt x="89903" y="172199"/>
                  </a:lnTo>
                  <a:lnTo>
                    <a:pt x="96012" y="172199"/>
                  </a:lnTo>
                  <a:lnTo>
                    <a:pt x="96012" y="170688"/>
                  </a:lnTo>
                  <a:close/>
                </a:path>
                <a:path w="96520" h="178434">
                  <a:moveTo>
                    <a:pt x="96012" y="164592"/>
                  </a:moveTo>
                  <a:lnTo>
                    <a:pt x="82296" y="164592"/>
                  </a:lnTo>
                  <a:lnTo>
                    <a:pt x="83807" y="166103"/>
                  </a:lnTo>
                  <a:lnTo>
                    <a:pt x="96012" y="166103"/>
                  </a:lnTo>
                  <a:lnTo>
                    <a:pt x="96012" y="164592"/>
                  </a:lnTo>
                  <a:close/>
                </a:path>
                <a:path w="96520" h="178434">
                  <a:moveTo>
                    <a:pt x="96012" y="158496"/>
                  </a:moveTo>
                  <a:lnTo>
                    <a:pt x="76200" y="158496"/>
                  </a:lnTo>
                  <a:lnTo>
                    <a:pt x="77711" y="160007"/>
                  </a:lnTo>
                  <a:lnTo>
                    <a:pt x="96012" y="160007"/>
                  </a:lnTo>
                  <a:lnTo>
                    <a:pt x="96012" y="158496"/>
                  </a:lnTo>
                  <a:close/>
                </a:path>
                <a:path w="96520" h="178434">
                  <a:moveTo>
                    <a:pt x="96012" y="152400"/>
                  </a:moveTo>
                  <a:lnTo>
                    <a:pt x="70104" y="152400"/>
                  </a:lnTo>
                  <a:lnTo>
                    <a:pt x="71615" y="153911"/>
                  </a:lnTo>
                  <a:lnTo>
                    <a:pt x="96012" y="153911"/>
                  </a:lnTo>
                  <a:lnTo>
                    <a:pt x="96012" y="152400"/>
                  </a:lnTo>
                  <a:close/>
                </a:path>
                <a:path w="96520" h="178434">
                  <a:moveTo>
                    <a:pt x="96012" y="146304"/>
                  </a:moveTo>
                  <a:lnTo>
                    <a:pt x="64008" y="146304"/>
                  </a:lnTo>
                  <a:lnTo>
                    <a:pt x="65519" y="147815"/>
                  </a:lnTo>
                  <a:lnTo>
                    <a:pt x="96012" y="147815"/>
                  </a:lnTo>
                  <a:lnTo>
                    <a:pt x="96012" y="146304"/>
                  </a:lnTo>
                  <a:close/>
                </a:path>
                <a:path w="96520" h="178434">
                  <a:moveTo>
                    <a:pt x="96012" y="140208"/>
                  </a:moveTo>
                  <a:lnTo>
                    <a:pt x="57912" y="140208"/>
                  </a:lnTo>
                  <a:lnTo>
                    <a:pt x="59423" y="141719"/>
                  </a:lnTo>
                  <a:lnTo>
                    <a:pt x="96012" y="141719"/>
                  </a:lnTo>
                  <a:lnTo>
                    <a:pt x="96012" y="140208"/>
                  </a:lnTo>
                  <a:close/>
                </a:path>
                <a:path w="96520" h="178434">
                  <a:moveTo>
                    <a:pt x="96012" y="134112"/>
                  </a:moveTo>
                  <a:lnTo>
                    <a:pt x="51816" y="134112"/>
                  </a:lnTo>
                  <a:lnTo>
                    <a:pt x="53327" y="135623"/>
                  </a:lnTo>
                  <a:lnTo>
                    <a:pt x="96012" y="135623"/>
                  </a:lnTo>
                  <a:lnTo>
                    <a:pt x="96012" y="134112"/>
                  </a:lnTo>
                  <a:close/>
                </a:path>
                <a:path w="96520" h="178434">
                  <a:moveTo>
                    <a:pt x="96012" y="128016"/>
                  </a:moveTo>
                  <a:lnTo>
                    <a:pt x="45720" y="128016"/>
                  </a:lnTo>
                  <a:lnTo>
                    <a:pt x="47231" y="129527"/>
                  </a:lnTo>
                  <a:lnTo>
                    <a:pt x="96012" y="129527"/>
                  </a:lnTo>
                  <a:lnTo>
                    <a:pt x="96012" y="128016"/>
                  </a:lnTo>
                  <a:close/>
                </a:path>
                <a:path w="96520" h="178434">
                  <a:moveTo>
                    <a:pt x="96012" y="121920"/>
                  </a:moveTo>
                  <a:lnTo>
                    <a:pt x="39624" y="121920"/>
                  </a:lnTo>
                  <a:lnTo>
                    <a:pt x="41135" y="123431"/>
                  </a:lnTo>
                  <a:lnTo>
                    <a:pt x="96012" y="123431"/>
                  </a:lnTo>
                  <a:lnTo>
                    <a:pt x="96012" y="121920"/>
                  </a:lnTo>
                  <a:close/>
                </a:path>
                <a:path w="96520" h="178434">
                  <a:moveTo>
                    <a:pt x="96012" y="115824"/>
                  </a:moveTo>
                  <a:lnTo>
                    <a:pt x="33528" y="115824"/>
                  </a:lnTo>
                  <a:lnTo>
                    <a:pt x="35039" y="117335"/>
                  </a:lnTo>
                  <a:lnTo>
                    <a:pt x="96012" y="117335"/>
                  </a:lnTo>
                  <a:lnTo>
                    <a:pt x="96012" y="115824"/>
                  </a:lnTo>
                  <a:close/>
                </a:path>
                <a:path w="96520" h="178434">
                  <a:moveTo>
                    <a:pt x="96012" y="109728"/>
                  </a:moveTo>
                  <a:lnTo>
                    <a:pt x="27432" y="109728"/>
                  </a:lnTo>
                  <a:lnTo>
                    <a:pt x="28943" y="111239"/>
                  </a:lnTo>
                  <a:lnTo>
                    <a:pt x="96012" y="111239"/>
                  </a:lnTo>
                  <a:lnTo>
                    <a:pt x="96012" y="109728"/>
                  </a:lnTo>
                  <a:close/>
                </a:path>
                <a:path w="96520" h="178434">
                  <a:moveTo>
                    <a:pt x="96012" y="103632"/>
                  </a:moveTo>
                  <a:lnTo>
                    <a:pt x="21336" y="103632"/>
                  </a:lnTo>
                  <a:lnTo>
                    <a:pt x="22847" y="105143"/>
                  </a:lnTo>
                  <a:lnTo>
                    <a:pt x="96012" y="105143"/>
                  </a:lnTo>
                  <a:lnTo>
                    <a:pt x="96012" y="103632"/>
                  </a:lnTo>
                  <a:close/>
                </a:path>
                <a:path w="96520" h="178434">
                  <a:moveTo>
                    <a:pt x="96012" y="97536"/>
                  </a:moveTo>
                  <a:lnTo>
                    <a:pt x="15240" y="97536"/>
                  </a:lnTo>
                  <a:lnTo>
                    <a:pt x="16751" y="99047"/>
                  </a:lnTo>
                  <a:lnTo>
                    <a:pt x="96012" y="99047"/>
                  </a:lnTo>
                  <a:lnTo>
                    <a:pt x="96012" y="97536"/>
                  </a:lnTo>
                  <a:close/>
                </a:path>
                <a:path w="96520" h="178434">
                  <a:moveTo>
                    <a:pt x="96012" y="91440"/>
                  </a:moveTo>
                  <a:lnTo>
                    <a:pt x="9144" y="91440"/>
                  </a:lnTo>
                  <a:lnTo>
                    <a:pt x="10655" y="92951"/>
                  </a:lnTo>
                  <a:lnTo>
                    <a:pt x="96012" y="92951"/>
                  </a:lnTo>
                  <a:lnTo>
                    <a:pt x="96012" y="91440"/>
                  </a:lnTo>
                  <a:close/>
                </a:path>
                <a:path w="96520" h="178434">
                  <a:moveTo>
                    <a:pt x="96012" y="85344"/>
                  </a:moveTo>
                  <a:lnTo>
                    <a:pt x="3048" y="85344"/>
                  </a:lnTo>
                  <a:lnTo>
                    <a:pt x="4559" y="86855"/>
                  </a:lnTo>
                  <a:lnTo>
                    <a:pt x="96012" y="86855"/>
                  </a:lnTo>
                  <a:lnTo>
                    <a:pt x="96012" y="85344"/>
                  </a:lnTo>
                  <a:close/>
                </a:path>
                <a:path w="96520" h="178434">
                  <a:moveTo>
                    <a:pt x="96012" y="79248"/>
                  </a:moveTo>
                  <a:lnTo>
                    <a:pt x="0" y="79248"/>
                  </a:lnTo>
                  <a:lnTo>
                    <a:pt x="0" y="80759"/>
                  </a:lnTo>
                  <a:lnTo>
                    <a:pt x="96012" y="80759"/>
                  </a:lnTo>
                  <a:lnTo>
                    <a:pt x="96012" y="79248"/>
                  </a:lnTo>
                  <a:close/>
                </a:path>
                <a:path w="96520" h="178434">
                  <a:moveTo>
                    <a:pt x="96012" y="73152"/>
                  </a:moveTo>
                  <a:lnTo>
                    <a:pt x="0" y="73152"/>
                  </a:lnTo>
                  <a:lnTo>
                    <a:pt x="0" y="74663"/>
                  </a:lnTo>
                  <a:lnTo>
                    <a:pt x="96012" y="74663"/>
                  </a:lnTo>
                  <a:lnTo>
                    <a:pt x="96012" y="73152"/>
                  </a:lnTo>
                  <a:close/>
                </a:path>
                <a:path w="96520" h="178434">
                  <a:moveTo>
                    <a:pt x="96012" y="67056"/>
                  </a:moveTo>
                  <a:lnTo>
                    <a:pt x="0" y="67056"/>
                  </a:lnTo>
                  <a:lnTo>
                    <a:pt x="0" y="68567"/>
                  </a:lnTo>
                  <a:lnTo>
                    <a:pt x="96012" y="68567"/>
                  </a:lnTo>
                  <a:lnTo>
                    <a:pt x="96012" y="67056"/>
                  </a:lnTo>
                  <a:close/>
                </a:path>
                <a:path w="96520" h="178434">
                  <a:moveTo>
                    <a:pt x="96012" y="60960"/>
                  </a:moveTo>
                  <a:lnTo>
                    <a:pt x="0" y="60960"/>
                  </a:lnTo>
                  <a:lnTo>
                    <a:pt x="0" y="62471"/>
                  </a:lnTo>
                  <a:lnTo>
                    <a:pt x="96012" y="62471"/>
                  </a:lnTo>
                  <a:lnTo>
                    <a:pt x="96012" y="60960"/>
                  </a:lnTo>
                  <a:close/>
                </a:path>
                <a:path w="96520" h="178434">
                  <a:moveTo>
                    <a:pt x="96012" y="54864"/>
                  </a:moveTo>
                  <a:lnTo>
                    <a:pt x="0" y="54864"/>
                  </a:lnTo>
                  <a:lnTo>
                    <a:pt x="0" y="56375"/>
                  </a:lnTo>
                  <a:lnTo>
                    <a:pt x="96012" y="56375"/>
                  </a:lnTo>
                  <a:lnTo>
                    <a:pt x="96012" y="54864"/>
                  </a:lnTo>
                  <a:close/>
                </a:path>
                <a:path w="96520" h="178434">
                  <a:moveTo>
                    <a:pt x="96012" y="48768"/>
                  </a:moveTo>
                  <a:lnTo>
                    <a:pt x="0" y="48768"/>
                  </a:lnTo>
                  <a:lnTo>
                    <a:pt x="0" y="50279"/>
                  </a:lnTo>
                  <a:lnTo>
                    <a:pt x="96012" y="50279"/>
                  </a:lnTo>
                  <a:lnTo>
                    <a:pt x="96012" y="48768"/>
                  </a:lnTo>
                  <a:close/>
                </a:path>
                <a:path w="96520" h="178434">
                  <a:moveTo>
                    <a:pt x="96012" y="42672"/>
                  </a:moveTo>
                  <a:lnTo>
                    <a:pt x="0" y="42672"/>
                  </a:lnTo>
                  <a:lnTo>
                    <a:pt x="0" y="44183"/>
                  </a:lnTo>
                  <a:lnTo>
                    <a:pt x="96012" y="44183"/>
                  </a:lnTo>
                  <a:lnTo>
                    <a:pt x="96012" y="42672"/>
                  </a:lnTo>
                  <a:close/>
                </a:path>
                <a:path w="96520" h="178434">
                  <a:moveTo>
                    <a:pt x="96012" y="36576"/>
                  </a:moveTo>
                  <a:lnTo>
                    <a:pt x="0" y="36576"/>
                  </a:lnTo>
                  <a:lnTo>
                    <a:pt x="0" y="38087"/>
                  </a:lnTo>
                  <a:lnTo>
                    <a:pt x="96012" y="38087"/>
                  </a:lnTo>
                  <a:lnTo>
                    <a:pt x="96012" y="36576"/>
                  </a:lnTo>
                  <a:close/>
                </a:path>
                <a:path w="96520" h="178434">
                  <a:moveTo>
                    <a:pt x="96012" y="30480"/>
                  </a:moveTo>
                  <a:lnTo>
                    <a:pt x="0" y="30480"/>
                  </a:lnTo>
                  <a:lnTo>
                    <a:pt x="0" y="31991"/>
                  </a:lnTo>
                  <a:lnTo>
                    <a:pt x="96012" y="31991"/>
                  </a:lnTo>
                  <a:lnTo>
                    <a:pt x="96012" y="30480"/>
                  </a:lnTo>
                  <a:close/>
                </a:path>
                <a:path w="96520" h="178434">
                  <a:moveTo>
                    <a:pt x="96012" y="24384"/>
                  </a:moveTo>
                  <a:lnTo>
                    <a:pt x="0" y="24384"/>
                  </a:lnTo>
                  <a:lnTo>
                    <a:pt x="0" y="25895"/>
                  </a:lnTo>
                  <a:lnTo>
                    <a:pt x="96012" y="25895"/>
                  </a:lnTo>
                  <a:lnTo>
                    <a:pt x="96012" y="24384"/>
                  </a:lnTo>
                  <a:close/>
                </a:path>
                <a:path w="96520" h="178434">
                  <a:moveTo>
                    <a:pt x="96012" y="18288"/>
                  </a:moveTo>
                  <a:lnTo>
                    <a:pt x="0" y="18288"/>
                  </a:lnTo>
                  <a:lnTo>
                    <a:pt x="0" y="19799"/>
                  </a:lnTo>
                  <a:lnTo>
                    <a:pt x="96012" y="19799"/>
                  </a:lnTo>
                  <a:lnTo>
                    <a:pt x="96012" y="18288"/>
                  </a:lnTo>
                  <a:close/>
                </a:path>
                <a:path w="96520" h="178434">
                  <a:moveTo>
                    <a:pt x="96012" y="12192"/>
                  </a:moveTo>
                  <a:lnTo>
                    <a:pt x="0" y="12192"/>
                  </a:lnTo>
                  <a:lnTo>
                    <a:pt x="0" y="13703"/>
                  </a:lnTo>
                  <a:lnTo>
                    <a:pt x="96012" y="13703"/>
                  </a:lnTo>
                  <a:lnTo>
                    <a:pt x="96012" y="12192"/>
                  </a:lnTo>
                  <a:close/>
                </a:path>
                <a:path w="96520" h="178434">
                  <a:moveTo>
                    <a:pt x="96012" y="6096"/>
                  </a:moveTo>
                  <a:lnTo>
                    <a:pt x="0" y="6096"/>
                  </a:lnTo>
                  <a:lnTo>
                    <a:pt x="0" y="7607"/>
                  </a:lnTo>
                  <a:lnTo>
                    <a:pt x="96012" y="7607"/>
                  </a:lnTo>
                  <a:lnTo>
                    <a:pt x="96012" y="6096"/>
                  </a:lnTo>
                  <a:close/>
                </a:path>
                <a:path w="96520" h="178434">
                  <a:moveTo>
                    <a:pt x="96012" y="0"/>
                  </a:moveTo>
                  <a:lnTo>
                    <a:pt x="0" y="0"/>
                  </a:lnTo>
                  <a:lnTo>
                    <a:pt x="0" y="1511"/>
                  </a:lnTo>
                  <a:lnTo>
                    <a:pt x="96012" y="1511"/>
                  </a:lnTo>
                  <a:lnTo>
                    <a:pt x="96012" y="0"/>
                  </a:lnTo>
                  <a:close/>
                </a:path>
              </a:pathLst>
            </a:custGeom>
            <a:solidFill>
              <a:srgbClr val="99995B"/>
            </a:solidFill>
          </p:spPr>
          <p:txBody>
            <a:bodyPr wrap="square" lIns="0" tIns="0" rIns="0" bIns="0" rtlCol="0"/>
            <a:lstStyle/>
            <a:p>
              <a:endParaRPr/>
            </a:p>
          </p:txBody>
        </p:sp>
      </p:grpSp>
      <p:sp>
        <p:nvSpPr>
          <p:cNvPr id="50" name="object 50"/>
          <p:cNvSpPr txBox="1"/>
          <p:nvPr/>
        </p:nvSpPr>
        <p:spPr>
          <a:xfrm>
            <a:off x="629716" y="2200922"/>
            <a:ext cx="2988945" cy="197490"/>
          </a:xfrm>
          <a:prstGeom prst="rect">
            <a:avLst/>
          </a:prstGeom>
        </p:spPr>
        <p:txBody>
          <a:bodyPr vert="horz" wrap="square" lIns="0" tIns="12700" rIns="0" bIns="0" rtlCol="0">
            <a:spAutoFit/>
          </a:bodyPr>
          <a:lstStyle/>
          <a:p>
            <a:pPr marL="336550">
              <a:lnSpc>
                <a:spcPct val="100000"/>
              </a:lnSpc>
              <a:spcBef>
                <a:spcPts val="100"/>
              </a:spcBef>
            </a:pPr>
            <a:r>
              <a:rPr sz="1200" dirty="0">
                <a:latin typeface="HGP創英角ｺﾞｼｯｸUB"/>
                <a:cs typeface="HGP創英角ｺﾞｼｯｸUB"/>
              </a:rPr>
              <a:t>2</a:t>
            </a:r>
            <a:r>
              <a:rPr lang="en-US" altLang="ja-JP" sz="1200" dirty="0">
                <a:latin typeface="HGP創英角ｺﾞｼｯｸUB"/>
                <a:cs typeface="HGP創英角ｺﾞｼｯｸUB"/>
              </a:rPr>
              <a:t>6</a:t>
            </a:r>
            <a:r>
              <a:rPr sz="1200" spc="-15" dirty="0">
                <a:latin typeface="HGP創英角ｺﾞｼｯｸUB"/>
                <a:cs typeface="HGP創英角ｺﾞｼｯｸUB"/>
              </a:rPr>
              <a:t>年</a:t>
            </a:r>
            <a:r>
              <a:rPr sz="1200" dirty="0">
                <a:latin typeface="HGP創英角ｺﾞｼｯｸUB"/>
                <a:cs typeface="HGP創英角ｺﾞｼｯｸUB"/>
              </a:rPr>
              <a:t>3</a:t>
            </a:r>
            <a:r>
              <a:rPr sz="1200" spc="-25" dirty="0">
                <a:latin typeface="HGP創英角ｺﾞｼｯｸUB"/>
                <a:cs typeface="HGP創英角ｺﾞｼｯｸUB"/>
              </a:rPr>
              <a:t>月期</a:t>
            </a:r>
            <a:r>
              <a:rPr lang="ja-JP" altLang="en-US" sz="1200" spc="-25" dirty="0">
                <a:latin typeface="HGP創英角ｺﾞｼｯｸUB"/>
                <a:cs typeface="HGP創英角ｺﾞｼｯｸUB"/>
              </a:rPr>
              <a:t> </a:t>
            </a:r>
            <a:r>
              <a:rPr lang="ja-JP" altLang="en-US" sz="1200" spc="-25" dirty="0">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200" spc="-25" dirty="0">
                <a:latin typeface="HGP創英角ｺﾞｼｯｸUB"/>
                <a:cs typeface="HGP創英角ｺﾞｼｯｸUB"/>
              </a:rPr>
              <a:t>2Q</a:t>
            </a:r>
            <a:r>
              <a:rPr lang="ja-JP" altLang="en-US" sz="1200" spc="-25" dirty="0">
                <a:latin typeface="HGP創英角ｺﾞｼｯｸUB"/>
                <a:cs typeface="HGP創英角ｺﾞｼｯｸUB"/>
              </a:rPr>
              <a:t> </a:t>
            </a:r>
            <a:r>
              <a:rPr lang="ja-JP" altLang="en-US" sz="1200" spc="-25" dirty="0">
                <a:latin typeface="HGP創英角ｺﾞｼｯｸUB" panose="020B0900000000000000" pitchFamily="50" charset="-128"/>
                <a:ea typeface="HGP創英角ｺﾞｼｯｸUB" panose="020B0900000000000000" pitchFamily="50" charset="-128"/>
                <a:cs typeface="HGP創英角ｺﾞｼｯｸUB"/>
              </a:rPr>
              <a:t>　</a:t>
            </a:r>
            <a:r>
              <a:rPr sz="1200" spc="-25" dirty="0" err="1">
                <a:latin typeface="HGP創英角ｺﾞｼｯｸUB"/>
                <a:cs typeface="HGP創英角ｺﾞｼｯｸUB"/>
              </a:rPr>
              <a:t>セグメント別売上高</a:t>
            </a:r>
            <a:endParaRPr sz="1200" dirty="0">
              <a:latin typeface="HGP創英角ｺﾞｼｯｸUB"/>
              <a:cs typeface="HGP創英角ｺﾞｼｯｸUB"/>
            </a:endParaRPr>
          </a:p>
        </p:txBody>
      </p:sp>
      <p:pic>
        <p:nvPicPr>
          <p:cNvPr id="51" name="object 51"/>
          <p:cNvPicPr/>
          <p:nvPr/>
        </p:nvPicPr>
        <p:blipFill>
          <a:blip r:embed="rId18" cstate="print"/>
          <a:stretch>
            <a:fillRect/>
          </a:stretch>
        </p:blipFill>
        <p:spPr>
          <a:xfrm>
            <a:off x="1613794" y="348989"/>
            <a:ext cx="8305800" cy="609600"/>
          </a:xfrm>
          <a:prstGeom prst="rect">
            <a:avLst/>
          </a:prstGeom>
        </p:spPr>
      </p:pic>
      <p:sp>
        <p:nvSpPr>
          <p:cNvPr id="52" name="object 52"/>
          <p:cNvSpPr txBox="1"/>
          <p:nvPr/>
        </p:nvSpPr>
        <p:spPr>
          <a:xfrm>
            <a:off x="9424279" y="605021"/>
            <a:ext cx="304800" cy="216726"/>
          </a:xfrm>
          <a:prstGeom prst="rect">
            <a:avLst/>
          </a:prstGeom>
          <a:solidFill>
            <a:srgbClr val="FFFFFF"/>
          </a:solidFill>
        </p:spPr>
        <p:txBody>
          <a:bodyPr vert="horz" wrap="square" lIns="0" tIns="31750" rIns="0" bIns="0" rtlCol="0">
            <a:spAutoFit/>
          </a:bodyPr>
          <a:lstStyle/>
          <a:p>
            <a:pPr marL="91440">
              <a:lnSpc>
                <a:spcPct val="100000"/>
              </a:lnSpc>
              <a:spcBef>
                <a:spcPts val="250"/>
              </a:spcBef>
            </a:pPr>
            <a:r>
              <a:rPr lang="en-US" altLang="ja-JP" sz="1200" spc="245" dirty="0">
                <a:latin typeface="HGP創英角ｺﾞｼｯｸUB"/>
                <a:cs typeface="HGP創英角ｺﾞｼｯｸUB"/>
              </a:rPr>
              <a:t>3</a:t>
            </a:r>
            <a:endParaRPr sz="1200" dirty="0">
              <a:latin typeface="HGP創英角ｺﾞｼｯｸUB"/>
              <a:cs typeface="HGP創英角ｺﾞｼｯｸUB"/>
            </a:endParaRPr>
          </a:p>
        </p:txBody>
      </p:sp>
      <p:sp>
        <p:nvSpPr>
          <p:cNvPr id="53" name="object 53"/>
          <p:cNvSpPr txBox="1"/>
          <p:nvPr/>
        </p:nvSpPr>
        <p:spPr>
          <a:xfrm>
            <a:off x="1973442" y="537964"/>
            <a:ext cx="6184900" cy="232115"/>
          </a:xfrm>
          <a:prstGeom prst="rect">
            <a:avLst/>
          </a:prstGeom>
          <a:solidFill>
            <a:srgbClr val="FFFFFF"/>
          </a:solidFill>
          <a:ln w="28955">
            <a:solidFill>
              <a:srgbClr val="323299"/>
            </a:solidFill>
          </a:ln>
        </p:spPr>
        <p:txBody>
          <a:bodyPr vert="horz" wrap="square" lIns="0" tIns="46990" rIns="0" bIns="0" rtlCol="0">
            <a:spAutoFit/>
          </a:bodyPr>
          <a:lstStyle/>
          <a:p>
            <a:pPr algn="l"/>
            <a:r>
              <a:rPr sz="1200" spc="35" dirty="0">
                <a:latin typeface="HGP創英角ｺﾞｼｯｸUB"/>
                <a:cs typeface="HGP創英角ｺﾞｼｯｸUB"/>
              </a:rPr>
              <a:t>Ⅱ．経営指標 【 </a:t>
            </a:r>
            <a:r>
              <a:rPr lang="en-US" altLang="zh-TW" sz="12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2026</a:t>
            </a:r>
            <a:r>
              <a:rPr lang="zh-TW" altLang="en-US" sz="12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年</a:t>
            </a:r>
            <a:r>
              <a:rPr lang="en-US" altLang="zh-TW" sz="12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3</a:t>
            </a:r>
            <a:r>
              <a:rPr lang="zh-TW" altLang="en-US" sz="12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月期 第</a:t>
            </a:r>
            <a:r>
              <a:rPr lang="en-US" altLang="zh-TW" sz="12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2</a:t>
            </a:r>
            <a:r>
              <a:rPr lang="zh-TW" altLang="en-US" sz="12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四半期 （中間期）</a:t>
            </a:r>
            <a:r>
              <a:rPr sz="1200" spc="45" dirty="0">
                <a:latin typeface="HGP創英角ｺﾞｼｯｸUB"/>
                <a:cs typeface="HGP創英角ｺﾞｼｯｸUB"/>
              </a:rPr>
              <a:t>決算報告ー１ </a:t>
            </a:r>
            <a:r>
              <a:rPr sz="1200" spc="45" dirty="0" err="1">
                <a:latin typeface="HGP創英角ｺﾞｼｯｸUB"/>
                <a:cs typeface="HGP創英角ｺﾞｼｯｸUB"/>
              </a:rPr>
              <a:t>Ｓ</a:t>
            </a:r>
            <a:r>
              <a:rPr sz="1200" spc="-10" dirty="0" err="1">
                <a:latin typeface="HGP創英角ｺﾞｼｯｸUB"/>
                <a:cs typeface="HGP創英角ｺﾞｼｯｸUB"/>
              </a:rPr>
              <a:t>ｕｍｍａｒｙ</a:t>
            </a:r>
            <a:r>
              <a:rPr lang="ja-JP" altLang="en-US" sz="1200" spc="-10" dirty="0">
                <a:latin typeface="HGP創英角ｺﾞｼｯｸUB"/>
                <a:cs typeface="HGP創英角ｺﾞｼｯｸUB"/>
              </a:rPr>
              <a:t> </a:t>
            </a:r>
            <a:r>
              <a:rPr sz="1200" spc="-50" dirty="0">
                <a:latin typeface="HGP創英角ｺﾞｼｯｸUB"/>
                <a:cs typeface="HGP創英角ｺﾞｼｯｸUB"/>
              </a:rPr>
              <a:t>】</a:t>
            </a:r>
            <a:endParaRPr sz="1200" dirty="0">
              <a:latin typeface="HGP創英角ｺﾞｼｯｸUB"/>
              <a:cs typeface="HGP創英角ｺﾞｼｯｸUB"/>
            </a:endParaRPr>
          </a:p>
        </p:txBody>
      </p:sp>
      <p:grpSp>
        <p:nvGrpSpPr>
          <p:cNvPr id="108" name="object 108"/>
          <p:cNvGrpSpPr/>
          <p:nvPr/>
        </p:nvGrpSpPr>
        <p:grpSpPr>
          <a:xfrm>
            <a:off x="-4635500" y="6776288"/>
            <a:ext cx="4325746" cy="274320"/>
            <a:chOff x="1127635" y="6793992"/>
            <a:chExt cx="4226560" cy="274320"/>
          </a:xfrm>
        </p:grpSpPr>
        <p:pic>
          <p:nvPicPr>
            <p:cNvPr id="109" name="object 109"/>
            <p:cNvPicPr/>
            <p:nvPr/>
          </p:nvPicPr>
          <p:blipFill>
            <a:blip r:embed="rId19" cstate="print"/>
            <a:stretch>
              <a:fillRect/>
            </a:stretch>
          </p:blipFill>
          <p:spPr>
            <a:xfrm>
              <a:off x="1127635" y="6793992"/>
              <a:ext cx="1761747" cy="274320"/>
            </a:xfrm>
            <a:prstGeom prst="rect">
              <a:avLst/>
            </a:prstGeom>
          </p:spPr>
        </p:pic>
        <p:pic>
          <p:nvPicPr>
            <p:cNvPr id="110" name="object 110"/>
            <p:cNvPicPr/>
            <p:nvPr/>
          </p:nvPicPr>
          <p:blipFill>
            <a:blip r:embed="rId20" cstate="print"/>
            <a:stretch>
              <a:fillRect/>
            </a:stretch>
          </p:blipFill>
          <p:spPr>
            <a:xfrm>
              <a:off x="2889382" y="6793992"/>
              <a:ext cx="794004" cy="274320"/>
            </a:xfrm>
            <a:prstGeom prst="rect">
              <a:avLst/>
            </a:prstGeom>
          </p:spPr>
        </p:pic>
        <p:pic>
          <p:nvPicPr>
            <p:cNvPr id="111" name="object 111"/>
            <p:cNvPicPr/>
            <p:nvPr/>
          </p:nvPicPr>
          <p:blipFill>
            <a:blip r:embed="rId21" cstate="print"/>
            <a:stretch>
              <a:fillRect/>
            </a:stretch>
          </p:blipFill>
          <p:spPr>
            <a:xfrm>
              <a:off x="3683386" y="6793992"/>
              <a:ext cx="810768" cy="274320"/>
            </a:xfrm>
            <a:prstGeom prst="rect">
              <a:avLst/>
            </a:prstGeom>
          </p:spPr>
        </p:pic>
        <p:pic>
          <p:nvPicPr>
            <p:cNvPr id="112" name="object 112"/>
            <p:cNvPicPr/>
            <p:nvPr/>
          </p:nvPicPr>
          <p:blipFill>
            <a:blip r:embed="rId22" cstate="print"/>
            <a:stretch>
              <a:fillRect/>
            </a:stretch>
          </p:blipFill>
          <p:spPr>
            <a:xfrm>
              <a:off x="4494153" y="6793992"/>
              <a:ext cx="859536" cy="274320"/>
            </a:xfrm>
            <a:prstGeom prst="rect">
              <a:avLst/>
            </a:prstGeom>
          </p:spPr>
        </p:pic>
      </p:grpSp>
      <p:graphicFrame>
        <p:nvGraphicFramePr>
          <p:cNvPr id="114" name="object 7">
            <a:extLst>
              <a:ext uri="{FF2B5EF4-FFF2-40B4-BE49-F238E27FC236}">
                <a16:creationId xmlns:a16="http://schemas.microsoft.com/office/drawing/2014/main" id="{1A2B3F46-7CC1-283A-299B-F862B37FFBDE}"/>
              </a:ext>
            </a:extLst>
          </p:cNvPr>
          <p:cNvGraphicFramePr>
            <a:graphicFrameLocks noGrp="1"/>
          </p:cNvGraphicFramePr>
          <p:nvPr>
            <p:custDataLst>
              <p:custData r:id="rId6"/>
            </p:custDataLst>
            <p:extLst>
              <p:ext uri="{D42A27DB-BD31-4B8C-83A1-F6EECF244321}">
                <p14:modId xmlns:p14="http://schemas.microsoft.com/office/powerpoint/2010/main" val="1395089579"/>
              </p:ext>
            </p:extLst>
          </p:nvPr>
        </p:nvGraphicFramePr>
        <p:xfrm>
          <a:off x="896519" y="2526771"/>
          <a:ext cx="4438233" cy="1907641"/>
        </p:xfrm>
        <a:graphic>
          <a:graphicData uri="http://schemas.openxmlformats.org/drawingml/2006/table">
            <a:tbl>
              <a:tblPr firstRow="1" bandRow="1">
                <a:tableStyleId>{2D5ABB26-0587-4C30-8999-92F81FD0307C}</a:tableStyleId>
              </a:tblPr>
              <a:tblGrid>
                <a:gridCol w="1589861">
                  <a:extLst>
                    <a:ext uri="{9D8B030D-6E8A-4147-A177-3AD203B41FA5}">
                      <a16:colId xmlns:a16="http://schemas.microsoft.com/office/drawing/2014/main" val="20000"/>
                    </a:ext>
                  </a:extLst>
                </a:gridCol>
                <a:gridCol w="984200">
                  <a:extLst>
                    <a:ext uri="{9D8B030D-6E8A-4147-A177-3AD203B41FA5}">
                      <a16:colId xmlns:a16="http://schemas.microsoft.com/office/drawing/2014/main" val="20001"/>
                    </a:ext>
                  </a:extLst>
                </a:gridCol>
                <a:gridCol w="886904">
                  <a:extLst>
                    <a:ext uri="{9D8B030D-6E8A-4147-A177-3AD203B41FA5}">
                      <a16:colId xmlns:a16="http://schemas.microsoft.com/office/drawing/2014/main" val="20002"/>
                    </a:ext>
                  </a:extLst>
                </a:gridCol>
                <a:gridCol w="977268">
                  <a:extLst>
                    <a:ext uri="{9D8B030D-6E8A-4147-A177-3AD203B41FA5}">
                      <a16:colId xmlns:a16="http://schemas.microsoft.com/office/drawing/2014/main" val="20003"/>
                    </a:ext>
                  </a:extLst>
                </a:gridCol>
              </a:tblGrid>
              <a:tr h="422587">
                <a:tc>
                  <a:txBody>
                    <a:bodyPr/>
                    <a:lstStyle/>
                    <a:p>
                      <a:pPr marL="351790" algn="l">
                        <a:lnSpc>
                          <a:spcPct val="100000"/>
                        </a:lnSpc>
                        <a:spcBef>
                          <a:spcPts val="725"/>
                        </a:spcBef>
                      </a:pPr>
                      <a:endParaRPr sz="900" dirty="0">
                        <a:latin typeface="HGP創英角ｺﾞｼｯｸUB"/>
                        <a:cs typeface="HGP創英角ｺﾞｼｯｸUB"/>
                      </a:endParaRPr>
                    </a:p>
                  </a:txBody>
                  <a:tcPr marL="0" marR="0" marT="0" marB="0" anchor="ctr">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tcPr>
                </a:tc>
                <a:tc>
                  <a:txBody>
                    <a:bodyPr/>
                    <a:lstStyle/>
                    <a:p>
                      <a:pPr marL="245110" marR="120014" indent="-114300" algn="ctr">
                        <a:lnSpc>
                          <a:spcPts val="1220"/>
                        </a:lnSpc>
                        <a:spcBef>
                          <a:spcPts val="200"/>
                        </a:spcBef>
                      </a:pPr>
                      <a:r>
                        <a:rPr lang="en-US" altLang="ja-JP" sz="12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25/3</a:t>
                      </a:r>
                      <a:r>
                        <a:rPr lang="ja-JP" altLang="en-US" sz="12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期</a:t>
                      </a:r>
                      <a:endParaRPr lang="en-US" altLang="ja-JP" sz="12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endParaRPr>
                    </a:p>
                    <a:p>
                      <a:pPr marL="245110" marR="120014" indent="-114300" algn="ctr">
                        <a:lnSpc>
                          <a:spcPts val="1220"/>
                        </a:lnSpc>
                        <a:spcBef>
                          <a:spcPts val="200"/>
                        </a:spcBef>
                      </a:pPr>
                      <a:r>
                        <a:rPr lang="ja-JP" altLang="en-US" sz="105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05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2Q</a:t>
                      </a:r>
                    </a:p>
                  </a:txBody>
                  <a:tcPr marL="45720" marR="45720" anchor="ctr">
                    <a:lnL w="12700">
                      <a:solidFill>
                        <a:srgbClr val="000000"/>
                      </a:solidFill>
                      <a:prstDash val="solid"/>
                    </a:lnL>
                    <a:lnR w="12700">
                      <a:solidFill>
                        <a:srgbClr val="000000"/>
                      </a:solidFill>
                      <a:prstDash val="solid"/>
                    </a:lnR>
                    <a:lnT w="38100">
                      <a:solidFill>
                        <a:srgbClr val="000000"/>
                      </a:solidFill>
                      <a:prstDash val="solid"/>
                    </a:lnT>
                    <a:lnB w="12700" cap="flat" cmpd="sng" algn="ctr">
                      <a:solidFill>
                        <a:srgbClr val="000000"/>
                      </a:solidFill>
                      <a:prstDash val="solid"/>
                      <a:round/>
                      <a:headEnd type="none" w="med" len="med"/>
                      <a:tailEnd type="none" w="med" len="med"/>
                    </a:lnB>
                    <a:solidFill>
                      <a:srgbClr val="000065"/>
                    </a:solidFill>
                  </a:tcPr>
                </a:tc>
                <a:tc>
                  <a:txBody>
                    <a:bodyPr/>
                    <a:lstStyle/>
                    <a:p>
                      <a:pPr marL="252729" marR="127635" indent="-114300" algn="ctr">
                        <a:lnSpc>
                          <a:spcPts val="1220"/>
                        </a:lnSpc>
                        <a:spcBef>
                          <a:spcPts val="200"/>
                        </a:spcBef>
                      </a:pPr>
                      <a:r>
                        <a:rPr sz="1200" spc="-10" dirty="0">
                          <a:solidFill>
                            <a:srgbClr val="FFFFFF"/>
                          </a:solidFill>
                          <a:latin typeface="HGP創英角ｺﾞｼｯｸUB"/>
                          <a:cs typeface="HGP創英角ｺﾞｼｯｸUB"/>
                        </a:rPr>
                        <a:t>2</a:t>
                      </a:r>
                      <a:r>
                        <a:rPr lang="en-US" sz="1200" spc="-10" dirty="0">
                          <a:solidFill>
                            <a:srgbClr val="FFFFFF"/>
                          </a:solidFill>
                          <a:latin typeface="HGP創英角ｺﾞｼｯｸUB"/>
                          <a:cs typeface="HGP創英角ｺﾞｼｯｸUB"/>
                        </a:rPr>
                        <a:t>6</a:t>
                      </a:r>
                      <a:r>
                        <a:rPr sz="1200" spc="-10" dirty="0">
                          <a:solidFill>
                            <a:srgbClr val="FFFFFF"/>
                          </a:solidFill>
                          <a:latin typeface="HGP創英角ｺﾞｼｯｸUB"/>
                          <a:cs typeface="HGP創英角ｺﾞｼｯｸUB"/>
                        </a:rPr>
                        <a:t>/</a:t>
                      </a:r>
                      <a:r>
                        <a:rPr sz="12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3</a:t>
                      </a:r>
                      <a:r>
                        <a:rPr lang="ja-JP" altLang="en-US" sz="12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期</a:t>
                      </a:r>
                      <a:endParaRPr lang="en-US" altLang="ja-JP" sz="120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endParaRPr>
                    </a:p>
                    <a:p>
                      <a:pPr marL="252729" marR="127635" indent="-114300" algn="ctr">
                        <a:lnSpc>
                          <a:spcPts val="1220"/>
                        </a:lnSpc>
                        <a:spcBef>
                          <a:spcPts val="200"/>
                        </a:spcBef>
                      </a:pPr>
                      <a:r>
                        <a:rPr lang="ja-JP" altLang="en-US" sz="105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05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2Q</a:t>
                      </a:r>
                    </a:p>
                  </a:txBody>
                  <a:tcPr marL="45720" marR="45720" anchor="ctr">
                    <a:lnL w="12700">
                      <a:solidFill>
                        <a:srgbClr val="000000"/>
                      </a:solidFill>
                      <a:prstDash val="solid"/>
                    </a:lnL>
                    <a:lnR w="12700">
                      <a:solidFill>
                        <a:srgbClr val="000000"/>
                      </a:solidFill>
                      <a:prstDash val="solid"/>
                    </a:lnR>
                    <a:lnT w="38100">
                      <a:solidFill>
                        <a:srgbClr val="000000"/>
                      </a:solidFill>
                      <a:prstDash val="solid"/>
                    </a:lnT>
                    <a:lnB w="12700" cap="flat" cmpd="sng" algn="ctr">
                      <a:solidFill>
                        <a:srgbClr val="000000"/>
                      </a:solidFill>
                      <a:prstDash val="solid"/>
                      <a:round/>
                      <a:headEnd type="none" w="med" len="med"/>
                      <a:tailEnd type="none" w="med" len="med"/>
                    </a:lnB>
                    <a:solidFill>
                      <a:srgbClr val="000065"/>
                    </a:solidFill>
                  </a:tcPr>
                </a:tc>
                <a:tc>
                  <a:txBody>
                    <a:bodyPr/>
                    <a:lstStyle/>
                    <a:p>
                      <a:pPr marL="251460" marR="243204" indent="63500" algn="ctr">
                        <a:lnSpc>
                          <a:spcPts val="1010"/>
                        </a:lnSpc>
                        <a:spcBef>
                          <a:spcPts val="365"/>
                        </a:spcBef>
                      </a:pPr>
                      <a:r>
                        <a:rPr sz="1000" spc="-35" dirty="0" err="1">
                          <a:latin typeface="HGP創英角ｺﾞｼｯｸUB"/>
                          <a:cs typeface="HGP創英角ｺﾞｼｯｸUB"/>
                        </a:rPr>
                        <a:t>前年</a:t>
                      </a:r>
                      <a:r>
                        <a:rPr lang="ja-JP" altLang="en-US" sz="1000" spc="-35" dirty="0">
                          <a:latin typeface="HGP創英角ｺﾞｼｯｸUB"/>
                          <a:cs typeface="HGP創英角ｺﾞｼｯｸUB"/>
                        </a:rPr>
                        <a:t>　</a:t>
                      </a:r>
                      <a:r>
                        <a:rPr lang="ja-JP" altLang="en-US" sz="1000" spc="-30" dirty="0">
                          <a:latin typeface="HGP創英角ｺﾞｼｯｸUB" panose="020B0900000000000000" pitchFamily="50" charset="-128"/>
                          <a:ea typeface="HGP創英角ｺﾞｼｯｸUB" panose="020B0900000000000000" pitchFamily="50" charset="-128"/>
                          <a:cs typeface="HGP創英角ｺﾞｼｯｸUB"/>
                        </a:rPr>
                        <a:t>同期比</a:t>
                      </a:r>
                      <a:endParaRPr sz="1000" dirty="0">
                        <a:latin typeface="HGP創英角ｺﾞｼｯｸUB" panose="020B0900000000000000" pitchFamily="50" charset="-128"/>
                        <a:ea typeface="HGP創英角ｺﾞｼｯｸUB" panose="020B0900000000000000" pitchFamily="50" charset="-128"/>
                        <a:cs typeface="HGP創英角ｺﾞｼｯｸUB"/>
                      </a:endParaRPr>
                    </a:p>
                  </a:txBody>
                  <a:tcPr marL="45720" marR="45720" anchor="ctr">
                    <a:lnL w="127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18572">
                <a:tc>
                  <a:txBody>
                    <a:bodyPr/>
                    <a:lstStyle/>
                    <a:p>
                      <a:pPr marL="243204" indent="-152400">
                        <a:lnSpc>
                          <a:spcPct val="100000"/>
                        </a:lnSpc>
                        <a:spcBef>
                          <a:spcPts val="165"/>
                        </a:spcBef>
                        <a:buClr>
                          <a:srgbClr val="3232CC"/>
                        </a:buClr>
                        <a:buSzPct val="91666"/>
                        <a:buChar char="■"/>
                        <a:tabLst>
                          <a:tab pos="243204" algn="l"/>
                        </a:tabLst>
                      </a:pPr>
                      <a:r>
                        <a:rPr sz="1200" spc="-20" dirty="0">
                          <a:latin typeface="HGP創英角ｺﾞｼｯｸUB"/>
                          <a:cs typeface="HGP創英角ｺﾞｼｯｸUB"/>
                        </a:rPr>
                        <a:t>食肉卸売事業</a:t>
                      </a:r>
                      <a:endParaRPr sz="1200" dirty="0">
                        <a:latin typeface="HGP創英角ｺﾞｼｯｸUB"/>
                        <a:cs typeface="HGP創英角ｺﾞｼｯｸUB"/>
                      </a:endParaRPr>
                    </a:p>
                  </a:txBody>
                  <a:tcPr marL="0" marR="0" marT="20955" marB="0" anchor="ctr">
                    <a:lnL w="381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R="81915" algn="r">
                        <a:lnSpc>
                          <a:spcPct val="100000"/>
                        </a:lnSpc>
                        <a:spcBef>
                          <a:spcPts val="345"/>
                        </a:spcBef>
                      </a:pPr>
                      <a:r>
                        <a:rPr lang="en-US" altLang="ja-JP" sz="1200">
                          <a:solidFill>
                            <a:srgbClr val="000000"/>
                          </a:solidFill>
                          <a:latin typeface="HGP創英角ｺﾞｼｯｸUB"/>
                          <a:cs typeface="HGP創英角ｺﾞｼｯｸUB"/>
                        </a:rPr>
                        <a:t>2,037</a:t>
                      </a:r>
                      <a:endParaRPr sz="1200" dirty="0">
                        <a:solidFill>
                          <a:srgbClr val="000000"/>
                        </a:solidFill>
                        <a:latin typeface="HGP創英角ｺﾞｼｯｸUB"/>
                        <a:cs typeface="HGP創英角ｺﾞｼｯｸUB"/>
                      </a:endParaRPr>
                    </a:p>
                  </a:txBody>
                  <a:tcPr marL="0" marR="0" marT="43815"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R="83820" algn="r">
                        <a:lnSpc>
                          <a:spcPct val="100000"/>
                        </a:lnSpc>
                        <a:spcBef>
                          <a:spcPts val="120"/>
                        </a:spcBef>
                      </a:pPr>
                      <a:r>
                        <a:rPr lang="en-US" altLang="ja-JP" sz="1200">
                          <a:solidFill>
                            <a:srgbClr val="000000"/>
                          </a:solidFill>
                          <a:latin typeface="HGP創英角ｺﾞｼｯｸUB"/>
                          <a:cs typeface="HGP創英角ｺﾞｼｯｸUB"/>
                        </a:rPr>
                        <a:t>1,873</a:t>
                      </a:r>
                      <a:endParaRPr sz="1200" dirty="0">
                        <a:solidFill>
                          <a:srgbClr val="000000"/>
                        </a:solidFill>
                        <a:latin typeface="HGP創英角ｺﾞｼｯｸUB"/>
                        <a:cs typeface="HGP創英角ｺﾞｼｯｸUB"/>
                      </a:endParaRPr>
                    </a:p>
                  </a:txBody>
                  <a:tcPr marL="0" marR="0" marT="1524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120"/>
                        </a:spcBef>
                      </a:pPr>
                      <a:r>
                        <a:rPr lang="en-US" altLang="ja-JP" sz="1200" spc="-10">
                          <a:solidFill>
                            <a:srgbClr val="000000"/>
                          </a:solidFill>
                          <a:latin typeface="HGP創英角ｺﾞｼｯｸUB"/>
                          <a:cs typeface="HGP創英角ｺﾞｼｯｸUB"/>
                        </a:rPr>
                        <a:t>△8.1</a:t>
                      </a:r>
                      <a:r>
                        <a:rPr lang="ja-JP" altLang="en-US" sz="1200" spc="-1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a:t>
                      </a:r>
                      <a:endParaRPr lang="en-US" altLang="ja-JP" sz="1200" spc="-10" dirty="0">
                        <a:solidFill>
                          <a:srgbClr val="000000"/>
                        </a:solidFill>
                        <a:latin typeface="HGP創英角ｺﾞｼｯｸUB" panose="020B0900000000000000" pitchFamily="50" charset="-128"/>
                        <a:ea typeface="HGP創英角ｺﾞｼｯｸUB" panose="020B0900000000000000" pitchFamily="50" charset="-128"/>
                        <a:cs typeface="HGP創英角ｺﾞｼｯｸUB"/>
                      </a:endParaRPr>
                    </a:p>
                  </a:txBody>
                  <a:tcPr marL="0" marR="0" marT="15240" marB="0" anchor="ctr">
                    <a:lnL w="12700" cap="flat" cmpd="sng" algn="ctr">
                      <a:solidFill>
                        <a:srgbClr val="000000"/>
                      </a:solidFill>
                      <a:prstDash val="solid"/>
                      <a:round/>
                      <a:headEnd type="none" w="med" len="med"/>
                      <a:tailEnd type="none" w="med" len="me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92596">
                <a:tc>
                  <a:txBody>
                    <a:bodyPr/>
                    <a:lstStyle/>
                    <a:p>
                      <a:pPr marL="243204" indent="-152400">
                        <a:lnSpc>
                          <a:spcPct val="100000"/>
                        </a:lnSpc>
                        <a:spcBef>
                          <a:spcPts val="165"/>
                        </a:spcBef>
                        <a:buClr>
                          <a:srgbClr val="CC6500"/>
                        </a:buClr>
                        <a:buSzPct val="91666"/>
                        <a:buChar char="■"/>
                        <a:tabLst>
                          <a:tab pos="243204" algn="l"/>
                        </a:tabLst>
                      </a:pPr>
                      <a:r>
                        <a:rPr sz="1200" spc="-20" dirty="0">
                          <a:latin typeface="HGP創英角ｺﾞｼｯｸUB"/>
                          <a:cs typeface="HGP創英角ｺﾞｼｯｸUB"/>
                        </a:rPr>
                        <a:t>給食事業</a:t>
                      </a:r>
                      <a:endParaRPr sz="1200" dirty="0">
                        <a:latin typeface="HGP創英角ｺﾞｼｯｸUB"/>
                        <a:cs typeface="HGP創英角ｺﾞｼｯｸUB"/>
                      </a:endParaRPr>
                    </a:p>
                  </a:txBody>
                  <a:tcPr marL="0" marR="0" marT="20955" marB="0" anchor="ctr">
                    <a:lnL w="381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R="81915" algn="r">
                        <a:lnSpc>
                          <a:spcPct val="100000"/>
                        </a:lnSpc>
                        <a:spcBef>
                          <a:spcPts val="345"/>
                        </a:spcBef>
                      </a:pPr>
                      <a:r>
                        <a:rPr lang="en-US" altLang="ja-JP" sz="1200">
                          <a:solidFill>
                            <a:srgbClr val="000000"/>
                          </a:solidFill>
                          <a:latin typeface="HGP創英角ｺﾞｼｯｸUB"/>
                          <a:cs typeface="HGP創英角ｺﾞｼｯｸUB"/>
                        </a:rPr>
                        <a:t>4,136</a:t>
                      </a:r>
                      <a:endParaRPr sz="1200" dirty="0">
                        <a:solidFill>
                          <a:srgbClr val="000000"/>
                        </a:solidFill>
                        <a:latin typeface="HGP創英角ｺﾞｼｯｸUB"/>
                        <a:cs typeface="HGP創英角ｺﾞｼｯｸUB"/>
                      </a:endParaRPr>
                    </a:p>
                  </a:txBody>
                  <a:tcPr marL="0" marR="0" marT="43815"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R="81915" algn="r">
                        <a:lnSpc>
                          <a:spcPct val="100000"/>
                        </a:lnSpc>
                        <a:spcBef>
                          <a:spcPts val="120"/>
                        </a:spcBef>
                      </a:pPr>
                      <a:r>
                        <a:rPr lang="en-US" altLang="ja-JP" sz="1200">
                          <a:solidFill>
                            <a:srgbClr val="000000"/>
                          </a:solidFill>
                          <a:latin typeface="HGP創英角ｺﾞｼｯｸUB"/>
                          <a:cs typeface="HGP創英角ｺﾞｼｯｸUB"/>
                        </a:rPr>
                        <a:t>4,555</a:t>
                      </a:r>
                      <a:endParaRPr sz="1200" dirty="0">
                        <a:solidFill>
                          <a:srgbClr val="000000"/>
                        </a:solidFill>
                        <a:latin typeface="HGP創英角ｺﾞｼｯｸUB"/>
                        <a:cs typeface="HGP創英角ｺﾞｼｯｸUB"/>
                      </a:endParaRPr>
                    </a:p>
                  </a:txBody>
                  <a:tcPr marL="0" marR="0" marT="1524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120"/>
                        </a:spcBef>
                      </a:pPr>
                      <a:r>
                        <a:rPr lang="en-US" altLang="ja-JP" sz="1200" spc="-10">
                          <a:solidFill>
                            <a:srgbClr val="000000"/>
                          </a:solidFill>
                          <a:latin typeface="HGP創英角ｺﾞｼｯｸUB"/>
                          <a:cs typeface="HGP創英角ｺﾞｼｯｸUB"/>
                        </a:rPr>
                        <a:t>10.1</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15240" marB="0" anchor="ctr">
                    <a:lnL w="12700" cap="flat" cmpd="sng" algn="ctr">
                      <a:solidFill>
                        <a:srgbClr val="000000"/>
                      </a:solidFill>
                      <a:prstDash val="solid"/>
                      <a:round/>
                      <a:headEnd type="none" w="med" len="med"/>
                      <a:tailEnd type="none" w="med" len="me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66084">
                <a:tc>
                  <a:txBody>
                    <a:bodyPr/>
                    <a:lstStyle/>
                    <a:p>
                      <a:pPr marL="243204" indent="-152400">
                        <a:lnSpc>
                          <a:spcPct val="100000"/>
                        </a:lnSpc>
                        <a:spcBef>
                          <a:spcPts val="165"/>
                        </a:spcBef>
                        <a:buClr>
                          <a:srgbClr val="659900"/>
                        </a:buClr>
                        <a:buSzPct val="91666"/>
                        <a:buChar char="■"/>
                        <a:tabLst>
                          <a:tab pos="243204" algn="l"/>
                        </a:tabLst>
                      </a:pPr>
                      <a:r>
                        <a:rPr sz="1200" spc="-20" dirty="0">
                          <a:latin typeface="HGP創英角ｺﾞｼｯｸUB"/>
                          <a:cs typeface="HGP創英角ｺﾞｼｯｸUB"/>
                        </a:rPr>
                        <a:t>介護事業</a:t>
                      </a:r>
                      <a:endParaRPr sz="1200" dirty="0">
                        <a:latin typeface="HGP創英角ｺﾞｼｯｸUB"/>
                        <a:cs typeface="HGP創英角ｺﾞｼｯｸUB"/>
                      </a:endParaRPr>
                    </a:p>
                  </a:txBody>
                  <a:tcPr marL="0" marR="0" marT="20955" marB="0" anchor="ctr">
                    <a:lnL w="381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R="81915" algn="r">
                        <a:lnSpc>
                          <a:spcPct val="100000"/>
                        </a:lnSpc>
                        <a:spcBef>
                          <a:spcPts val="345"/>
                        </a:spcBef>
                      </a:pPr>
                      <a:r>
                        <a:rPr lang="en-US" altLang="ja-JP" sz="1200">
                          <a:solidFill>
                            <a:srgbClr val="000000"/>
                          </a:solidFill>
                          <a:latin typeface="HGP創英角ｺﾞｼｯｸUB"/>
                          <a:cs typeface="HGP創英角ｺﾞｼｯｸUB"/>
                        </a:rPr>
                        <a:t>2,772</a:t>
                      </a:r>
                      <a:endParaRPr sz="1200" dirty="0">
                        <a:solidFill>
                          <a:srgbClr val="000000"/>
                        </a:solidFill>
                        <a:latin typeface="HGP創英角ｺﾞｼｯｸUB"/>
                        <a:cs typeface="HGP創英角ｺﾞｼｯｸUB"/>
                      </a:endParaRPr>
                    </a:p>
                  </a:txBody>
                  <a:tcPr marL="0" marR="0" marT="43815"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R="83820" algn="r">
                        <a:lnSpc>
                          <a:spcPct val="100000"/>
                        </a:lnSpc>
                        <a:spcBef>
                          <a:spcPts val="120"/>
                        </a:spcBef>
                      </a:pPr>
                      <a:r>
                        <a:rPr lang="en-US" altLang="ja-JP" sz="1200">
                          <a:solidFill>
                            <a:srgbClr val="000000"/>
                          </a:solidFill>
                          <a:latin typeface="HGP創英角ｺﾞｼｯｸUB"/>
                          <a:cs typeface="HGP創英角ｺﾞｼｯｸUB"/>
                        </a:rPr>
                        <a:t>2,667</a:t>
                      </a:r>
                      <a:endParaRPr sz="1200" dirty="0">
                        <a:solidFill>
                          <a:srgbClr val="000000"/>
                        </a:solidFill>
                        <a:latin typeface="HGP創英角ｺﾞｼｯｸUB"/>
                        <a:cs typeface="HGP創英角ｺﾞｼｯｸUB"/>
                      </a:endParaRPr>
                    </a:p>
                  </a:txBody>
                  <a:tcPr marL="0" marR="0" marT="1524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120"/>
                        </a:spcBef>
                      </a:pPr>
                      <a:r>
                        <a:rPr lang="en-US" altLang="ja-JP" sz="1200" spc="-10">
                          <a:solidFill>
                            <a:srgbClr val="000000"/>
                          </a:solidFill>
                          <a:latin typeface="HGP創英角ｺﾞｼｯｸUB"/>
                          <a:cs typeface="HGP創英角ｺﾞｼｯｸUB"/>
                        </a:rPr>
                        <a:t>△3.8</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15240" marB="0" anchor="ctr">
                    <a:lnL w="12700" cap="flat" cmpd="sng" algn="ctr">
                      <a:solidFill>
                        <a:srgbClr val="000000"/>
                      </a:solidFill>
                      <a:prstDash val="solid"/>
                      <a:round/>
                      <a:headEnd type="none" w="med" len="med"/>
                      <a:tailEnd type="none" w="med" len="me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06060">
                <a:tc>
                  <a:txBody>
                    <a:bodyPr/>
                    <a:lstStyle/>
                    <a:p>
                      <a:pPr marL="243204" indent="-152400">
                        <a:lnSpc>
                          <a:spcPct val="100000"/>
                        </a:lnSpc>
                        <a:spcBef>
                          <a:spcPts val="165"/>
                        </a:spcBef>
                        <a:buClr>
                          <a:srgbClr val="FFCC00"/>
                        </a:buClr>
                        <a:buSzPct val="91666"/>
                        <a:buChar char="■"/>
                        <a:tabLst>
                          <a:tab pos="243204" algn="l"/>
                        </a:tabLst>
                      </a:pPr>
                      <a:r>
                        <a:rPr lang="ja-JP" altLang="en-US" sz="1200" spc="-10" dirty="0">
                          <a:latin typeface="HGP創英角ｺﾞｼｯｸUB" panose="020B0900000000000000" pitchFamily="50" charset="-128"/>
                          <a:ea typeface="HGP創英角ｺﾞｼｯｸUB" panose="020B0900000000000000" pitchFamily="50" charset="-128"/>
                          <a:cs typeface="HGP創英角ｺﾞｼｯｸUB"/>
                        </a:rPr>
                        <a:t>香港</a:t>
                      </a:r>
                      <a:r>
                        <a:rPr sz="1200" spc="-20" dirty="0" err="1">
                          <a:latin typeface="HGP創英角ｺﾞｼｯｸUB"/>
                          <a:cs typeface="HGP創英角ｺﾞｼｯｸUB"/>
                        </a:rPr>
                        <a:t>事業</a:t>
                      </a:r>
                      <a:endParaRPr sz="1200" dirty="0">
                        <a:latin typeface="HGP創英角ｺﾞｼｯｸUB"/>
                        <a:cs typeface="HGP創英角ｺﾞｼｯｸUB"/>
                      </a:endParaRPr>
                    </a:p>
                  </a:txBody>
                  <a:tcPr marL="0" marR="0" marT="20955" marB="0" anchor="ctr">
                    <a:lnL w="381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noFill/>
                  </a:tcPr>
                </a:tc>
                <a:tc>
                  <a:txBody>
                    <a:bodyPr/>
                    <a:lstStyle/>
                    <a:p>
                      <a:pPr marR="83820" algn="r">
                        <a:lnSpc>
                          <a:spcPct val="100000"/>
                        </a:lnSpc>
                        <a:spcBef>
                          <a:spcPts val="359"/>
                        </a:spcBef>
                      </a:pPr>
                      <a:r>
                        <a:rPr lang="en-US" altLang="ja-JP" sz="1200">
                          <a:solidFill>
                            <a:srgbClr val="000000"/>
                          </a:solidFill>
                          <a:latin typeface="HGP創英角ｺﾞｼｯｸUB"/>
                          <a:cs typeface="HGP創英角ｺﾞｼｯｸUB"/>
                        </a:rPr>
                        <a:t>1,335</a:t>
                      </a:r>
                      <a:endParaRPr sz="1200" dirty="0">
                        <a:solidFill>
                          <a:srgbClr val="000000"/>
                        </a:solidFill>
                        <a:latin typeface="HGP創英角ｺﾞｼｯｸUB"/>
                        <a:cs typeface="HGP創英角ｺﾞｼｯｸUB"/>
                      </a:endParaRPr>
                    </a:p>
                  </a:txBody>
                  <a:tcPr marL="0" marR="0" marT="45719"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noFill/>
                  </a:tcPr>
                </a:tc>
                <a:tc>
                  <a:txBody>
                    <a:bodyPr/>
                    <a:lstStyle/>
                    <a:p>
                      <a:pPr marR="83820" algn="r">
                        <a:lnSpc>
                          <a:spcPct val="100000"/>
                        </a:lnSpc>
                        <a:spcBef>
                          <a:spcPts val="120"/>
                        </a:spcBef>
                      </a:pPr>
                      <a:r>
                        <a:rPr lang="en-US" altLang="ja-JP" sz="1200">
                          <a:solidFill>
                            <a:srgbClr val="000000"/>
                          </a:solidFill>
                          <a:latin typeface="HGP創英角ｺﾞｼｯｸUB"/>
                          <a:cs typeface="HGP創英角ｺﾞｼｯｸUB"/>
                        </a:rPr>
                        <a:t>1,273</a:t>
                      </a:r>
                      <a:endParaRPr sz="1200" dirty="0">
                        <a:solidFill>
                          <a:srgbClr val="000000"/>
                        </a:solidFill>
                        <a:latin typeface="HGP創英角ｺﾞｼｯｸUB"/>
                        <a:cs typeface="HGP創英角ｺﾞｼｯｸUB"/>
                      </a:endParaRPr>
                    </a:p>
                  </a:txBody>
                  <a:tcPr marL="0" marR="0" marT="1524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R="83820" algn="r">
                        <a:lnSpc>
                          <a:spcPct val="100000"/>
                        </a:lnSpc>
                        <a:spcBef>
                          <a:spcPts val="120"/>
                        </a:spcBef>
                      </a:pPr>
                      <a:r>
                        <a:rPr lang="en-US" altLang="ja-JP" sz="1200" spc="-10">
                          <a:solidFill>
                            <a:srgbClr val="000000"/>
                          </a:solidFill>
                          <a:latin typeface="HGP創英角ｺﾞｼｯｸUB"/>
                          <a:cs typeface="HGP創英角ｺﾞｼｯｸUB"/>
                        </a:rPr>
                        <a:t>△4.6</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15240" marB="0" anchor="ctr">
                    <a:lnL w="12700" cap="flat" cmpd="sng" algn="ctr">
                      <a:solidFill>
                        <a:srgbClr val="000000"/>
                      </a:solidFill>
                      <a:prstDash val="solid"/>
                      <a:round/>
                      <a:headEnd type="none" w="med" len="med"/>
                      <a:tailEnd type="none" w="med" len="med"/>
                    </a:lnL>
                    <a:lnR w="381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4"/>
                  </a:ext>
                </a:extLst>
              </a:tr>
              <a:tr h="301742">
                <a:tc>
                  <a:txBody>
                    <a:bodyPr/>
                    <a:lstStyle/>
                    <a:p>
                      <a:pPr algn="ctr">
                        <a:lnSpc>
                          <a:spcPct val="100000"/>
                        </a:lnSpc>
                        <a:spcBef>
                          <a:spcPts val="165"/>
                        </a:spcBef>
                      </a:pPr>
                      <a:r>
                        <a:rPr sz="1200" spc="-25" dirty="0" err="1">
                          <a:latin typeface="HGP創英角ｺﾞｼｯｸUB"/>
                        </a:rPr>
                        <a:t>売上高</a:t>
                      </a:r>
                      <a:r>
                        <a:rPr lang="en-US" sz="1200" spc="-25" dirty="0">
                          <a:latin typeface="HGP創英角ｺﾞｼｯｸUB" panose="020B0900000000000000" pitchFamily="50" charset="-128"/>
                          <a:ea typeface="HGP創英角ｺﾞｼｯｸUB" panose="020B0900000000000000" pitchFamily="50" charset="-128"/>
                        </a:rPr>
                        <a:t>(</a:t>
                      </a:r>
                      <a:r>
                        <a:rPr lang="ja-JP" altLang="en-US" sz="1200" spc="-25" dirty="0">
                          <a:latin typeface="HGP創英角ｺﾞｼｯｸUB" panose="020B0900000000000000" pitchFamily="50" charset="-128"/>
                          <a:ea typeface="HGP創英角ｺﾞｼｯｸUB" panose="020B0900000000000000" pitchFamily="50" charset="-128"/>
                        </a:rPr>
                        <a:t>全体</a:t>
                      </a:r>
                      <a:r>
                        <a:rPr lang="en-US" altLang="ja-JP" sz="1200" spc="-25" dirty="0">
                          <a:latin typeface="HGP創英角ｺﾞｼｯｸUB" panose="020B0900000000000000" pitchFamily="50" charset="-128"/>
                          <a:ea typeface="HGP創英角ｺﾞｼｯｸUB" panose="020B0900000000000000" pitchFamily="50" charset="-128"/>
                        </a:rPr>
                        <a:t>)</a:t>
                      </a:r>
                    </a:p>
                  </a:txBody>
                  <a:tcPr marL="0" marR="0" marT="20955" marB="0" anchor="ctr">
                    <a:lnL w="381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38100">
                      <a:solidFill>
                        <a:srgbClr val="000000"/>
                      </a:solidFill>
                      <a:prstDash val="solid"/>
                    </a:lnB>
                    <a:noFill/>
                  </a:tcPr>
                </a:tc>
                <a:tc>
                  <a:txBody>
                    <a:bodyPr/>
                    <a:lstStyle/>
                    <a:p>
                      <a:pPr marR="81915" algn="r">
                        <a:lnSpc>
                          <a:spcPct val="100000"/>
                        </a:lnSpc>
                        <a:spcBef>
                          <a:spcPts val="165"/>
                        </a:spcBef>
                      </a:pPr>
                      <a:r>
                        <a:rPr lang="en-US" altLang="ja-JP" sz="1200">
                          <a:solidFill>
                            <a:srgbClr val="000000"/>
                          </a:solidFill>
                          <a:latin typeface="HGP創英角ｺﾞｼｯｸUB"/>
                        </a:rPr>
                        <a:t>10,285</a:t>
                      </a:r>
                      <a:endParaRPr sz="1200" dirty="0">
                        <a:solidFill>
                          <a:srgbClr val="000000"/>
                        </a:solidFill>
                        <a:latin typeface="HGP創英角ｺﾞｼｯｸUB"/>
                      </a:endParaRPr>
                    </a:p>
                  </a:txBody>
                  <a:tcPr marL="0" marR="0" marT="43815"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38100">
                      <a:solidFill>
                        <a:srgbClr val="000000"/>
                      </a:solidFill>
                      <a:prstDash val="solid"/>
                    </a:lnB>
                    <a:noFill/>
                  </a:tcPr>
                </a:tc>
                <a:tc>
                  <a:txBody>
                    <a:bodyPr/>
                    <a:lstStyle/>
                    <a:p>
                      <a:pPr marR="81915" algn="r">
                        <a:lnSpc>
                          <a:spcPct val="100000"/>
                        </a:lnSpc>
                        <a:spcBef>
                          <a:spcPts val="165"/>
                        </a:spcBef>
                      </a:pPr>
                      <a:r>
                        <a:rPr lang="en-US" sz="1200" spc="-20">
                          <a:solidFill>
                            <a:srgbClr val="000000"/>
                          </a:solidFill>
                          <a:latin typeface="HGP創英角ｺﾞｼｯｸUB"/>
                        </a:rPr>
                        <a:t>10,372</a:t>
                      </a:r>
                      <a:endParaRPr lang="en-US" sz="1200" spc="-20" dirty="0">
                        <a:solidFill>
                          <a:srgbClr val="000000"/>
                        </a:solidFill>
                        <a:latin typeface="HGP創英角ｺﾞｼｯｸUB"/>
                      </a:endParaRPr>
                    </a:p>
                  </a:txBody>
                  <a:tcPr marL="0" marR="0" marT="1524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38100">
                      <a:solidFill>
                        <a:srgbClr val="000000"/>
                      </a:solidFill>
                      <a:prstDash val="solid"/>
                    </a:lnB>
                    <a:noFill/>
                  </a:tcPr>
                </a:tc>
                <a:tc>
                  <a:txBody>
                    <a:bodyPr/>
                    <a:lstStyle/>
                    <a:p>
                      <a:pPr marR="81915" algn="r">
                        <a:lnSpc>
                          <a:spcPct val="100000"/>
                        </a:lnSpc>
                        <a:spcBef>
                          <a:spcPts val="165"/>
                        </a:spcBef>
                      </a:pPr>
                      <a:r>
                        <a:rPr lang="en-US" altLang="ja-JP" sz="1200" spc="-20">
                          <a:solidFill>
                            <a:srgbClr val="000000"/>
                          </a:solidFill>
                          <a:latin typeface="HGP創英角ｺﾞｼｯｸUB"/>
                        </a:rPr>
                        <a:t>0.9</a:t>
                      </a:r>
                      <a:r>
                        <a:rPr sz="1200" spc="-20">
                          <a:latin typeface="HGP創英角ｺﾞｼｯｸUB"/>
                        </a:rPr>
                        <a:t>％</a:t>
                      </a:r>
                      <a:endParaRPr sz="1200" dirty="0">
                        <a:latin typeface="HGP創英角ｺﾞｼｯｸUB"/>
                      </a:endParaRPr>
                    </a:p>
                  </a:txBody>
                  <a:tcPr marL="0" marR="0" marT="15240" marB="0" anchor="ctr">
                    <a:lnL w="12700" cap="flat" cmpd="sng" algn="ctr">
                      <a:solidFill>
                        <a:srgbClr val="000000"/>
                      </a:solidFill>
                      <a:prstDash val="solid"/>
                      <a:round/>
                      <a:headEnd type="none" w="med" len="med"/>
                      <a:tailEnd type="none" w="med" len="med"/>
                    </a:lnL>
                    <a:lnR w="38100">
                      <a:solidFill>
                        <a:srgbClr val="000000"/>
                      </a:solidFill>
                      <a:prstDash val="solid"/>
                    </a:lnR>
                    <a:lnT w="12700">
                      <a:solidFill>
                        <a:srgbClr val="000000"/>
                      </a:solidFill>
                      <a:prstDash val="solid"/>
                    </a:lnT>
                    <a:lnB w="38100">
                      <a:solidFill>
                        <a:srgbClr val="000000"/>
                      </a:solidFill>
                      <a:prstDash val="solid"/>
                    </a:lnB>
                    <a:noFill/>
                  </a:tcPr>
                </a:tc>
                <a:extLst>
                  <a:ext uri="{0D108BD9-81ED-4DB2-BD59-A6C34878D82A}">
                    <a16:rowId xmlns:a16="http://schemas.microsoft.com/office/drawing/2014/main" val="10005"/>
                  </a:ext>
                </a:extLst>
              </a:tr>
            </a:tbl>
          </a:graphicData>
        </a:graphic>
      </p:graphicFrame>
      <p:graphicFrame>
        <p:nvGraphicFramePr>
          <p:cNvPr id="115" name="object 113">
            <a:extLst>
              <a:ext uri="{FF2B5EF4-FFF2-40B4-BE49-F238E27FC236}">
                <a16:creationId xmlns:a16="http://schemas.microsoft.com/office/drawing/2014/main" id="{AB25CBB4-C1F1-70E3-9C87-661067030580}"/>
              </a:ext>
            </a:extLst>
          </p:cNvPr>
          <p:cNvGraphicFramePr>
            <a:graphicFrameLocks noGrp="1"/>
          </p:cNvGraphicFramePr>
          <p:nvPr>
            <p:extLst>
              <p:ext uri="{D42A27DB-BD31-4B8C-83A1-F6EECF244321}">
                <p14:modId xmlns:p14="http://schemas.microsoft.com/office/powerpoint/2010/main" val="2330609550"/>
              </p:ext>
            </p:extLst>
          </p:nvPr>
        </p:nvGraphicFramePr>
        <p:xfrm>
          <a:off x="1045279" y="5088280"/>
          <a:ext cx="4325746" cy="1862558"/>
        </p:xfrm>
        <a:graphic>
          <a:graphicData uri="http://schemas.openxmlformats.org/drawingml/2006/table">
            <a:tbl>
              <a:tblPr firstRow="1" bandRow="1">
                <a:tableStyleId>{2D5ABB26-0587-4C30-8999-92F81FD0307C}</a:tableStyleId>
              </a:tblPr>
              <a:tblGrid>
                <a:gridCol w="1803640">
                  <a:extLst>
                    <a:ext uri="{9D8B030D-6E8A-4147-A177-3AD203B41FA5}">
                      <a16:colId xmlns:a16="http://schemas.microsoft.com/office/drawing/2014/main" val="20000"/>
                    </a:ext>
                  </a:extLst>
                </a:gridCol>
                <a:gridCol w="812744">
                  <a:extLst>
                    <a:ext uri="{9D8B030D-6E8A-4147-A177-3AD203B41FA5}">
                      <a16:colId xmlns:a16="http://schemas.microsoft.com/office/drawing/2014/main" val="20001"/>
                    </a:ext>
                  </a:extLst>
                </a:gridCol>
                <a:gridCol w="829649">
                  <a:extLst>
                    <a:ext uri="{9D8B030D-6E8A-4147-A177-3AD203B41FA5}">
                      <a16:colId xmlns:a16="http://schemas.microsoft.com/office/drawing/2014/main" val="20002"/>
                    </a:ext>
                  </a:extLst>
                </a:gridCol>
                <a:gridCol w="879713">
                  <a:extLst>
                    <a:ext uri="{9D8B030D-6E8A-4147-A177-3AD203B41FA5}">
                      <a16:colId xmlns:a16="http://schemas.microsoft.com/office/drawing/2014/main" val="20003"/>
                    </a:ext>
                  </a:extLst>
                </a:gridCol>
              </a:tblGrid>
              <a:tr h="326081">
                <a:tc>
                  <a:txBody>
                    <a:bodyPr/>
                    <a:lstStyle/>
                    <a:p>
                      <a:pPr marL="92710">
                        <a:lnSpc>
                          <a:spcPct val="100000"/>
                        </a:lnSpc>
                        <a:spcBef>
                          <a:spcPts val="730"/>
                        </a:spcBef>
                      </a:pPr>
                      <a:r>
                        <a:rPr sz="1200" spc="-20" dirty="0">
                          <a:latin typeface="HGP創英角ｺﾞｼｯｸUB"/>
                          <a:cs typeface="HGP創英角ｺﾞｼｯｸUB"/>
                        </a:rPr>
                        <a:t>期末ベース</a:t>
                      </a:r>
                      <a:endParaRPr sz="1200" dirty="0">
                        <a:latin typeface="HGP創英角ｺﾞｼｯｸUB"/>
                        <a:cs typeface="HGP創英角ｺﾞｼｯｸUB"/>
                      </a:endParaRPr>
                    </a:p>
                  </a:txBody>
                  <a:tcPr marL="0" marR="0" marT="92710" marB="0" anchor="ctr">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tcPr>
                </a:tc>
                <a:tc>
                  <a:txBody>
                    <a:bodyPr/>
                    <a:lstStyle/>
                    <a:p>
                      <a:pPr marL="245110" marR="120014" indent="-114300">
                        <a:lnSpc>
                          <a:spcPts val="1220"/>
                        </a:lnSpc>
                        <a:spcBef>
                          <a:spcPts val="185"/>
                        </a:spcBef>
                      </a:pPr>
                      <a:r>
                        <a:rPr sz="1050" spc="-10" dirty="0">
                          <a:solidFill>
                            <a:srgbClr val="FFFFFF"/>
                          </a:solidFill>
                          <a:latin typeface="HGP創英角ｺﾞｼｯｸUB"/>
                          <a:cs typeface="HGP創英角ｺﾞｼｯｸUB"/>
                        </a:rPr>
                        <a:t>2</a:t>
                      </a:r>
                      <a:r>
                        <a:rPr lang="en-US" sz="1050" spc="-10" dirty="0">
                          <a:solidFill>
                            <a:srgbClr val="FFFFFF"/>
                          </a:solidFill>
                          <a:latin typeface="HGP創英角ｺﾞｼｯｸUB"/>
                          <a:cs typeface="HGP創英角ｺﾞｼｯｸUB"/>
                        </a:rPr>
                        <a:t>5</a:t>
                      </a:r>
                      <a:r>
                        <a:rPr sz="1050" spc="-10" dirty="0">
                          <a:solidFill>
                            <a:srgbClr val="FFFFFF"/>
                          </a:solidFill>
                          <a:latin typeface="HGP創英角ｺﾞｼｯｸUB"/>
                          <a:cs typeface="HGP創英角ｺﾞｼｯｸUB"/>
                        </a:rPr>
                        <a:t>/3</a:t>
                      </a:r>
                      <a:r>
                        <a:rPr sz="1050" spc="-50" dirty="0">
                          <a:solidFill>
                            <a:srgbClr val="FFFFFF"/>
                          </a:solidFill>
                          <a:latin typeface="HGP創英角ｺﾞｼｯｸUB"/>
                          <a:cs typeface="HGP創英角ｺﾞｼｯｸUB"/>
                        </a:rPr>
                        <a:t>期</a:t>
                      </a:r>
                      <a:endParaRPr lang="en-US" sz="1050" spc="-50" dirty="0">
                        <a:solidFill>
                          <a:srgbClr val="FFFFFF"/>
                        </a:solidFill>
                        <a:latin typeface="HGP創英角ｺﾞｼｯｸUB"/>
                        <a:cs typeface="HGP創英角ｺﾞｼｯｸUB"/>
                      </a:endParaRPr>
                    </a:p>
                    <a:p>
                      <a:pPr marL="245110" marR="120014" indent="-114300">
                        <a:lnSpc>
                          <a:spcPts val="1220"/>
                        </a:lnSpc>
                        <a:spcBef>
                          <a:spcPts val="185"/>
                        </a:spcBef>
                      </a:pPr>
                      <a:r>
                        <a:rPr lang="ja-JP" altLang="en-US" sz="1050" spc="-50" dirty="0">
                          <a:solidFill>
                            <a:srgbClr val="FFFFFF"/>
                          </a:solidFill>
                          <a:latin typeface="HGP創英角ｺﾞｼｯｸUB"/>
                          <a:cs typeface="HGP創英角ｺﾞｼｯｸUB"/>
                        </a:rPr>
                        <a:t>   </a:t>
                      </a:r>
                      <a:r>
                        <a:rPr lang="ja-JP" altLang="en-US" sz="105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050" spc="-50" dirty="0">
                          <a:solidFill>
                            <a:srgbClr val="FFFFFF"/>
                          </a:solidFill>
                          <a:latin typeface="HGP創英角ｺﾞｼｯｸUB"/>
                          <a:cs typeface="HGP創英角ｺﾞｼｯｸUB"/>
                        </a:rPr>
                        <a:t>2Q</a:t>
                      </a:r>
                      <a:r>
                        <a:rPr lang="ja-JP" altLang="en-US" sz="105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  </a:t>
                      </a:r>
                      <a:endParaRPr sz="1050" dirty="0">
                        <a:latin typeface="HGP創英角ｺﾞｼｯｸUB"/>
                        <a:cs typeface="HGP創英角ｺﾞｼｯｸUB"/>
                      </a:endParaRPr>
                    </a:p>
                  </a:txBody>
                  <a:tcPr marL="0" marR="0" marT="23495" marB="0" anchor="ctr">
                    <a:lnL w="127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solidFill>
                      <a:srgbClr val="000065"/>
                    </a:solidFill>
                  </a:tcPr>
                </a:tc>
                <a:tc>
                  <a:txBody>
                    <a:bodyPr/>
                    <a:lstStyle/>
                    <a:p>
                      <a:pPr marL="252729" marR="128905" indent="-114300">
                        <a:lnSpc>
                          <a:spcPts val="1220"/>
                        </a:lnSpc>
                        <a:spcBef>
                          <a:spcPts val="185"/>
                        </a:spcBef>
                      </a:pPr>
                      <a:r>
                        <a:rPr sz="1050" spc="-10" dirty="0">
                          <a:solidFill>
                            <a:srgbClr val="FFFFFF"/>
                          </a:solidFill>
                          <a:latin typeface="HGP創英角ｺﾞｼｯｸUB"/>
                          <a:cs typeface="HGP創英角ｺﾞｼｯｸUB"/>
                        </a:rPr>
                        <a:t>2</a:t>
                      </a:r>
                      <a:r>
                        <a:rPr lang="en-US" sz="1050" spc="-10" dirty="0">
                          <a:solidFill>
                            <a:srgbClr val="FFFFFF"/>
                          </a:solidFill>
                          <a:latin typeface="HGP創英角ｺﾞｼｯｸUB"/>
                          <a:cs typeface="HGP創英角ｺﾞｼｯｸUB"/>
                        </a:rPr>
                        <a:t>6</a:t>
                      </a:r>
                      <a:r>
                        <a:rPr sz="1050" spc="-10" dirty="0">
                          <a:solidFill>
                            <a:srgbClr val="FFFFFF"/>
                          </a:solidFill>
                          <a:latin typeface="HGP創英角ｺﾞｼｯｸUB"/>
                          <a:cs typeface="HGP創英角ｺﾞｼｯｸUB"/>
                        </a:rPr>
                        <a:t>/3</a:t>
                      </a:r>
                      <a:r>
                        <a:rPr sz="1050" spc="-50" dirty="0">
                          <a:solidFill>
                            <a:srgbClr val="FFFFFF"/>
                          </a:solidFill>
                          <a:latin typeface="HGP創英角ｺﾞｼｯｸUB"/>
                          <a:cs typeface="HGP創英角ｺﾞｼｯｸUB"/>
                        </a:rPr>
                        <a:t>期</a:t>
                      </a:r>
                      <a:endParaRPr lang="en-US" sz="1050" spc="-50" dirty="0">
                        <a:solidFill>
                          <a:srgbClr val="FFFFFF"/>
                        </a:solidFill>
                        <a:latin typeface="HGP創英角ｺﾞｼｯｸUB"/>
                        <a:cs typeface="HGP創英角ｺﾞｼｯｸUB"/>
                      </a:endParaRPr>
                    </a:p>
                    <a:p>
                      <a:pPr marL="252729" marR="128905" indent="-114300">
                        <a:lnSpc>
                          <a:spcPts val="1220"/>
                        </a:lnSpc>
                        <a:spcBef>
                          <a:spcPts val="185"/>
                        </a:spcBef>
                      </a:pPr>
                      <a:r>
                        <a:rPr lang="ja-JP" altLang="en-US" sz="1050" spc="-50" dirty="0">
                          <a:solidFill>
                            <a:srgbClr val="FFFFFF"/>
                          </a:solidFill>
                          <a:latin typeface="HGP創英角ｺﾞｼｯｸUB"/>
                          <a:cs typeface="HGP創英角ｺﾞｼｯｸUB"/>
                        </a:rPr>
                        <a:t>   </a:t>
                      </a:r>
                      <a:r>
                        <a:rPr lang="ja-JP" altLang="en-US" sz="105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050" spc="-50" dirty="0">
                          <a:solidFill>
                            <a:srgbClr val="FFFFFF"/>
                          </a:solidFill>
                          <a:latin typeface="HGP創英角ｺﾞｼｯｸUB"/>
                          <a:cs typeface="HGP創英角ｺﾞｼｯｸUB"/>
                        </a:rPr>
                        <a:t>2Q</a:t>
                      </a:r>
                      <a:endParaRPr sz="1050" dirty="0">
                        <a:latin typeface="HGP創英角ｺﾞｼｯｸUB"/>
                        <a:cs typeface="HGP創英角ｺﾞｼｯｸUB"/>
                      </a:endParaRPr>
                    </a:p>
                  </a:txBody>
                  <a:tcPr marL="0" marR="0" marT="23495" marB="0" anchor="ctr">
                    <a:lnL w="127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solidFill>
                      <a:srgbClr val="000065"/>
                    </a:solidFill>
                  </a:tcPr>
                </a:tc>
                <a:tc>
                  <a:txBody>
                    <a:bodyPr/>
                    <a:lstStyle/>
                    <a:p>
                      <a:pPr marL="276860">
                        <a:lnSpc>
                          <a:spcPct val="100000"/>
                        </a:lnSpc>
                        <a:spcBef>
                          <a:spcPts val="695"/>
                        </a:spcBef>
                      </a:pPr>
                      <a:r>
                        <a:rPr sz="1200" spc="-30" dirty="0">
                          <a:latin typeface="HGP創英角ｺﾞｼｯｸUB"/>
                          <a:cs typeface="HGP創英角ｺﾞｼｯｸUB"/>
                        </a:rPr>
                        <a:t>増減</a:t>
                      </a:r>
                      <a:endParaRPr sz="1200" dirty="0">
                        <a:latin typeface="HGP創英角ｺﾞｼｯｸUB"/>
                        <a:cs typeface="HGP創英角ｺﾞｼｯｸUB"/>
                      </a:endParaRPr>
                    </a:p>
                  </a:txBody>
                  <a:tcPr marL="0" marR="0" marT="88265" marB="0" anchor="ctr">
                    <a:lnL w="127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89663">
                <a:tc>
                  <a:txBody>
                    <a:bodyPr/>
                    <a:lstStyle/>
                    <a:p>
                      <a:pPr marL="244475" indent="-152400">
                        <a:lnSpc>
                          <a:spcPct val="100000"/>
                        </a:lnSpc>
                        <a:spcBef>
                          <a:spcPts val="380"/>
                        </a:spcBef>
                        <a:buClr>
                          <a:srgbClr val="3232CC"/>
                        </a:buClr>
                        <a:buSzPct val="91666"/>
                        <a:buChar char="■"/>
                        <a:tabLst>
                          <a:tab pos="244475" algn="l"/>
                        </a:tabLst>
                      </a:pPr>
                      <a:r>
                        <a:rPr sz="1200" spc="-20" dirty="0">
                          <a:latin typeface="HGP創英角ｺﾞｼｯｸUB"/>
                          <a:cs typeface="HGP創英角ｺﾞｼｯｸUB"/>
                        </a:rPr>
                        <a:t>食肉卸売事業</a:t>
                      </a:r>
                      <a:endParaRPr sz="1200" dirty="0">
                        <a:latin typeface="HGP創英角ｺﾞｼｯｸUB"/>
                        <a:cs typeface="HGP創英角ｺﾞｼｯｸUB"/>
                      </a:endParaRPr>
                    </a:p>
                  </a:txBody>
                  <a:tcPr marL="0" marR="0" marT="48260" marB="0" anchor="ctr">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45"/>
                        </a:spcBef>
                      </a:pPr>
                      <a:r>
                        <a:rPr lang="en-US" sz="1200" dirty="0">
                          <a:latin typeface="HGP創英角ｺﾞｼｯｸUB"/>
                          <a:cs typeface="HGP創英角ｺﾞｼｯｸUB"/>
                        </a:rPr>
                        <a:t>1.1%</a:t>
                      </a:r>
                      <a:endParaRPr sz="1200" dirty="0">
                        <a:latin typeface="HGP創英角ｺﾞｼｯｸUB"/>
                        <a:cs typeface="HGP創英角ｺﾞｼｯｸUB"/>
                      </a:endParaRPr>
                    </a:p>
                  </a:txBody>
                  <a:tcPr marL="0" marR="0" marT="4381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345"/>
                        </a:spcBef>
                      </a:pPr>
                      <a:r>
                        <a:rPr lang="en-US" altLang="ja-JP" sz="1200" dirty="0">
                          <a:latin typeface="HGP創英角ｺﾞｼｯｸUB"/>
                          <a:cs typeface="HGP創英角ｺﾞｼｯｸUB"/>
                        </a:rPr>
                        <a:t>2.1%</a:t>
                      </a:r>
                      <a:endParaRPr sz="1200" dirty="0">
                        <a:latin typeface="HGP創英角ｺﾞｼｯｸUB"/>
                        <a:cs typeface="HGP創英角ｺﾞｼｯｸUB"/>
                      </a:endParaRPr>
                    </a:p>
                  </a:txBody>
                  <a:tcPr marL="0" marR="0" marT="4381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80"/>
                        </a:spcBef>
                      </a:pPr>
                      <a:r>
                        <a:rPr lang="en-US" sz="1200" dirty="0">
                          <a:latin typeface="HGP創英角ｺﾞｼｯｸUB"/>
                          <a:cs typeface="HGP創英角ｺﾞｼｯｸUB"/>
                        </a:rPr>
                        <a:t>+1.0Pt</a:t>
                      </a:r>
                      <a:endParaRPr sz="1200" dirty="0">
                        <a:latin typeface="HGP創英角ｺﾞｼｯｸUB"/>
                        <a:cs typeface="HGP創英角ｺﾞｼｯｸUB"/>
                      </a:endParaRPr>
                    </a:p>
                  </a:txBody>
                  <a:tcPr marL="0" marR="0" marT="48260" marB="0" anchor="ctr">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04800">
                <a:tc>
                  <a:txBody>
                    <a:bodyPr/>
                    <a:lstStyle/>
                    <a:p>
                      <a:pPr marL="244475" indent="-152400">
                        <a:lnSpc>
                          <a:spcPct val="100000"/>
                        </a:lnSpc>
                        <a:spcBef>
                          <a:spcPts val="380"/>
                        </a:spcBef>
                        <a:buClr>
                          <a:srgbClr val="CC6500"/>
                        </a:buClr>
                        <a:buSzPct val="91666"/>
                        <a:buChar char="■"/>
                        <a:tabLst>
                          <a:tab pos="244475" algn="l"/>
                        </a:tabLst>
                      </a:pPr>
                      <a:r>
                        <a:rPr sz="1200" spc="-20" dirty="0">
                          <a:latin typeface="HGP創英角ｺﾞｼｯｸUB"/>
                          <a:cs typeface="HGP創英角ｺﾞｼｯｸUB"/>
                        </a:rPr>
                        <a:t>給食事業</a:t>
                      </a:r>
                      <a:endParaRPr sz="1200" dirty="0">
                        <a:latin typeface="HGP創英角ｺﾞｼｯｸUB"/>
                        <a:cs typeface="HGP創英角ｺﾞｼｯｸUB"/>
                      </a:endParaRPr>
                    </a:p>
                  </a:txBody>
                  <a:tcPr marL="0" marR="0" marT="48260" marB="0" anchor="ctr">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345"/>
                        </a:spcBef>
                      </a:pPr>
                      <a:r>
                        <a:rPr lang="en-US" sz="1200" dirty="0">
                          <a:latin typeface="HGP創英角ｺﾞｼｯｸUB"/>
                          <a:cs typeface="HGP創英角ｺﾞｼｯｸUB"/>
                        </a:rPr>
                        <a:t>2.8%</a:t>
                      </a:r>
                      <a:endParaRPr sz="1200" dirty="0">
                        <a:latin typeface="HGP創英角ｺﾞｼｯｸUB"/>
                        <a:cs typeface="HGP創英角ｺﾞｼｯｸUB"/>
                      </a:endParaRPr>
                    </a:p>
                  </a:txBody>
                  <a:tcPr marL="0" marR="0" marT="4381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5090" algn="r">
                        <a:lnSpc>
                          <a:spcPct val="100000"/>
                        </a:lnSpc>
                        <a:spcBef>
                          <a:spcPts val="345"/>
                        </a:spcBef>
                      </a:pPr>
                      <a:r>
                        <a:rPr lang="en-US" sz="1200" dirty="0">
                          <a:latin typeface="HGP創英角ｺﾞｼｯｸUB"/>
                          <a:cs typeface="HGP創英角ｺﾞｼｯｸUB"/>
                        </a:rPr>
                        <a:t>4.4%</a:t>
                      </a:r>
                      <a:endParaRPr sz="1200" dirty="0">
                        <a:latin typeface="HGP創英角ｺﾞｼｯｸUB"/>
                        <a:cs typeface="HGP創英角ｺﾞｼｯｸUB"/>
                      </a:endParaRPr>
                    </a:p>
                  </a:txBody>
                  <a:tcPr marL="0" marR="0" marT="4381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80"/>
                        </a:spcBef>
                      </a:pPr>
                      <a:r>
                        <a:rPr lang="en-US" sz="1200" dirty="0">
                          <a:latin typeface="HGP創英角ｺﾞｼｯｸUB"/>
                          <a:cs typeface="HGP創英角ｺﾞｼｯｸUB"/>
                        </a:rPr>
                        <a:t>+1.6Pt</a:t>
                      </a:r>
                      <a:endParaRPr sz="1200" dirty="0">
                        <a:latin typeface="HGP創英角ｺﾞｼｯｸUB"/>
                        <a:cs typeface="HGP創英角ｺﾞｼｯｸUB"/>
                      </a:endParaRPr>
                    </a:p>
                  </a:txBody>
                  <a:tcPr marL="0" marR="0" marT="48260" marB="0" anchor="ctr">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04800">
                <a:tc>
                  <a:txBody>
                    <a:bodyPr/>
                    <a:lstStyle/>
                    <a:p>
                      <a:pPr marL="244475" indent="-152400">
                        <a:lnSpc>
                          <a:spcPct val="100000"/>
                        </a:lnSpc>
                        <a:spcBef>
                          <a:spcPts val="380"/>
                        </a:spcBef>
                        <a:buClr>
                          <a:srgbClr val="659900"/>
                        </a:buClr>
                        <a:buSzPct val="91666"/>
                        <a:buChar char="■"/>
                        <a:tabLst>
                          <a:tab pos="244475" algn="l"/>
                        </a:tabLst>
                      </a:pPr>
                      <a:r>
                        <a:rPr sz="1200" spc="-20" dirty="0">
                          <a:latin typeface="HGP創英角ｺﾞｼｯｸUB"/>
                          <a:cs typeface="HGP創英角ｺﾞｼｯｸUB"/>
                        </a:rPr>
                        <a:t>介護事業</a:t>
                      </a:r>
                      <a:endParaRPr sz="1200" dirty="0">
                        <a:latin typeface="HGP創英角ｺﾞｼｯｸUB"/>
                        <a:cs typeface="HGP創英角ｺﾞｼｯｸUB"/>
                      </a:endParaRPr>
                    </a:p>
                  </a:txBody>
                  <a:tcPr marL="0" marR="0" marT="48260" marB="0" anchor="ctr">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345"/>
                        </a:spcBef>
                      </a:pPr>
                      <a:r>
                        <a:rPr lang="en-US" sz="1200" dirty="0">
                          <a:latin typeface="HGP創英角ｺﾞｼｯｸUB"/>
                          <a:cs typeface="HGP創英角ｺﾞｼｯｸUB"/>
                        </a:rPr>
                        <a:t>6.0%</a:t>
                      </a:r>
                      <a:endParaRPr sz="1200" dirty="0">
                        <a:latin typeface="HGP創英角ｺﾞｼｯｸUB"/>
                        <a:cs typeface="HGP創英角ｺﾞｼｯｸUB"/>
                      </a:endParaRPr>
                    </a:p>
                  </a:txBody>
                  <a:tcPr marL="0" marR="0" marT="4381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5090" algn="r">
                        <a:lnSpc>
                          <a:spcPct val="100000"/>
                        </a:lnSpc>
                        <a:spcBef>
                          <a:spcPts val="345"/>
                        </a:spcBef>
                      </a:pPr>
                      <a:r>
                        <a:rPr lang="en-US" sz="1200" dirty="0">
                          <a:latin typeface="HGP創英角ｺﾞｼｯｸUB"/>
                          <a:cs typeface="HGP創英角ｺﾞｼｯｸUB"/>
                        </a:rPr>
                        <a:t>7.</a:t>
                      </a:r>
                      <a:r>
                        <a:rPr lang="en-US" altLang="ja-JP" sz="1200" dirty="0">
                          <a:latin typeface="HGP創英角ｺﾞｼｯｸUB"/>
                          <a:cs typeface="HGP創英角ｺﾞｼｯｸUB"/>
                        </a:rPr>
                        <a:t>9</a:t>
                      </a:r>
                      <a:r>
                        <a:rPr lang="en-US" sz="1200" dirty="0">
                          <a:latin typeface="HGP創英角ｺﾞｼｯｸUB"/>
                          <a:cs typeface="HGP創英角ｺﾞｼｯｸUB"/>
                        </a:rPr>
                        <a:t>%</a:t>
                      </a:r>
                      <a:endParaRPr sz="1200" dirty="0">
                        <a:latin typeface="HGP創英角ｺﾞｼｯｸUB"/>
                        <a:cs typeface="HGP創英角ｺﾞｼｯｸUB"/>
                      </a:endParaRPr>
                    </a:p>
                  </a:txBody>
                  <a:tcPr marL="0" marR="0" marT="4381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45"/>
                        </a:spcBef>
                      </a:pPr>
                      <a:r>
                        <a:rPr lang="en-US" sz="1200" dirty="0">
                          <a:latin typeface="HGP創英角ｺﾞｼｯｸUB"/>
                          <a:cs typeface="HGP創英角ｺﾞｼｯｸUB"/>
                        </a:rPr>
                        <a:t>+1.6Pt</a:t>
                      </a:r>
                      <a:endParaRPr sz="1200" dirty="0">
                        <a:latin typeface="HGP創英角ｺﾞｼｯｸUB"/>
                        <a:cs typeface="HGP創英角ｺﾞｼｯｸUB"/>
                      </a:endParaRPr>
                    </a:p>
                  </a:txBody>
                  <a:tcPr marL="0" marR="0" marT="43815" marB="0" anchor="ctr">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04800">
                <a:tc>
                  <a:txBody>
                    <a:bodyPr/>
                    <a:lstStyle/>
                    <a:p>
                      <a:pPr marL="244475" indent="-152400">
                        <a:lnSpc>
                          <a:spcPct val="100000"/>
                        </a:lnSpc>
                        <a:spcBef>
                          <a:spcPts val="380"/>
                        </a:spcBef>
                        <a:buClr>
                          <a:srgbClr val="FFCC00"/>
                        </a:buClr>
                        <a:buSzPct val="91666"/>
                        <a:buChar char="■"/>
                        <a:tabLst>
                          <a:tab pos="244475" algn="l"/>
                        </a:tabLst>
                      </a:pPr>
                      <a:r>
                        <a:rPr lang="ja-JP" altLang="en-US" sz="1200" spc="-10" dirty="0">
                          <a:latin typeface="HGP創英角ｺﾞｼｯｸUB" panose="020B0900000000000000" pitchFamily="50" charset="-128"/>
                          <a:ea typeface="HGP創英角ｺﾞｼｯｸUB" panose="020B0900000000000000" pitchFamily="50" charset="-128"/>
                          <a:cs typeface="HGP創英角ｺﾞｼｯｸUB"/>
                        </a:rPr>
                        <a:t>香港</a:t>
                      </a:r>
                      <a:r>
                        <a:rPr sz="1200" spc="-20" dirty="0" err="1">
                          <a:latin typeface="HGP創英角ｺﾞｼｯｸUB"/>
                          <a:cs typeface="HGP創英角ｺﾞｼｯｸUB"/>
                        </a:rPr>
                        <a:t>店舗事業</a:t>
                      </a:r>
                      <a:endParaRPr sz="1200" dirty="0">
                        <a:latin typeface="HGP創英角ｺﾞｼｯｸUB"/>
                        <a:cs typeface="HGP創英角ｺﾞｼｯｸUB"/>
                      </a:endParaRPr>
                    </a:p>
                  </a:txBody>
                  <a:tcPr marL="0" marR="0" marT="48260" marB="0" anchor="ctr">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45"/>
                        </a:spcBef>
                      </a:pPr>
                      <a:r>
                        <a:rPr lang="ja-JP" altLang="en-US" sz="1200" dirty="0">
                          <a:latin typeface="HGP創英角ｺﾞｼｯｸUB"/>
                          <a:cs typeface="HGP創英角ｺﾞｼｯｸUB"/>
                        </a:rPr>
                        <a:t>△</a:t>
                      </a:r>
                      <a:r>
                        <a:rPr lang="en-US" altLang="ja-JP" sz="1200" dirty="0">
                          <a:latin typeface="HGP創英角ｺﾞｼｯｸUB"/>
                          <a:cs typeface="HGP創英角ｺﾞｼｯｸUB"/>
                        </a:rPr>
                        <a:t>4.1%</a:t>
                      </a:r>
                      <a:endParaRPr sz="1200" dirty="0">
                        <a:latin typeface="HGP創英角ｺﾞｼｯｸUB"/>
                        <a:cs typeface="HGP創英角ｺﾞｼｯｸUB"/>
                      </a:endParaRPr>
                    </a:p>
                  </a:txBody>
                  <a:tcPr marL="0" marR="0" marT="4381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345"/>
                        </a:spcBef>
                      </a:pPr>
                      <a:r>
                        <a:rPr lang="en-US" sz="1200" dirty="0">
                          <a:latin typeface="HGP創英角ｺﾞｼｯｸUB"/>
                          <a:cs typeface="HGP創英角ｺﾞｼｯｸUB"/>
                        </a:rPr>
                        <a:t>0.6%</a:t>
                      </a:r>
                      <a:endParaRPr sz="1200" dirty="0">
                        <a:latin typeface="HGP創英角ｺﾞｼｯｸUB"/>
                        <a:cs typeface="HGP創英角ｺﾞｼｯｸUB"/>
                      </a:endParaRPr>
                    </a:p>
                  </a:txBody>
                  <a:tcPr marL="0" marR="0" marT="4381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45"/>
                        </a:spcBef>
                      </a:pPr>
                      <a:r>
                        <a:rPr lang="en-US" sz="1200" dirty="0">
                          <a:latin typeface="HGP創英角ｺﾞｼｯｸUB"/>
                          <a:cs typeface="HGP創英角ｺﾞｼｯｸUB"/>
                        </a:rPr>
                        <a:t>+4.7Pt</a:t>
                      </a:r>
                      <a:endParaRPr sz="1200" dirty="0">
                        <a:latin typeface="HGP創英角ｺﾞｼｯｸUB"/>
                        <a:cs typeface="HGP創英角ｺﾞｼｯｸUB"/>
                      </a:endParaRPr>
                    </a:p>
                  </a:txBody>
                  <a:tcPr marL="0" marR="0" marT="43815" marB="0" anchor="ctr">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04800">
                <a:tc>
                  <a:txBody>
                    <a:bodyPr/>
                    <a:lstStyle/>
                    <a:p>
                      <a:pPr marL="499745" algn="l">
                        <a:lnSpc>
                          <a:spcPct val="100000"/>
                        </a:lnSpc>
                        <a:spcBef>
                          <a:spcPts val="380"/>
                        </a:spcBef>
                      </a:pPr>
                      <a:r>
                        <a:rPr sz="1200" spc="-20" dirty="0" err="1">
                          <a:latin typeface="HGP創英角ｺﾞｼｯｸUB"/>
                        </a:rPr>
                        <a:t>営業利益率</a:t>
                      </a:r>
                      <a:r>
                        <a:rPr lang="en-US" sz="1200" spc="-20" dirty="0">
                          <a:latin typeface="HGP創英角ｺﾞｼｯｸUB" panose="020B0900000000000000" pitchFamily="50" charset="-128"/>
                          <a:ea typeface="HGP創英角ｺﾞｼｯｸUB" panose="020B0900000000000000" pitchFamily="50" charset="-128"/>
                        </a:rPr>
                        <a:t>(</a:t>
                      </a:r>
                      <a:r>
                        <a:rPr lang="ja-JP" altLang="en-US" sz="1200" spc="-20" dirty="0">
                          <a:latin typeface="HGP創英角ｺﾞｼｯｸUB" panose="020B0900000000000000" pitchFamily="50" charset="-128"/>
                          <a:ea typeface="HGP創英角ｺﾞｼｯｸUB" panose="020B0900000000000000" pitchFamily="50" charset="-128"/>
                        </a:rPr>
                        <a:t>全体</a:t>
                      </a:r>
                      <a:r>
                        <a:rPr lang="en-US" altLang="ja-JP" sz="1200" spc="-20" dirty="0">
                          <a:latin typeface="HGP創英角ｺﾞｼｯｸUB" panose="020B0900000000000000" pitchFamily="50" charset="-128"/>
                          <a:ea typeface="HGP創英角ｺﾞｼｯｸUB" panose="020B0900000000000000" pitchFamily="50" charset="-128"/>
                        </a:rPr>
                        <a:t>)</a:t>
                      </a:r>
                      <a:endParaRPr sz="1200" dirty="0">
                        <a:latin typeface="HGP創英角ｺﾞｼｯｸUB" panose="020B0900000000000000" pitchFamily="50" charset="-128"/>
                        <a:ea typeface="HGP創英角ｺﾞｼｯｸUB" panose="020B0900000000000000" pitchFamily="50" charset="-128"/>
                      </a:endParaRPr>
                    </a:p>
                  </a:txBody>
                  <a:tcPr marL="0" marR="0" marT="48260" marB="0" anchor="ctr">
                    <a:lnL w="381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blipFill>
                      <a:blip r:embed="rId23"/>
                      <a:tile tx="0" ty="0" sx="100000" sy="100000" flip="none" algn="tl"/>
                    </a:blipFill>
                  </a:tcPr>
                </a:tc>
                <a:tc>
                  <a:txBody>
                    <a:bodyPr/>
                    <a:lstStyle/>
                    <a:p>
                      <a:pPr marR="81915" algn="r">
                        <a:lnSpc>
                          <a:spcPct val="100000"/>
                        </a:lnSpc>
                        <a:spcBef>
                          <a:spcPts val="380"/>
                        </a:spcBef>
                      </a:pPr>
                      <a:r>
                        <a:rPr lang="en-US" altLang="ja-JP" sz="1200">
                          <a:latin typeface="HGP創英角ｺﾞｼｯｸUB"/>
                        </a:rPr>
                        <a:t>1.3</a:t>
                      </a:r>
                      <a:r>
                        <a:rPr lang="en-US" altLang="ja-JP" sz="1200" dirty="0">
                          <a:latin typeface="HGP創英角ｺﾞｼｯｸUB"/>
                        </a:rPr>
                        <a:t>%</a:t>
                      </a:r>
                      <a:endParaRPr sz="1200" dirty="0">
                        <a:latin typeface="HGP創英角ｺﾞｼｯｸUB"/>
                      </a:endParaRPr>
                    </a:p>
                  </a:txBody>
                  <a:tcPr marL="0" marR="0" marT="43815" marB="0" anchor="ctr">
                    <a:lnL w="127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blipFill>
                      <a:blip r:embed="rId23"/>
                      <a:tile tx="0" ty="0" sx="100000" sy="100000" flip="none" algn="tl"/>
                    </a:blipFill>
                  </a:tcPr>
                </a:tc>
                <a:tc>
                  <a:txBody>
                    <a:bodyPr/>
                    <a:lstStyle/>
                    <a:p>
                      <a:pPr marR="83185" algn="r">
                        <a:lnSpc>
                          <a:spcPct val="100000"/>
                        </a:lnSpc>
                        <a:spcBef>
                          <a:spcPts val="380"/>
                        </a:spcBef>
                      </a:pPr>
                      <a:r>
                        <a:rPr lang="en-US" sz="1200" dirty="0">
                          <a:latin typeface="HGP創英角ｺﾞｼｯｸUB"/>
                        </a:rPr>
                        <a:t>3.1%</a:t>
                      </a:r>
                      <a:endParaRPr sz="1200" dirty="0">
                        <a:latin typeface="HGP創英角ｺﾞｼｯｸUB"/>
                      </a:endParaRPr>
                    </a:p>
                  </a:txBody>
                  <a:tcPr marL="0" marR="0" marT="43815" marB="0" anchor="ctr">
                    <a:lnL w="127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blipFill>
                      <a:blip r:embed="rId23"/>
                      <a:tile tx="0" ty="0" sx="100000" sy="100000" flip="none" algn="tl"/>
                    </a:blipFill>
                  </a:tcPr>
                </a:tc>
                <a:tc>
                  <a:txBody>
                    <a:bodyPr/>
                    <a:lstStyle/>
                    <a:p>
                      <a:pPr marR="81915" algn="r">
                        <a:lnSpc>
                          <a:spcPct val="100000"/>
                        </a:lnSpc>
                        <a:spcBef>
                          <a:spcPts val="380"/>
                        </a:spcBef>
                      </a:pPr>
                      <a:r>
                        <a:rPr lang="en-US" sz="1200" dirty="0">
                          <a:latin typeface="HGP創英角ｺﾞｼｯｸUB"/>
                        </a:rPr>
                        <a:t>+1.8Pt</a:t>
                      </a:r>
                      <a:endParaRPr sz="1200" dirty="0">
                        <a:latin typeface="HGP創英角ｺﾞｼｯｸUB"/>
                      </a:endParaRPr>
                    </a:p>
                  </a:txBody>
                  <a:tcPr marL="0" marR="0" marT="43815" marB="0" anchor="ctr">
                    <a:lnL w="12700">
                      <a:solidFill>
                        <a:srgbClr val="000000"/>
                      </a:solidFill>
                      <a:prstDash val="solid"/>
                    </a:lnL>
                    <a:lnR w="38100">
                      <a:solidFill>
                        <a:srgbClr val="000000"/>
                      </a:solidFill>
                      <a:prstDash val="solid"/>
                    </a:lnR>
                    <a:lnT w="12700">
                      <a:solidFill>
                        <a:srgbClr val="000000"/>
                      </a:solidFill>
                      <a:prstDash val="solid"/>
                    </a:lnT>
                    <a:lnB w="38100">
                      <a:solidFill>
                        <a:srgbClr val="000000"/>
                      </a:solidFill>
                      <a:prstDash val="solid"/>
                    </a:lnB>
                    <a:blipFill>
                      <a:blip r:embed="rId23"/>
                      <a:tile tx="0" ty="0" sx="100000" sy="100000" flip="none" algn="tl"/>
                    </a:blipFill>
                  </a:tcPr>
                </a:tc>
                <a:extLst>
                  <a:ext uri="{0D108BD9-81ED-4DB2-BD59-A6C34878D82A}">
                    <a16:rowId xmlns:a16="http://schemas.microsoft.com/office/drawing/2014/main" val="10005"/>
                  </a:ext>
                </a:extLst>
              </a:tr>
            </a:tbl>
          </a:graphicData>
        </a:graphic>
      </p:graphicFrame>
      <p:sp>
        <p:nvSpPr>
          <p:cNvPr id="116" name="object 178">
            <a:extLst>
              <a:ext uri="{FF2B5EF4-FFF2-40B4-BE49-F238E27FC236}">
                <a16:creationId xmlns:a16="http://schemas.microsoft.com/office/drawing/2014/main" id="{8CFB2B32-B363-F72F-AC42-30562FB711F4}"/>
              </a:ext>
            </a:extLst>
          </p:cNvPr>
          <p:cNvSpPr txBox="1"/>
          <p:nvPr>
            <p:custDataLst>
              <p:custData r:id="rId7"/>
            </p:custDataLst>
          </p:nvPr>
        </p:nvSpPr>
        <p:spPr>
          <a:xfrm>
            <a:off x="5575300" y="2446662"/>
            <a:ext cx="4183806" cy="4385816"/>
          </a:xfrm>
          <a:prstGeom prst="rect">
            <a:avLst/>
          </a:prstGeom>
        </p:spPr>
        <p:txBody>
          <a:bodyPr vert="horz" wrap="square" lIns="0" tIns="12700" rIns="0" bIns="0" rtlCol="0">
            <a:spAutoFit/>
          </a:bodyPr>
          <a:lstStyle/>
          <a:p>
            <a:pPr marL="165600" marR="0" lvl="0" indent="-153670" algn="l" defTabSz="914400" rtl="0" eaLnBrk="1" fontAlgn="auto" latinLnBrk="0" hangingPunct="1">
              <a:lnSpc>
                <a:spcPts val="1295"/>
              </a:lnSpc>
              <a:spcBef>
                <a:spcPts val="100"/>
              </a:spcBef>
              <a:spcAft>
                <a:spcPts val="0"/>
              </a:spcAft>
              <a:buClr>
                <a:srgbClr val="3232CC"/>
              </a:buClr>
              <a:buSzPct val="91666"/>
              <a:buFontTx/>
              <a:buChar char="■"/>
              <a:tabLst>
                <a:tab pos="166370" algn="l"/>
                <a:tab pos="1127760" algn="l"/>
              </a:tabLst>
              <a:defRPr/>
            </a:pPr>
            <a:r>
              <a:rPr lang="ja-JP" altLang="en-US" sz="1200" dirty="0">
                <a:latin typeface="HGP創英角ｺﾞｼｯｸUB" panose="020B0900000000000000" pitchFamily="50" charset="-128"/>
                <a:ea typeface="HGP創英角ｺﾞｼｯｸUB" panose="020B0900000000000000" pitchFamily="50" charset="-128"/>
                <a:cs typeface="HGP創英角ｺﾞｼｯｸUB"/>
              </a:rPr>
              <a:t>卸売実績</a:t>
            </a:r>
            <a:br>
              <a:rPr lang="en-US" altLang="ja-JP" sz="1200" spc="-5" dirty="0">
                <a:latin typeface="Microsoft YaHei"/>
                <a:cs typeface="Microsoft YaHei"/>
              </a:rPr>
            </a:b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世界的なインフレによる商品価格の高騰、為替の変動、 世界情勢</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65600" marR="0" lvl="0" defTabSz="914400" rtl="0" eaLnBrk="1" fontAlgn="auto" latinLnBrk="0" hangingPunct="1">
              <a:lnSpc>
                <a:spcPts val="1295"/>
              </a:lnSpc>
              <a:spcBef>
                <a:spcPts val="100"/>
              </a:spcBef>
              <a:spcAft>
                <a:spcPts val="0"/>
              </a:spcAft>
              <a:buClr>
                <a:srgbClr val="3232CC"/>
              </a:buClr>
              <a:buSzPct val="91666"/>
              <a:tabLst>
                <a:tab pos="180975" algn="l"/>
                <a:tab pos="1127125" algn="l"/>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や気候変動等の外部環境による影響が続いているが、購買方法と</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65600" marR="0" lvl="0" defTabSz="914400" rtl="0" eaLnBrk="1" fontAlgn="auto" latinLnBrk="0" hangingPunct="1">
              <a:lnSpc>
                <a:spcPts val="1295"/>
              </a:lnSpc>
              <a:spcBef>
                <a:spcPts val="100"/>
              </a:spcBef>
              <a:spcAft>
                <a:spcPts val="0"/>
              </a:spcAft>
              <a:buClr>
                <a:srgbClr val="3232CC"/>
              </a:buClr>
              <a:buSzPct val="91666"/>
              <a:tabLst>
                <a:tab pos="180975" algn="l"/>
                <a:tab pos="1127125" algn="l"/>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在庫管理を駆使して対応。</a:t>
            </a:r>
          </a:p>
          <a:p>
            <a:pPr marL="165600" marR="0" lvl="0" defTabSz="914400" rtl="0" eaLnBrk="1" fontAlgn="auto" latinLnBrk="0" hangingPunct="1">
              <a:lnSpc>
                <a:spcPts val="1295"/>
              </a:lnSpc>
              <a:spcBef>
                <a:spcPts val="100"/>
              </a:spcBef>
              <a:spcAft>
                <a:spcPts val="0"/>
              </a:spcAft>
              <a:buClr>
                <a:srgbClr val="3232CC"/>
              </a:buClr>
              <a:buSzPct val="91666"/>
              <a:buFontTx/>
              <a:buNone/>
              <a:tabLst>
                <a:tab pos="180975" algn="l"/>
                <a:tab pos="1127125" algn="l"/>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今後も展示会出展を通じて新たな販売先の獲得と販売チャネル増　　</a:t>
            </a:r>
            <a:endParaRPr lang="en-US" altLang="ja-JP" sz="1100" dirty="0">
              <a:latin typeface="BIZ UDPゴシック" panose="020B0400000000000000" pitchFamily="50" charset="-128"/>
              <a:ea typeface="BIZ UDPゴシック" panose="020B0400000000000000" pitchFamily="50" charset="-128"/>
            </a:endParaRPr>
          </a:p>
          <a:p>
            <a:pPr marL="165600" marR="0" lvl="0" defTabSz="914400" rtl="0" eaLnBrk="1" fontAlgn="auto" latinLnBrk="0" hangingPunct="1">
              <a:lnSpc>
                <a:spcPts val="1295"/>
              </a:lnSpc>
              <a:spcBef>
                <a:spcPts val="100"/>
              </a:spcBef>
              <a:spcAft>
                <a:spcPts val="0"/>
              </a:spcAft>
              <a:buClr>
                <a:srgbClr val="3232CC"/>
              </a:buClr>
              <a:buSzPct val="91666"/>
              <a:buFontTx/>
              <a:buNone/>
              <a:tabLst>
                <a:tab pos="180975" algn="l"/>
                <a:tab pos="1127125" algn="l"/>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加を図る。</a:t>
            </a:r>
            <a:r>
              <a:rPr lang="ja-JP" altLang="en-US" sz="1100" dirty="0">
                <a:latin typeface="BIZ UDPゴシック" panose="020B0400000000000000" pitchFamily="50" charset="-128"/>
                <a:ea typeface="BIZ UDPゴシック" panose="020B0400000000000000" pitchFamily="50" charset="-128"/>
              </a:rPr>
              <a:t>　</a:t>
            </a:r>
            <a:endParaRPr lang="en-US" altLang="ja-JP" sz="1100" dirty="0">
              <a:latin typeface="BIZ UDPゴシック" panose="020B0400000000000000" pitchFamily="50" charset="-128"/>
              <a:ea typeface="BIZ UDPゴシック" panose="020B0400000000000000" pitchFamily="50" charset="-128"/>
            </a:endParaRPr>
          </a:p>
          <a:p>
            <a:pPr marL="12065">
              <a:lnSpc>
                <a:spcPts val="1295"/>
              </a:lnSpc>
              <a:spcBef>
                <a:spcPts val="100"/>
              </a:spcBef>
              <a:buClr>
                <a:srgbClr val="3232CC"/>
              </a:buClr>
              <a:buSzPct val="91666"/>
              <a:tabLst>
                <a:tab pos="166370" algn="l"/>
                <a:tab pos="1127760" algn="l"/>
              </a:tabLst>
            </a:pPr>
            <a:endParaRPr lang="en-US" altLang="ja-JP" sz="1100" noProof="0" dirty="0">
              <a:solidFill>
                <a:prstClr val="black"/>
              </a:solidFill>
              <a:latin typeface="BIZ UDPゴシック" panose="020B0400000000000000" pitchFamily="50" charset="-128"/>
              <a:ea typeface="BIZ UDPゴシック" panose="020B0400000000000000" pitchFamily="50" charset="-128"/>
              <a:cs typeface="HGP創英角ｺﾞｼｯｸUB"/>
            </a:endParaRPr>
          </a:p>
          <a:p>
            <a:pPr marL="12065">
              <a:lnSpc>
                <a:spcPts val="1295"/>
              </a:lnSpc>
              <a:spcBef>
                <a:spcPts val="100"/>
              </a:spcBef>
              <a:buClr>
                <a:srgbClr val="3232CC"/>
              </a:buClr>
              <a:buSzPct val="91666"/>
              <a:tabLst>
                <a:tab pos="166370" algn="l"/>
                <a:tab pos="1127760" algn="l"/>
              </a:tabLst>
            </a:pPr>
            <a:endParaRPr lang="en-US" altLang="ja-JP" sz="1100" noProof="0" dirty="0">
              <a:solidFill>
                <a:prstClr val="black"/>
              </a:solidFill>
              <a:latin typeface="BIZ UDPゴシック" panose="020B0400000000000000" pitchFamily="50" charset="-128"/>
              <a:ea typeface="BIZ UDPゴシック" panose="020B0400000000000000" pitchFamily="50" charset="-128"/>
              <a:cs typeface="HGP創英角ｺﾞｼｯｸUB"/>
            </a:endParaRPr>
          </a:p>
          <a:p>
            <a:pPr marL="165600" indent="-171450" fontAlgn="ctr">
              <a:lnSpc>
                <a:spcPts val="1295"/>
              </a:lnSpc>
              <a:spcBef>
                <a:spcPts val="100"/>
              </a:spcBef>
              <a:buClr>
                <a:schemeClr val="accent2"/>
              </a:buClr>
              <a:buSzPct val="150000"/>
              <a:buFont typeface="Wingdings" panose="05000000000000000000" pitchFamily="2" charset="2"/>
              <a:buChar char="n"/>
              <a:tabLst>
                <a:tab pos="180975" algn="l"/>
                <a:tab pos="1127125" algn="l"/>
              </a:tabLst>
            </a:pP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HGP創英角ｺﾞｼｯｸUB"/>
              </a:rPr>
              <a:t>フード実績</a:t>
            </a:r>
            <a:br>
              <a:rPr lang="ja-JP" altLang="en-US" sz="1400" dirty="0">
                <a:latin typeface="HGP創英角ｺﾞｼｯｸUB"/>
                <a:cs typeface="HGP創英角ｺﾞｼｯｸUB"/>
              </a:rPr>
            </a:b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積極的な営業活動で受託施設数増加。</a:t>
            </a:r>
            <a:b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b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委託契約の見直しにより収益改善を図る。</a:t>
            </a:r>
            <a:b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b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rPr>
              <a:t>物価高騰のもと徹底したコスト管理で収益確保。</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HGP創英角ｺﾞｼｯｸUB"/>
            </a:endParaRPr>
          </a:p>
          <a:p>
            <a:pPr marL="165600" fontAlgn="ctr">
              <a:lnSpc>
                <a:spcPts val="1295"/>
              </a:lnSpc>
              <a:spcBef>
                <a:spcPts val="100"/>
              </a:spcBef>
              <a:buClr>
                <a:schemeClr val="accent2"/>
              </a:buClr>
              <a:buSzPct val="150000"/>
              <a:tabLst>
                <a:tab pos="180975" algn="l"/>
                <a:tab pos="1127125" algn="l"/>
              </a:tabLst>
            </a:pPr>
            <a:endParaRPr lang="en-US" altLang="ja-JP" sz="1100" dirty="0">
              <a:latin typeface="SimSun"/>
              <a:cs typeface="SimSun"/>
            </a:endParaRPr>
          </a:p>
          <a:p>
            <a:pPr marL="165600" fontAlgn="ctr">
              <a:lnSpc>
                <a:spcPts val="1295"/>
              </a:lnSpc>
              <a:spcBef>
                <a:spcPts val="100"/>
              </a:spcBef>
              <a:buClr>
                <a:schemeClr val="accent2"/>
              </a:buClr>
              <a:buSzPct val="150000"/>
              <a:tabLst>
                <a:tab pos="180975" algn="l"/>
                <a:tab pos="1127125" algn="l"/>
              </a:tabLst>
            </a:pPr>
            <a:endParaRPr lang="ja-JP" altLang="en-US" sz="1100" dirty="0">
              <a:latin typeface="SimSun"/>
              <a:cs typeface="SimSun"/>
            </a:endParaRPr>
          </a:p>
          <a:p>
            <a:pPr marL="165600" indent="-184424">
              <a:lnSpc>
                <a:spcPts val="1175"/>
              </a:lnSpc>
              <a:spcBef>
                <a:spcPts val="771"/>
              </a:spcBef>
              <a:buClr>
                <a:srgbClr val="659900"/>
              </a:buClr>
              <a:buChar char="■"/>
              <a:tabLst>
                <a:tab pos="195951" algn="l"/>
              </a:tabLst>
            </a:pPr>
            <a:r>
              <a:rPr lang="ja-JP" altLang="en-US" sz="1200" dirty="0">
                <a:latin typeface="HGP創英角ｺﾞｼｯｸUB" panose="020B0900000000000000" pitchFamily="50" charset="-128"/>
                <a:ea typeface="HGP創英角ｺﾞｼｯｸUB" panose="020B0900000000000000" pitchFamily="50" charset="-128"/>
                <a:cs typeface="HGP創英角ｺﾞｼｯｸUB"/>
              </a:rPr>
              <a:t>介護実績</a:t>
            </a:r>
            <a:br>
              <a:rPr lang="ja-JP" altLang="en-US" sz="1400" dirty="0">
                <a:latin typeface="HGP創英角ｺﾞｼｯｸUB"/>
                <a:cs typeface="HGP創英角ｺﾞｼｯｸUB"/>
              </a:rPr>
            </a:br>
            <a:r>
              <a:rPr lang="ja-JP" altLang="en-US" sz="1100" dirty="0">
                <a:latin typeface="BIZ UDPゴシック" panose="020B0400000000000000" pitchFamily="50" charset="-128"/>
                <a:ea typeface="BIZ UDPゴシック" panose="020B0400000000000000" pitchFamily="50" charset="-128"/>
                <a:cs typeface="HGP創英角ｺﾞｼｯｸUB"/>
              </a:rPr>
              <a:t>積極的な新規入居者様獲得による業績回復。　　　　　　　　　　　　　職員定着率向上にて安定したサービス提供による収益力向上、物価高騰にて徹底したコスト管理による利益確保。</a:t>
            </a:r>
          </a:p>
          <a:p>
            <a:pPr marL="165600">
              <a:lnSpc>
                <a:spcPts val="1175"/>
              </a:lnSpc>
              <a:spcBef>
                <a:spcPts val="771"/>
              </a:spcBef>
              <a:buClr>
                <a:srgbClr val="659900"/>
              </a:buClr>
              <a:tabLst>
                <a:tab pos="195951" algn="l"/>
              </a:tabLst>
            </a:pPr>
            <a:endParaRPr lang="ja-JP" altLang="en-US" sz="1100" dirty="0">
              <a:latin typeface="Microsoft YaHei"/>
              <a:cs typeface="Microsoft YaHei"/>
            </a:endParaRPr>
          </a:p>
          <a:p>
            <a:pPr marL="165735" indent="-153670">
              <a:lnSpc>
                <a:spcPts val="1295"/>
              </a:lnSpc>
              <a:spcBef>
                <a:spcPts val="865"/>
              </a:spcBef>
              <a:buClr>
                <a:srgbClr val="FFCC00"/>
              </a:buClr>
              <a:buSzPct val="91666"/>
              <a:buChar char="■"/>
              <a:tabLst>
                <a:tab pos="166370" algn="l"/>
                <a:tab pos="1127760" algn="l"/>
              </a:tabLst>
            </a:pPr>
            <a:r>
              <a:rPr lang="ja-JP" altLang="en-US" sz="1200" spc="-25" dirty="0">
                <a:latin typeface="HGP創英角ｺﾞｼｯｸUB" panose="020B0900000000000000" pitchFamily="50" charset="-128"/>
                <a:ea typeface="HGP創英角ｺﾞｼｯｸUB" panose="020B0900000000000000" pitchFamily="50" charset="-128"/>
                <a:cs typeface="HGP創英角ｺﾞｼｯｸUB"/>
              </a:rPr>
              <a:t>香港実績</a:t>
            </a:r>
            <a:br>
              <a:rPr lang="en-US" altLang="ja-JP" sz="1400" spc="-25" dirty="0">
                <a:latin typeface="HGP創英角ｺﾞｼｯｸUB"/>
                <a:cs typeface="HGP創英角ｺﾞｼｯｸUB"/>
              </a:rPr>
            </a:br>
            <a:r>
              <a:rPr lang="ja-JP" altLang="en-US" sz="1100" dirty="0">
                <a:latin typeface="BIZ UDPゴシック" panose="020B0400000000000000" pitchFamily="50" charset="-128"/>
                <a:ea typeface="BIZ UDPゴシック" panose="020B0400000000000000" pitchFamily="50" charset="-128"/>
              </a:rPr>
              <a:t>外食事業においては、各店の契約更新時にデベロッパーと家賃減額交渉を行い合意できなかった店舗は撤退。</a:t>
            </a:r>
            <a:r>
              <a:rPr lang="ja-JP" altLang="en-US" sz="1100" dirty="0">
                <a:latin typeface="BIZ UDPゴシック" panose="020B0400000000000000" pitchFamily="50" charset="-128"/>
                <a:ea typeface="BIZ UDPゴシック" panose="020B0400000000000000" pitchFamily="50" charset="-128"/>
                <a:cs typeface="Microsoft YaHei"/>
              </a:rPr>
              <a:t>卸売部門では、食品加工場において顧客より要望された</a:t>
            </a:r>
            <a:r>
              <a:rPr lang="en-US" altLang="ja-JP" sz="1100" dirty="0">
                <a:latin typeface="BIZ UDPゴシック" panose="020B0400000000000000" pitchFamily="50" charset="-128"/>
                <a:ea typeface="BIZ UDPゴシック" panose="020B0400000000000000" pitchFamily="50" charset="-128"/>
                <a:cs typeface="Microsoft YaHei"/>
              </a:rPr>
              <a:t>OEM</a:t>
            </a:r>
            <a:r>
              <a:rPr lang="ja-JP" altLang="en-US" sz="1100" dirty="0">
                <a:latin typeface="BIZ UDPゴシック" panose="020B0400000000000000" pitchFamily="50" charset="-128"/>
                <a:ea typeface="BIZ UDPゴシック" panose="020B0400000000000000" pitchFamily="50" charset="-128"/>
                <a:cs typeface="Microsoft YaHei"/>
              </a:rPr>
              <a:t>商品製造を小ロットで対応することにより売上増を図る。</a:t>
            </a:r>
            <a:endParaRPr sz="1100" dirty="0">
              <a:latin typeface="Microsoft YaHei"/>
              <a:cs typeface="Microsoft YaHei"/>
            </a:endParaRPr>
          </a:p>
        </p:txBody>
      </p:sp>
      <p:pic>
        <p:nvPicPr>
          <p:cNvPr id="7" name="図 6">
            <a:extLst>
              <a:ext uri="{FF2B5EF4-FFF2-40B4-BE49-F238E27FC236}">
                <a16:creationId xmlns:a16="http://schemas.microsoft.com/office/drawing/2014/main" id="{11C8C318-032D-21EF-D494-D85B2CBEF5D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
        <p:nvSpPr>
          <p:cNvPr id="49" name="テキスト ボックス 48">
            <a:extLst>
              <a:ext uri="{FF2B5EF4-FFF2-40B4-BE49-F238E27FC236}">
                <a16:creationId xmlns:a16="http://schemas.microsoft.com/office/drawing/2014/main" id="{90687512-1EBB-EE19-5FC7-560F37E4C616}"/>
              </a:ext>
            </a:extLst>
          </p:cNvPr>
          <p:cNvSpPr txBox="1"/>
          <p:nvPr/>
        </p:nvSpPr>
        <p:spPr>
          <a:xfrm>
            <a:off x="995040" y="7173467"/>
            <a:ext cx="1808991" cy="276999"/>
          </a:xfrm>
          <a:prstGeom prst="rect">
            <a:avLst/>
          </a:prstGeom>
          <a:noFill/>
        </p:spPr>
        <p:txBody>
          <a:bodyPr wrap="square" rtlCol="0">
            <a:spAutoFit/>
          </a:bodyPr>
          <a:lstStyle/>
          <a:p>
            <a:r>
              <a:rPr kumimoji="1" lang="en-US" altLang="ja-JP" sz="1200" b="1"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a:t>
            </a:r>
            <a:r>
              <a:rPr kumimoji="1" lang="ja-JP" altLang="en-US" sz="1200" b="1"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主要事業のみの</a:t>
            </a:r>
            <a:r>
              <a:rPr lang="ja-JP" altLang="en-US" sz="1200" b="1"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表記</a:t>
            </a:r>
            <a:endParaRPr kumimoji="1" lang="ja-JP" altLang="en-US" sz="1200" b="1"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endParaRPr>
          </a:p>
        </p:txBody>
      </p:sp>
      <p:sp>
        <p:nvSpPr>
          <p:cNvPr id="54" name="テキスト ボックス 53">
            <a:extLst>
              <a:ext uri="{FF2B5EF4-FFF2-40B4-BE49-F238E27FC236}">
                <a16:creationId xmlns:a16="http://schemas.microsoft.com/office/drawing/2014/main" id="{6C9B5806-E8FF-B8C1-4013-DBAEC62FB0DF}"/>
              </a:ext>
            </a:extLst>
          </p:cNvPr>
          <p:cNvSpPr txBox="1"/>
          <p:nvPr>
            <p:custDataLst>
              <p:custData r:id="rId8"/>
            </p:custDataLst>
          </p:nvPr>
        </p:nvSpPr>
        <p:spPr>
          <a:xfrm>
            <a:off x="4312565" y="1014241"/>
            <a:ext cx="1879606" cy="276999"/>
          </a:xfrm>
          <a:prstGeom prst="rect">
            <a:avLst/>
          </a:prstGeom>
          <a:noFill/>
        </p:spPr>
        <p:txBody>
          <a:bodyPr wrap="squar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0.9</a:t>
            </a:r>
            <a:endParaRPr kumimoji="1"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5" name="テキスト ボックス 54">
            <a:extLst>
              <a:ext uri="{FF2B5EF4-FFF2-40B4-BE49-F238E27FC236}">
                <a16:creationId xmlns:a16="http://schemas.microsoft.com/office/drawing/2014/main" id="{784FA625-95F9-D082-E596-57C69EDFD963}"/>
              </a:ext>
            </a:extLst>
          </p:cNvPr>
          <p:cNvSpPr txBox="1"/>
          <p:nvPr>
            <p:custDataLst>
              <p:custData r:id="rId9"/>
            </p:custDataLst>
          </p:nvPr>
        </p:nvSpPr>
        <p:spPr>
          <a:xfrm>
            <a:off x="4149356" y="1291778"/>
            <a:ext cx="1752600" cy="276999"/>
          </a:xfrm>
          <a:prstGeom prst="rect">
            <a:avLst/>
          </a:prstGeom>
          <a:noFill/>
        </p:spPr>
        <p:txBody>
          <a:bodyPr wrap="squar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133.7</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7" name="テキスト ボックス 56">
            <a:extLst>
              <a:ext uri="{FF2B5EF4-FFF2-40B4-BE49-F238E27FC236}">
                <a16:creationId xmlns:a16="http://schemas.microsoft.com/office/drawing/2014/main" id="{8DE14186-B89D-32ED-0BE1-24529C44E279}"/>
              </a:ext>
            </a:extLst>
          </p:cNvPr>
          <p:cNvSpPr txBox="1"/>
          <p:nvPr/>
        </p:nvSpPr>
        <p:spPr>
          <a:xfrm>
            <a:off x="896003" y="2651323"/>
            <a:ext cx="1657798" cy="261610"/>
          </a:xfrm>
          <a:prstGeom prst="rect">
            <a:avLst/>
          </a:prstGeom>
          <a:noFill/>
        </p:spPr>
        <p:txBody>
          <a:bodyPr wrap="square" rtlCol="0">
            <a:spAutoFit/>
          </a:bodyPr>
          <a:lstStyle/>
          <a:p>
            <a:r>
              <a:rPr kumimoji="1" lang="ja-JP" altLang="en-US" sz="1100" dirty="0">
                <a:latin typeface="HGP創英角ｺﾞｼｯｸUB" panose="020B0900000000000000" pitchFamily="50" charset="-128"/>
                <a:ea typeface="HGP創英角ｺﾞｼｯｸUB" panose="020B0900000000000000" pitchFamily="50" charset="-128"/>
              </a:rPr>
              <a:t>単位：百万円 （切り捨て）</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object 92"/>
          <p:cNvPicPr/>
          <p:nvPr/>
        </p:nvPicPr>
        <p:blipFill>
          <a:blip r:embed="rId43" cstate="print"/>
          <a:stretch>
            <a:fillRect/>
          </a:stretch>
        </p:blipFill>
        <p:spPr>
          <a:xfrm>
            <a:off x="1613794" y="348989"/>
            <a:ext cx="8305800" cy="609600"/>
          </a:xfrm>
          <a:prstGeom prst="rect">
            <a:avLst/>
          </a:prstGeom>
        </p:spPr>
      </p:pic>
      <p:sp>
        <p:nvSpPr>
          <p:cNvPr id="93" name="object 93"/>
          <p:cNvSpPr txBox="1"/>
          <p:nvPr/>
        </p:nvSpPr>
        <p:spPr>
          <a:xfrm>
            <a:off x="9424279" y="605021"/>
            <a:ext cx="304800" cy="216726"/>
          </a:xfrm>
          <a:prstGeom prst="rect">
            <a:avLst/>
          </a:prstGeom>
          <a:solidFill>
            <a:srgbClr val="FFFFFF"/>
          </a:solidFill>
        </p:spPr>
        <p:txBody>
          <a:bodyPr vert="horz" wrap="square" lIns="0" tIns="31750" rIns="0" bIns="0" rtlCol="0">
            <a:spAutoFit/>
          </a:bodyPr>
          <a:lstStyle/>
          <a:p>
            <a:pPr marL="91440">
              <a:lnSpc>
                <a:spcPct val="100000"/>
              </a:lnSpc>
              <a:spcBef>
                <a:spcPts val="250"/>
              </a:spcBef>
            </a:pPr>
            <a:r>
              <a:rPr lang="en-US" altLang="ja-JP" sz="1200" spc="245" dirty="0">
                <a:latin typeface="HGP創英角ｺﾞｼｯｸUB"/>
                <a:cs typeface="HGP創英角ｺﾞｼｯｸUB"/>
              </a:rPr>
              <a:t>4</a:t>
            </a:r>
          </a:p>
        </p:txBody>
      </p:sp>
      <p:sp>
        <p:nvSpPr>
          <p:cNvPr id="94" name="object 94"/>
          <p:cNvSpPr txBox="1"/>
          <p:nvPr/>
        </p:nvSpPr>
        <p:spPr>
          <a:xfrm>
            <a:off x="1755510" y="507484"/>
            <a:ext cx="6182995" cy="232115"/>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40" dirty="0">
                <a:latin typeface="HGP創英角ｺﾞｼｯｸUB"/>
                <a:cs typeface="HGP創英角ｺﾞｼｯｸUB"/>
              </a:rPr>
              <a:t>Ⅱ．経営指標 【</a:t>
            </a:r>
            <a:r>
              <a:rPr sz="1200" spc="-10" dirty="0">
                <a:latin typeface="HGP創英角ｺﾞｼｯｸUB"/>
                <a:cs typeface="HGP創英角ｺﾞｼｯｸUB"/>
              </a:rPr>
              <a:t>202</a:t>
            </a:r>
            <a:r>
              <a:rPr lang="en-US" sz="1200" spc="-10" dirty="0">
                <a:latin typeface="HGP創英角ｺﾞｼｯｸUB"/>
                <a:cs typeface="HGP創英角ｺﾞｼｯｸUB"/>
              </a:rPr>
              <a:t>6</a:t>
            </a:r>
            <a:r>
              <a:rPr sz="1200" spc="10" dirty="0">
                <a:latin typeface="HGP創英角ｺﾞｼｯｸUB"/>
                <a:cs typeface="HGP創英角ｺﾞｼｯｸUB"/>
              </a:rPr>
              <a:t>年</a:t>
            </a:r>
            <a:r>
              <a:rPr lang="en-US" altLang="ja-JP" sz="1200" spc="10" dirty="0">
                <a:latin typeface="HGP創英角ｺﾞｼｯｸUB"/>
                <a:cs typeface="HGP創英角ｺﾞｼｯｸUB"/>
              </a:rPr>
              <a:t>3</a:t>
            </a:r>
            <a:r>
              <a:rPr sz="1200" spc="10" dirty="0">
                <a:latin typeface="HGP創英角ｺﾞｼｯｸUB"/>
                <a:cs typeface="HGP創英角ｺﾞｼｯｸUB"/>
              </a:rPr>
              <a:t>月期</a:t>
            </a:r>
            <a:r>
              <a:rPr lang="en-US" sz="1200" spc="10" dirty="0">
                <a:latin typeface="HGP創英角ｺﾞｼｯｸUB"/>
                <a:cs typeface="HGP創英角ｺﾞｼｯｸUB"/>
              </a:rPr>
              <a:t> </a:t>
            </a:r>
            <a:r>
              <a:rPr lang="ja-JP" altLang="en-US" sz="1200" spc="10" dirty="0">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200" spc="10" dirty="0">
                <a:latin typeface="HGP創英角ｺﾞｼｯｸUB" panose="020B0900000000000000" pitchFamily="50" charset="-128"/>
                <a:ea typeface="HGP創英角ｺﾞｼｯｸUB" panose="020B0900000000000000" pitchFamily="50" charset="-128"/>
                <a:cs typeface="HGP創英角ｺﾞｼｯｸUB"/>
              </a:rPr>
              <a:t>2</a:t>
            </a:r>
            <a:r>
              <a:rPr lang="ja-JP" altLang="en-US" sz="1200" spc="10" dirty="0">
                <a:latin typeface="HGP創英角ｺﾞｼｯｸUB" panose="020B0900000000000000" pitchFamily="50" charset="-128"/>
                <a:ea typeface="HGP創英角ｺﾞｼｯｸUB" panose="020B0900000000000000" pitchFamily="50" charset="-128"/>
                <a:cs typeface="HGP創英角ｺﾞｼｯｸUB"/>
              </a:rPr>
              <a:t>四半期（中間期）</a:t>
            </a:r>
            <a:r>
              <a:rPr lang="ja-JP" altLang="en-US" sz="1100" spc="10" dirty="0">
                <a:latin typeface="HGP創英角ｺﾞｼｯｸUB" panose="020B0900000000000000" pitchFamily="50" charset="-128"/>
                <a:ea typeface="HGP創英角ｺﾞｼｯｸUB" panose="020B0900000000000000" pitchFamily="50" charset="-128"/>
                <a:cs typeface="HGP創英角ｺﾞｼｯｸUB"/>
              </a:rPr>
              <a:t> </a:t>
            </a:r>
            <a:r>
              <a:rPr sz="1200" spc="10" dirty="0">
                <a:latin typeface="HGP創英角ｺﾞｼｯｸUB"/>
                <a:cs typeface="HGP創英角ｺﾞｼｯｸUB"/>
              </a:rPr>
              <a:t>決算報告ー２ 損益計算書】</a:t>
            </a:r>
            <a:endParaRPr sz="1200" dirty="0">
              <a:latin typeface="HGP創英角ｺﾞｼｯｸUB"/>
              <a:cs typeface="HGP創英角ｺﾞｼｯｸUB"/>
            </a:endParaRPr>
          </a:p>
        </p:txBody>
      </p:sp>
      <p:grpSp>
        <p:nvGrpSpPr>
          <p:cNvPr id="226" name="object 2">
            <a:extLst>
              <a:ext uri="{FF2B5EF4-FFF2-40B4-BE49-F238E27FC236}">
                <a16:creationId xmlns:a16="http://schemas.microsoft.com/office/drawing/2014/main" id="{12772B10-DCDE-BFDB-B514-63517872754D}"/>
              </a:ext>
            </a:extLst>
          </p:cNvPr>
          <p:cNvGrpSpPr/>
          <p:nvPr/>
        </p:nvGrpSpPr>
        <p:grpSpPr>
          <a:xfrm>
            <a:off x="-5150821" y="3104177"/>
            <a:ext cx="5044440" cy="1384300"/>
            <a:chOff x="854839" y="3015995"/>
            <a:chExt cx="5044440" cy="1384300"/>
          </a:xfrm>
        </p:grpSpPr>
        <p:pic>
          <p:nvPicPr>
            <p:cNvPr id="227" name="object 3">
              <a:extLst>
                <a:ext uri="{FF2B5EF4-FFF2-40B4-BE49-F238E27FC236}">
                  <a16:creationId xmlns:a16="http://schemas.microsoft.com/office/drawing/2014/main" id="{14014AFF-B97B-F9A2-F2FC-73D1498F82B4}"/>
                </a:ext>
              </a:extLst>
            </p:cNvPr>
            <p:cNvPicPr/>
            <p:nvPr/>
          </p:nvPicPr>
          <p:blipFill>
            <a:blip r:embed="rId44" cstate="print"/>
            <a:stretch>
              <a:fillRect/>
            </a:stretch>
          </p:blipFill>
          <p:spPr>
            <a:xfrm>
              <a:off x="854839" y="3015995"/>
              <a:ext cx="1956819" cy="274320"/>
            </a:xfrm>
            <a:prstGeom prst="rect">
              <a:avLst/>
            </a:prstGeom>
          </p:spPr>
        </p:pic>
        <p:pic>
          <p:nvPicPr>
            <p:cNvPr id="228" name="object 4">
              <a:extLst>
                <a:ext uri="{FF2B5EF4-FFF2-40B4-BE49-F238E27FC236}">
                  <a16:creationId xmlns:a16="http://schemas.microsoft.com/office/drawing/2014/main" id="{3A4B5F81-85F3-EE8E-7074-8E1086F257D8}"/>
                </a:ext>
              </a:extLst>
            </p:cNvPr>
            <p:cNvPicPr/>
            <p:nvPr/>
          </p:nvPicPr>
          <p:blipFill>
            <a:blip r:embed="rId45" cstate="print"/>
            <a:stretch>
              <a:fillRect/>
            </a:stretch>
          </p:blipFill>
          <p:spPr>
            <a:xfrm>
              <a:off x="2811658" y="3015995"/>
              <a:ext cx="752855" cy="274320"/>
            </a:xfrm>
            <a:prstGeom prst="rect">
              <a:avLst/>
            </a:prstGeom>
          </p:spPr>
        </p:pic>
        <p:pic>
          <p:nvPicPr>
            <p:cNvPr id="229" name="object 5">
              <a:extLst>
                <a:ext uri="{FF2B5EF4-FFF2-40B4-BE49-F238E27FC236}">
                  <a16:creationId xmlns:a16="http://schemas.microsoft.com/office/drawing/2014/main" id="{4E5EA300-39CE-5FA0-A023-9DD6EBED274F}"/>
                </a:ext>
              </a:extLst>
            </p:cNvPr>
            <p:cNvPicPr/>
            <p:nvPr/>
          </p:nvPicPr>
          <p:blipFill>
            <a:blip r:embed="rId46" cstate="print"/>
            <a:stretch>
              <a:fillRect/>
            </a:stretch>
          </p:blipFill>
          <p:spPr>
            <a:xfrm>
              <a:off x="3564514" y="3015995"/>
              <a:ext cx="790955" cy="274320"/>
            </a:xfrm>
            <a:prstGeom prst="rect">
              <a:avLst/>
            </a:prstGeom>
          </p:spPr>
        </p:pic>
        <p:pic>
          <p:nvPicPr>
            <p:cNvPr id="230" name="object 6">
              <a:extLst>
                <a:ext uri="{FF2B5EF4-FFF2-40B4-BE49-F238E27FC236}">
                  <a16:creationId xmlns:a16="http://schemas.microsoft.com/office/drawing/2014/main" id="{56DF2D8B-79B2-D6E1-CA83-8D134F74C146}"/>
                </a:ext>
              </a:extLst>
            </p:cNvPr>
            <p:cNvPicPr/>
            <p:nvPr/>
          </p:nvPicPr>
          <p:blipFill>
            <a:blip r:embed="rId47" cstate="print"/>
            <a:stretch>
              <a:fillRect/>
            </a:stretch>
          </p:blipFill>
          <p:spPr>
            <a:xfrm>
              <a:off x="4355469" y="3015995"/>
              <a:ext cx="769619" cy="274320"/>
            </a:xfrm>
            <a:prstGeom prst="rect">
              <a:avLst/>
            </a:prstGeom>
          </p:spPr>
        </p:pic>
        <p:pic>
          <p:nvPicPr>
            <p:cNvPr id="266" name="object 7">
              <a:extLst>
                <a:ext uri="{FF2B5EF4-FFF2-40B4-BE49-F238E27FC236}">
                  <a16:creationId xmlns:a16="http://schemas.microsoft.com/office/drawing/2014/main" id="{694C1478-9FE5-BE78-1282-D01F2DF2150E}"/>
                </a:ext>
              </a:extLst>
            </p:cNvPr>
            <p:cNvPicPr/>
            <p:nvPr/>
          </p:nvPicPr>
          <p:blipFill>
            <a:blip r:embed="rId48" cstate="print"/>
            <a:stretch>
              <a:fillRect/>
            </a:stretch>
          </p:blipFill>
          <p:spPr>
            <a:xfrm>
              <a:off x="5125089" y="3015995"/>
              <a:ext cx="774191" cy="274320"/>
            </a:xfrm>
            <a:prstGeom prst="rect">
              <a:avLst/>
            </a:prstGeom>
          </p:spPr>
        </p:pic>
        <p:pic>
          <p:nvPicPr>
            <p:cNvPr id="267" name="object 8">
              <a:extLst>
                <a:ext uri="{FF2B5EF4-FFF2-40B4-BE49-F238E27FC236}">
                  <a16:creationId xmlns:a16="http://schemas.microsoft.com/office/drawing/2014/main" id="{8B7BBF7C-7512-9A02-C5C5-BD60F162EB27}"/>
                </a:ext>
              </a:extLst>
            </p:cNvPr>
            <p:cNvPicPr/>
            <p:nvPr/>
          </p:nvPicPr>
          <p:blipFill>
            <a:blip r:embed="rId49" cstate="print"/>
            <a:stretch>
              <a:fillRect/>
            </a:stretch>
          </p:blipFill>
          <p:spPr>
            <a:xfrm>
              <a:off x="854839" y="3567683"/>
              <a:ext cx="1956819" cy="278891"/>
            </a:xfrm>
            <a:prstGeom prst="rect">
              <a:avLst/>
            </a:prstGeom>
          </p:spPr>
        </p:pic>
        <p:pic>
          <p:nvPicPr>
            <p:cNvPr id="268" name="object 9">
              <a:extLst>
                <a:ext uri="{FF2B5EF4-FFF2-40B4-BE49-F238E27FC236}">
                  <a16:creationId xmlns:a16="http://schemas.microsoft.com/office/drawing/2014/main" id="{9E59EDFC-AF07-5F5C-6B22-33474EF997EC}"/>
                </a:ext>
              </a:extLst>
            </p:cNvPr>
            <p:cNvPicPr/>
            <p:nvPr/>
          </p:nvPicPr>
          <p:blipFill>
            <a:blip r:embed="rId50" cstate="print"/>
            <a:stretch>
              <a:fillRect/>
            </a:stretch>
          </p:blipFill>
          <p:spPr>
            <a:xfrm>
              <a:off x="2811658" y="3567683"/>
              <a:ext cx="752855" cy="278891"/>
            </a:xfrm>
            <a:prstGeom prst="rect">
              <a:avLst/>
            </a:prstGeom>
          </p:spPr>
        </p:pic>
        <p:pic>
          <p:nvPicPr>
            <p:cNvPr id="269" name="object 10">
              <a:extLst>
                <a:ext uri="{FF2B5EF4-FFF2-40B4-BE49-F238E27FC236}">
                  <a16:creationId xmlns:a16="http://schemas.microsoft.com/office/drawing/2014/main" id="{30F1DE0E-C15E-96CD-FC80-164DFDB99499}"/>
                </a:ext>
              </a:extLst>
            </p:cNvPr>
            <p:cNvPicPr/>
            <p:nvPr/>
          </p:nvPicPr>
          <p:blipFill>
            <a:blip r:embed="rId51" cstate="print"/>
            <a:stretch>
              <a:fillRect/>
            </a:stretch>
          </p:blipFill>
          <p:spPr>
            <a:xfrm>
              <a:off x="3564514" y="3567683"/>
              <a:ext cx="790955" cy="278891"/>
            </a:xfrm>
            <a:prstGeom prst="rect">
              <a:avLst/>
            </a:prstGeom>
          </p:spPr>
        </p:pic>
        <p:pic>
          <p:nvPicPr>
            <p:cNvPr id="270" name="object 11">
              <a:extLst>
                <a:ext uri="{FF2B5EF4-FFF2-40B4-BE49-F238E27FC236}">
                  <a16:creationId xmlns:a16="http://schemas.microsoft.com/office/drawing/2014/main" id="{5940E27A-439D-C14C-5488-DABC25820281}"/>
                </a:ext>
              </a:extLst>
            </p:cNvPr>
            <p:cNvPicPr/>
            <p:nvPr/>
          </p:nvPicPr>
          <p:blipFill>
            <a:blip r:embed="rId52" cstate="print"/>
            <a:stretch>
              <a:fillRect/>
            </a:stretch>
          </p:blipFill>
          <p:spPr>
            <a:xfrm>
              <a:off x="4355469" y="3567683"/>
              <a:ext cx="769619" cy="278891"/>
            </a:xfrm>
            <a:prstGeom prst="rect">
              <a:avLst/>
            </a:prstGeom>
          </p:spPr>
        </p:pic>
        <p:pic>
          <p:nvPicPr>
            <p:cNvPr id="271" name="object 12">
              <a:extLst>
                <a:ext uri="{FF2B5EF4-FFF2-40B4-BE49-F238E27FC236}">
                  <a16:creationId xmlns:a16="http://schemas.microsoft.com/office/drawing/2014/main" id="{D04F92A7-384B-C49E-E912-77BD9B2B9DE9}"/>
                </a:ext>
              </a:extLst>
            </p:cNvPr>
            <p:cNvPicPr/>
            <p:nvPr/>
          </p:nvPicPr>
          <p:blipFill>
            <a:blip r:embed="rId53" cstate="print"/>
            <a:stretch>
              <a:fillRect/>
            </a:stretch>
          </p:blipFill>
          <p:spPr>
            <a:xfrm>
              <a:off x="5125089" y="3567683"/>
              <a:ext cx="774191" cy="278891"/>
            </a:xfrm>
            <a:prstGeom prst="rect">
              <a:avLst/>
            </a:prstGeom>
          </p:spPr>
        </p:pic>
        <p:pic>
          <p:nvPicPr>
            <p:cNvPr id="272" name="object 13">
              <a:extLst>
                <a:ext uri="{FF2B5EF4-FFF2-40B4-BE49-F238E27FC236}">
                  <a16:creationId xmlns:a16="http://schemas.microsoft.com/office/drawing/2014/main" id="{784B0296-DB93-B357-DE6E-3123FA88D88E}"/>
                </a:ext>
              </a:extLst>
            </p:cNvPr>
            <p:cNvPicPr/>
            <p:nvPr/>
          </p:nvPicPr>
          <p:blipFill>
            <a:blip r:embed="rId54" cstate="print"/>
            <a:stretch>
              <a:fillRect/>
            </a:stretch>
          </p:blipFill>
          <p:spPr>
            <a:xfrm>
              <a:off x="854839" y="4122419"/>
              <a:ext cx="1956819" cy="277368"/>
            </a:xfrm>
            <a:prstGeom prst="rect">
              <a:avLst/>
            </a:prstGeom>
          </p:spPr>
        </p:pic>
        <p:pic>
          <p:nvPicPr>
            <p:cNvPr id="273" name="object 14">
              <a:extLst>
                <a:ext uri="{FF2B5EF4-FFF2-40B4-BE49-F238E27FC236}">
                  <a16:creationId xmlns:a16="http://schemas.microsoft.com/office/drawing/2014/main" id="{8D8D8047-940B-22F6-39A6-F1B0EFA1D88C}"/>
                </a:ext>
              </a:extLst>
            </p:cNvPr>
            <p:cNvPicPr/>
            <p:nvPr/>
          </p:nvPicPr>
          <p:blipFill>
            <a:blip r:embed="rId55" cstate="print"/>
            <a:stretch>
              <a:fillRect/>
            </a:stretch>
          </p:blipFill>
          <p:spPr>
            <a:xfrm>
              <a:off x="2811658" y="4122419"/>
              <a:ext cx="752855" cy="277368"/>
            </a:xfrm>
            <a:prstGeom prst="rect">
              <a:avLst/>
            </a:prstGeom>
          </p:spPr>
        </p:pic>
        <p:pic>
          <p:nvPicPr>
            <p:cNvPr id="274" name="object 15">
              <a:extLst>
                <a:ext uri="{FF2B5EF4-FFF2-40B4-BE49-F238E27FC236}">
                  <a16:creationId xmlns:a16="http://schemas.microsoft.com/office/drawing/2014/main" id="{C58E6C5B-D9C5-3141-6637-F6089B83D005}"/>
                </a:ext>
              </a:extLst>
            </p:cNvPr>
            <p:cNvPicPr/>
            <p:nvPr/>
          </p:nvPicPr>
          <p:blipFill>
            <a:blip r:embed="rId56" cstate="print"/>
            <a:stretch>
              <a:fillRect/>
            </a:stretch>
          </p:blipFill>
          <p:spPr>
            <a:xfrm>
              <a:off x="3564514" y="4122419"/>
              <a:ext cx="790955" cy="277368"/>
            </a:xfrm>
            <a:prstGeom prst="rect">
              <a:avLst/>
            </a:prstGeom>
          </p:spPr>
        </p:pic>
        <p:pic>
          <p:nvPicPr>
            <p:cNvPr id="275" name="object 16">
              <a:extLst>
                <a:ext uri="{FF2B5EF4-FFF2-40B4-BE49-F238E27FC236}">
                  <a16:creationId xmlns:a16="http://schemas.microsoft.com/office/drawing/2014/main" id="{0F2EE5A4-C2DA-9D54-B1DF-97787F6AE8B5}"/>
                </a:ext>
              </a:extLst>
            </p:cNvPr>
            <p:cNvPicPr/>
            <p:nvPr/>
          </p:nvPicPr>
          <p:blipFill>
            <a:blip r:embed="rId57" cstate="print"/>
            <a:stretch>
              <a:fillRect/>
            </a:stretch>
          </p:blipFill>
          <p:spPr>
            <a:xfrm>
              <a:off x="4355469" y="4122419"/>
              <a:ext cx="769619" cy="277368"/>
            </a:xfrm>
            <a:prstGeom prst="rect">
              <a:avLst/>
            </a:prstGeom>
          </p:spPr>
        </p:pic>
        <p:pic>
          <p:nvPicPr>
            <p:cNvPr id="276" name="object 17">
              <a:extLst>
                <a:ext uri="{FF2B5EF4-FFF2-40B4-BE49-F238E27FC236}">
                  <a16:creationId xmlns:a16="http://schemas.microsoft.com/office/drawing/2014/main" id="{F89ED20B-D3A7-0745-4675-9F832E006E77}"/>
                </a:ext>
              </a:extLst>
            </p:cNvPr>
            <p:cNvPicPr/>
            <p:nvPr/>
          </p:nvPicPr>
          <p:blipFill>
            <a:blip r:embed="rId58" cstate="print"/>
            <a:stretch>
              <a:fillRect/>
            </a:stretch>
          </p:blipFill>
          <p:spPr>
            <a:xfrm>
              <a:off x="5125089" y="4122419"/>
              <a:ext cx="774191" cy="277368"/>
            </a:xfrm>
            <a:prstGeom prst="rect">
              <a:avLst/>
            </a:prstGeom>
          </p:spPr>
        </p:pic>
      </p:grpSp>
      <p:grpSp>
        <p:nvGrpSpPr>
          <p:cNvPr id="277" name="object 18">
            <a:extLst>
              <a:ext uri="{FF2B5EF4-FFF2-40B4-BE49-F238E27FC236}">
                <a16:creationId xmlns:a16="http://schemas.microsoft.com/office/drawing/2014/main" id="{9148E0DC-6373-E725-028D-2EA13D3AA07A}"/>
              </a:ext>
            </a:extLst>
          </p:cNvPr>
          <p:cNvGrpSpPr/>
          <p:nvPr>
            <p:custDataLst>
              <p:custData r:id="rId1"/>
            </p:custDataLst>
          </p:nvPr>
        </p:nvGrpSpPr>
        <p:grpSpPr>
          <a:xfrm>
            <a:off x="-5152350" y="1216947"/>
            <a:ext cx="5056855" cy="5687695"/>
            <a:chOff x="842417" y="1152137"/>
            <a:chExt cx="5056855" cy="5687695"/>
          </a:xfrm>
        </p:grpSpPr>
        <p:sp>
          <p:nvSpPr>
            <p:cNvPr id="278" name="object 19">
              <a:extLst>
                <a:ext uri="{FF2B5EF4-FFF2-40B4-BE49-F238E27FC236}">
                  <a16:creationId xmlns:a16="http://schemas.microsoft.com/office/drawing/2014/main" id="{DAEF2E61-BE48-D621-456C-8E1BD00E1E69}"/>
                </a:ext>
              </a:extLst>
            </p:cNvPr>
            <p:cNvSpPr/>
            <p:nvPr/>
          </p:nvSpPr>
          <p:spPr>
            <a:xfrm>
              <a:off x="2811642" y="1152137"/>
              <a:ext cx="0" cy="5687695"/>
            </a:xfrm>
            <a:custGeom>
              <a:avLst/>
              <a:gdLst/>
              <a:ahLst/>
              <a:cxnLst/>
              <a:rect l="l" t="t" r="r" b="b"/>
              <a:pathLst>
                <a:path h="5687695">
                  <a:moveTo>
                    <a:pt x="0" y="0"/>
                  </a:moveTo>
                  <a:lnTo>
                    <a:pt x="0" y="5687573"/>
                  </a:lnTo>
                </a:path>
              </a:pathLst>
            </a:custGeom>
            <a:ln w="28955">
              <a:solidFill>
                <a:srgbClr val="000000"/>
              </a:solidFill>
            </a:ln>
          </p:spPr>
          <p:txBody>
            <a:bodyPr wrap="square" lIns="0" tIns="0" rIns="0" bIns="0" rtlCol="0"/>
            <a:lstStyle/>
            <a:p>
              <a:endParaRPr dirty="0"/>
            </a:p>
          </p:txBody>
        </p:sp>
        <p:sp>
          <p:nvSpPr>
            <p:cNvPr id="279" name="object 20">
              <a:extLst>
                <a:ext uri="{FF2B5EF4-FFF2-40B4-BE49-F238E27FC236}">
                  <a16:creationId xmlns:a16="http://schemas.microsoft.com/office/drawing/2014/main" id="{5A9CDCD0-CF90-7DB0-C4ED-AE45B3DF2AB2}"/>
                </a:ext>
              </a:extLst>
            </p:cNvPr>
            <p:cNvSpPr/>
            <p:nvPr/>
          </p:nvSpPr>
          <p:spPr>
            <a:xfrm>
              <a:off x="3564498" y="1152137"/>
              <a:ext cx="0" cy="5687695"/>
            </a:xfrm>
            <a:custGeom>
              <a:avLst/>
              <a:gdLst/>
              <a:ahLst/>
              <a:cxnLst/>
              <a:rect l="l" t="t" r="r" b="b"/>
              <a:pathLst>
                <a:path h="5687695">
                  <a:moveTo>
                    <a:pt x="0" y="0"/>
                  </a:moveTo>
                  <a:lnTo>
                    <a:pt x="0" y="5687573"/>
                  </a:lnTo>
                </a:path>
              </a:pathLst>
            </a:custGeom>
            <a:ln w="12191">
              <a:solidFill>
                <a:srgbClr val="000000"/>
              </a:solidFill>
            </a:ln>
          </p:spPr>
          <p:txBody>
            <a:bodyPr wrap="square" lIns="0" tIns="0" rIns="0" bIns="0" rtlCol="0"/>
            <a:lstStyle/>
            <a:p>
              <a:endParaRPr/>
            </a:p>
          </p:txBody>
        </p:sp>
        <p:sp>
          <p:nvSpPr>
            <p:cNvPr id="280" name="object 21">
              <a:extLst>
                <a:ext uri="{FF2B5EF4-FFF2-40B4-BE49-F238E27FC236}">
                  <a16:creationId xmlns:a16="http://schemas.microsoft.com/office/drawing/2014/main" id="{2C0381CD-679D-3CC9-3FDB-7AD555D3E36B}"/>
                </a:ext>
              </a:extLst>
            </p:cNvPr>
            <p:cNvSpPr/>
            <p:nvPr/>
          </p:nvSpPr>
          <p:spPr>
            <a:xfrm>
              <a:off x="4355454" y="1152137"/>
              <a:ext cx="0" cy="5687695"/>
            </a:xfrm>
            <a:custGeom>
              <a:avLst/>
              <a:gdLst/>
              <a:ahLst/>
              <a:cxnLst/>
              <a:rect l="l" t="t" r="r" b="b"/>
              <a:pathLst>
                <a:path h="5687695">
                  <a:moveTo>
                    <a:pt x="0" y="0"/>
                  </a:moveTo>
                  <a:lnTo>
                    <a:pt x="0" y="5687573"/>
                  </a:lnTo>
                </a:path>
              </a:pathLst>
            </a:custGeom>
            <a:ln w="38099">
              <a:solidFill>
                <a:srgbClr val="000000"/>
              </a:solidFill>
            </a:ln>
          </p:spPr>
          <p:txBody>
            <a:bodyPr wrap="square" lIns="0" tIns="0" rIns="0" bIns="0" rtlCol="0"/>
            <a:lstStyle/>
            <a:p>
              <a:endParaRPr/>
            </a:p>
          </p:txBody>
        </p:sp>
        <p:sp>
          <p:nvSpPr>
            <p:cNvPr id="281" name="object 22">
              <a:extLst>
                <a:ext uri="{FF2B5EF4-FFF2-40B4-BE49-F238E27FC236}">
                  <a16:creationId xmlns:a16="http://schemas.microsoft.com/office/drawing/2014/main" id="{07F0F812-F483-0664-42C1-62F63B5DCB3C}"/>
                </a:ext>
              </a:extLst>
            </p:cNvPr>
            <p:cNvSpPr/>
            <p:nvPr/>
          </p:nvSpPr>
          <p:spPr>
            <a:xfrm>
              <a:off x="5125074" y="1152137"/>
              <a:ext cx="0" cy="5687695"/>
            </a:xfrm>
            <a:custGeom>
              <a:avLst/>
              <a:gdLst/>
              <a:ahLst/>
              <a:cxnLst/>
              <a:rect l="l" t="t" r="r" b="b"/>
              <a:pathLst>
                <a:path h="5687695">
                  <a:moveTo>
                    <a:pt x="0" y="0"/>
                  </a:moveTo>
                  <a:lnTo>
                    <a:pt x="0" y="5687573"/>
                  </a:lnTo>
                </a:path>
              </a:pathLst>
            </a:custGeom>
            <a:ln w="12191">
              <a:solidFill>
                <a:srgbClr val="000000"/>
              </a:solidFill>
            </a:ln>
          </p:spPr>
          <p:txBody>
            <a:bodyPr wrap="square" lIns="0" tIns="0" rIns="0" bIns="0" rtlCol="0"/>
            <a:lstStyle/>
            <a:p>
              <a:endParaRPr/>
            </a:p>
          </p:txBody>
        </p:sp>
        <p:sp>
          <p:nvSpPr>
            <p:cNvPr id="282" name="object 23">
              <a:extLst>
                <a:ext uri="{FF2B5EF4-FFF2-40B4-BE49-F238E27FC236}">
                  <a16:creationId xmlns:a16="http://schemas.microsoft.com/office/drawing/2014/main" id="{9174794C-5ACF-9A9F-072B-2C6E2DD82F3C}"/>
                </a:ext>
              </a:extLst>
            </p:cNvPr>
            <p:cNvSpPr/>
            <p:nvPr/>
          </p:nvSpPr>
          <p:spPr>
            <a:xfrm>
              <a:off x="854832" y="1627631"/>
              <a:ext cx="5044440" cy="0"/>
            </a:xfrm>
            <a:custGeom>
              <a:avLst/>
              <a:gdLst/>
              <a:ahLst/>
              <a:cxnLst/>
              <a:rect l="l" t="t" r="r" b="b"/>
              <a:pathLst>
                <a:path w="5044440">
                  <a:moveTo>
                    <a:pt x="0" y="0"/>
                  </a:moveTo>
                  <a:lnTo>
                    <a:pt x="5044433" y="0"/>
                  </a:lnTo>
                </a:path>
              </a:pathLst>
            </a:custGeom>
            <a:ln w="28955">
              <a:solidFill>
                <a:srgbClr val="000000"/>
              </a:solidFill>
            </a:ln>
          </p:spPr>
          <p:txBody>
            <a:bodyPr wrap="square" lIns="0" tIns="0" rIns="0" bIns="0" rtlCol="0"/>
            <a:lstStyle/>
            <a:p>
              <a:endParaRPr/>
            </a:p>
          </p:txBody>
        </p:sp>
        <p:sp>
          <p:nvSpPr>
            <p:cNvPr id="283" name="object 24">
              <a:extLst>
                <a:ext uri="{FF2B5EF4-FFF2-40B4-BE49-F238E27FC236}">
                  <a16:creationId xmlns:a16="http://schemas.microsoft.com/office/drawing/2014/main" id="{59D390A3-5830-120F-4117-7262B5162274}"/>
                </a:ext>
              </a:extLst>
            </p:cNvPr>
            <p:cNvSpPr/>
            <p:nvPr/>
          </p:nvSpPr>
          <p:spPr>
            <a:xfrm>
              <a:off x="842417" y="3260987"/>
              <a:ext cx="5044440" cy="3272154"/>
            </a:xfrm>
            <a:custGeom>
              <a:avLst/>
              <a:gdLst/>
              <a:ahLst/>
              <a:cxnLst/>
              <a:rect l="l" t="t" r="r" b="b"/>
              <a:pathLst>
                <a:path w="5044440" h="3272154">
                  <a:moveTo>
                    <a:pt x="0" y="0"/>
                  </a:moveTo>
                  <a:lnTo>
                    <a:pt x="5044433" y="0"/>
                  </a:lnTo>
                </a:path>
                <a:path w="5044440" h="3272154">
                  <a:moveTo>
                    <a:pt x="0" y="277367"/>
                  </a:moveTo>
                  <a:lnTo>
                    <a:pt x="5044433" y="277367"/>
                  </a:lnTo>
                </a:path>
                <a:path w="5044440" h="3272154">
                  <a:moveTo>
                    <a:pt x="0" y="556259"/>
                  </a:moveTo>
                  <a:lnTo>
                    <a:pt x="5044433" y="556259"/>
                  </a:lnTo>
                </a:path>
                <a:path w="5044440" h="3272154">
                  <a:moveTo>
                    <a:pt x="0" y="832103"/>
                  </a:moveTo>
                  <a:lnTo>
                    <a:pt x="5044433" y="832103"/>
                  </a:lnTo>
                </a:path>
                <a:path w="5044440" h="3272154">
                  <a:moveTo>
                    <a:pt x="0" y="1109471"/>
                  </a:moveTo>
                  <a:lnTo>
                    <a:pt x="5044433" y="1109471"/>
                  </a:lnTo>
                </a:path>
                <a:path w="5044440" h="3272154">
                  <a:moveTo>
                    <a:pt x="0" y="1388363"/>
                  </a:moveTo>
                  <a:lnTo>
                    <a:pt x="5044433" y="1388363"/>
                  </a:lnTo>
                </a:path>
                <a:path w="5044440" h="3272154">
                  <a:moveTo>
                    <a:pt x="0" y="1665731"/>
                  </a:moveTo>
                  <a:lnTo>
                    <a:pt x="5044433" y="1665731"/>
                  </a:lnTo>
                </a:path>
                <a:path w="5044440" h="3272154">
                  <a:moveTo>
                    <a:pt x="0" y="1940051"/>
                  </a:moveTo>
                  <a:lnTo>
                    <a:pt x="5044433" y="1940051"/>
                  </a:lnTo>
                </a:path>
                <a:path w="5044440" h="3272154">
                  <a:moveTo>
                    <a:pt x="0" y="2217419"/>
                  </a:moveTo>
                  <a:lnTo>
                    <a:pt x="5044433" y="2217419"/>
                  </a:lnTo>
                </a:path>
                <a:path w="5044440" h="3272154">
                  <a:moveTo>
                    <a:pt x="0" y="2496311"/>
                  </a:moveTo>
                  <a:lnTo>
                    <a:pt x="5044433" y="2496311"/>
                  </a:lnTo>
                </a:path>
                <a:path w="5044440" h="3272154">
                  <a:moveTo>
                    <a:pt x="0" y="2773679"/>
                  </a:moveTo>
                  <a:lnTo>
                    <a:pt x="5044433" y="2773679"/>
                  </a:lnTo>
                </a:path>
                <a:path w="5044440" h="3272154">
                  <a:moveTo>
                    <a:pt x="0" y="3272027"/>
                  </a:moveTo>
                  <a:lnTo>
                    <a:pt x="5044433" y="3272027"/>
                  </a:lnTo>
                </a:path>
              </a:pathLst>
            </a:custGeom>
            <a:ln w="12191">
              <a:solidFill>
                <a:srgbClr val="000000"/>
              </a:solidFill>
              <a:prstDash val="lgDash"/>
            </a:ln>
          </p:spPr>
          <p:txBody>
            <a:bodyPr wrap="square" lIns="0" tIns="0" rIns="0" bIns="0" rtlCol="0"/>
            <a:lstStyle/>
            <a:p>
              <a:endParaRPr dirty="0">
                <a:solidFill>
                  <a:srgbClr val="000000"/>
                </a:solidFill>
              </a:endParaRPr>
            </a:p>
          </p:txBody>
        </p:sp>
        <p:sp>
          <p:nvSpPr>
            <p:cNvPr id="284" name="object 25">
              <a:extLst>
                <a:ext uri="{FF2B5EF4-FFF2-40B4-BE49-F238E27FC236}">
                  <a16:creationId xmlns:a16="http://schemas.microsoft.com/office/drawing/2014/main" id="{D5293C80-D4AD-F07D-141E-3DE5416FA096}"/>
                </a:ext>
              </a:extLst>
            </p:cNvPr>
            <p:cNvSpPr/>
            <p:nvPr/>
          </p:nvSpPr>
          <p:spPr>
            <a:xfrm>
              <a:off x="854832" y="1152137"/>
              <a:ext cx="0" cy="5687695"/>
            </a:xfrm>
            <a:custGeom>
              <a:avLst/>
              <a:gdLst/>
              <a:ahLst/>
              <a:cxnLst/>
              <a:rect l="l" t="t" r="r" b="b"/>
              <a:pathLst>
                <a:path h="5687695">
                  <a:moveTo>
                    <a:pt x="0" y="0"/>
                  </a:moveTo>
                  <a:lnTo>
                    <a:pt x="0" y="5687573"/>
                  </a:lnTo>
                </a:path>
              </a:pathLst>
            </a:custGeom>
            <a:ln w="28955">
              <a:solidFill>
                <a:srgbClr val="000000"/>
              </a:solidFill>
            </a:ln>
          </p:spPr>
          <p:txBody>
            <a:bodyPr wrap="square" lIns="0" tIns="0" rIns="0" bIns="0" rtlCol="0"/>
            <a:lstStyle/>
            <a:p>
              <a:endParaRPr/>
            </a:p>
          </p:txBody>
        </p:sp>
        <p:sp>
          <p:nvSpPr>
            <p:cNvPr id="285" name="object 26">
              <a:extLst>
                <a:ext uri="{FF2B5EF4-FFF2-40B4-BE49-F238E27FC236}">
                  <a16:creationId xmlns:a16="http://schemas.microsoft.com/office/drawing/2014/main" id="{30EEE563-34E6-B489-9A82-7BF889437159}"/>
                </a:ext>
              </a:extLst>
            </p:cNvPr>
            <p:cNvSpPr/>
            <p:nvPr/>
          </p:nvSpPr>
          <p:spPr>
            <a:xfrm>
              <a:off x="5899266" y="1152137"/>
              <a:ext cx="0" cy="5687695"/>
            </a:xfrm>
            <a:custGeom>
              <a:avLst/>
              <a:gdLst/>
              <a:ahLst/>
              <a:cxnLst/>
              <a:rect l="l" t="t" r="r" b="b"/>
              <a:pathLst>
                <a:path h="5687695">
                  <a:moveTo>
                    <a:pt x="0" y="0"/>
                  </a:moveTo>
                  <a:lnTo>
                    <a:pt x="0" y="5687573"/>
                  </a:lnTo>
                </a:path>
              </a:pathLst>
            </a:custGeom>
            <a:ln w="28955">
              <a:solidFill>
                <a:srgbClr val="000000"/>
              </a:solidFill>
            </a:ln>
          </p:spPr>
          <p:txBody>
            <a:bodyPr wrap="square" lIns="0" tIns="0" rIns="0" bIns="0" rtlCol="0"/>
            <a:lstStyle/>
            <a:p>
              <a:endParaRPr/>
            </a:p>
          </p:txBody>
        </p:sp>
        <p:sp>
          <p:nvSpPr>
            <p:cNvPr id="286" name="object 27">
              <a:extLst>
                <a:ext uri="{FF2B5EF4-FFF2-40B4-BE49-F238E27FC236}">
                  <a16:creationId xmlns:a16="http://schemas.microsoft.com/office/drawing/2014/main" id="{609C7B63-7D42-C36B-38D4-F461B699B7B4}"/>
                </a:ext>
              </a:extLst>
            </p:cNvPr>
            <p:cNvSpPr/>
            <p:nvPr/>
          </p:nvSpPr>
          <p:spPr>
            <a:xfrm>
              <a:off x="854832" y="6839712"/>
              <a:ext cx="5044440" cy="0"/>
            </a:xfrm>
            <a:custGeom>
              <a:avLst/>
              <a:gdLst/>
              <a:ahLst/>
              <a:cxnLst/>
              <a:rect l="l" t="t" r="r" b="b"/>
              <a:pathLst>
                <a:path w="5044440">
                  <a:moveTo>
                    <a:pt x="0" y="0"/>
                  </a:moveTo>
                  <a:lnTo>
                    <a:pt x="5044433" y="0"/>
                  </a:lnTo>
                </a:path>
              </a:pathLst>
            </a:custGeom>
            <a:ln w="28955">
              <a:solidFill>
                <a:srgbClr val="000000"/>
              </a:solidFill>
            </a:ln>
          </p:spPr>
          <p:txBody>
            <a:bodyPr wrap="square" lIns="0" tIns="0" rIns="0" bIns="0" rtlCol="0"/>
            <a:lstStyle/>
            <a:p>
              <a:endParaRPr/>
            </a:p>
          </p:txBody>
        </p:sp>
      </p:grpSp>
      <p:graphicFrame>
        <p:nvGraphicFramePr>
          <p:cNvPr id="287" name="object 28">
            <a:extLst>
              <a:ext uri="{FF2B5EF4-FFF2-40B4-BE49-F238E27FC236}">
                <a16:creationId xmlns:a16="http://schemas.microsoft.com/office/drawing/2014/main" id="{3531297E-B184-44B8-D6F0-5637D97077D2}"/>
              </a:ext>
            </a:extLst>
          </p:cNvPr>
          <p:cNvGraphicFramePr>
            <a:graphicFrameLocks noGrp="1"/>
          </p:cNvGraphicFramePr>
          <p:nvPr>
            <p:custDataLst>
              <p:custData r:id="rId2"/>
            </p:custDataLst>
            <p:extLst>
              <p:ext uri="{D42A27DB-BD31-4B8C-83A1-F6EECF244321}">
                <p14:modId xmlns:p14="http://schemas.microsoft.com/office/powerpoint/2010/main" val="1057931070"/>
              </p:ext>
            </p:extLst>
          </p:nvPr>
        </p:nvGraphicFramePr>
        <p:xfrm>
          <a:off x="-5168900" y="1203052"/>
          <a:ext cx="5043804" cy="1861185"/>
        </p:xfrm>
        <a:graphic>
          <a:graphicData uri="http://schemas.openxmlformats.org/drawingml/2006/table">
            <a:tbl>
              <a:tblPr firstRow="1" bandRow="1">
                <a:tableStyleId>{2D5ABB26-0587-4C30-8999-92F81FD0307C}</a:tableStyleId>
              </a:tblPr>
              <a:tblGrid>
                <a:gridCol w="1901068">
                  <a:extLst>
                    <a:ext uri="{9D8B030D-6E8A-4147-A177-3AD203B41FA5}">
                      <a16:colId xmlns:a16="http://schemas.microsoft.com/office/drawing/2014/main" val="20000"/>
                    </a:ext>
                  </a:extLst>
                </a:gridCol>
                <a:gridCol w="809111">
                  <a:extLst>
                    <a:ext uri="{9D8B030D-6E8A-4147-A177-3AD203B41FA5}">
                      <a16:colId xmlns:a16="http://schemas.microsoft.com/office/drawing/2014/main" val="20001"/>
                    </a:ext>
                  </a:extLst>
                </a:gridCol>
                <a:gridCol w="791210">
                  <a:extLst>
                    <a:ext uri="{9D8B030D-6E8A-4147-A177-3AD203B41FA5}">
                      <a16:colId xmlns:a16="http://schemas.microsoft.com/office/drawing/2014/main" val="20002"/>
                    </a:ext>
                  </a:extLst>
                </a:gridCol>
                <a:gridCol w="769620">
                  <a:extLst>
                    <a:ext uri="{9D8B030D-6E8A-4147-A177-3AD203B41FA5}">
                      <a16:colId xmlns:a16="http://schemas.microsoft.com/office/drawing/2014/main" val="20003"/>
                    </a:ext>
                  </a:extLst>
                </a:gridCol>
                <a:gridCol w="772795">
                  <a:extLst>
                    <a:ext uri="{9D8B030D-6E8A-4147-A177-3AD203B41FA5}">
                      <a16:colId xmlns:a16="http://schemas.microsoft.com/office/drawing/2014/main" val="20004"/>
                    </a:ext>
                  </a:extLst>
                </a:gridCol>
              </a:tblGrid>
              <a:tr h="474980">
                <a:tc>
                  <a:txBody>
                    <a:bodyPr/>
                    <a:lstStyle/>
                    <a:p>
                      <a:pPr marL="92710">
                        <a:lnSpc>
                          <a:spcPct val="100000"/>
                        </a:lnSpc>
                        <a:spcBef>
                          <a:spcPts val="1045"/>
                        </a:spcBef>
                      </a:pPr>
                      <a:r>
                        <a:rPr sz="1200" spc="55" dirty="0">
                          <a:solidFill>
                            <a:srgbClr val="FFFFFF"/>
                          </a:solidFill>
                          <a:latin typeface="HGP創英角ｺﾞｼｯｸUB"/>
                          <a:cs typeface="HGP創英角ｺﾞｼｯｸUB"/>
                        </a:rPr>
                        <a:t>単位：百万円 </a:t>
                      </a:r>
                      <a:r>
                        <a:rPr sz="1200" spc="-10" dirty="0">
                          <a:solidFill>
                            <a:srgbClr val="FFFFFF"/>
                          </a:solidFill>
                          <a:latin typeface="HGP創英角ｺﾞｼｯｸUB"/>
                          <a:cs typeface="HGP創英角ｺﾞｼｯｸUB"/>
                        </a:rPr>
                        <a:t>（</a:t>
                      </a:r>
                      <a:r>
                        <a:rPr sz="1200" spc="-15" dirty="0">
                          <a:solidFill>
                            <a:srgbClr val="FFFFFF"/>
                          </a:solidFill>
                          <a:latin typeface="HGP創英角ｺﾞｼｯｸUB"/>
                          <a:cs typeface="HGP創英角ｺﾞｼｯｸUB"/>
                        </a:rPr>
                        <a:t>切り捨て</a:t>
                      </a:r>
                      <a:r>
                        <a:rPr sz="1200" spc="-50" dirty="0">
                          <a:solidFill>
                            <a:srgbClr val="FFFFFF"/>
                          </a:solidFill>
                          <a:latin typeface="HGP創英角ｺﾞｼｯｸUB"/>
                          <a:cs typeface="HGP創英角ｺﾞｼｯｸUB"/>
                        </a:rPr>
                        <a:t>）</a:t>
                      </a:r>
                      <a:endParaRPr sz="1200" dirty="0">
                        <a:latin typeface="HGP創英角ｺﾞｼｯｸUB"/>
                        <a:cs typeface="HGP創英角ｺﾞｼｯｸUB"/>
                      </a:endParaRPr>
                    </a:p>
                  </a:txBody>
                  <a:tcPr marL="0" marR="0" marT="132715" marB="0">
                    <a:lnT w="38100">
                      <a:solidFill>
                        <a:srgbClr val="000000"/>
                      </a:solidFill>
                      <a:prstDash val="solid"/>
                    </a:lnT>
                    <a:solidFill>
                      <a:srgbClr val="003299"/>
                    </a:solidFill>
                  </a:tcPr>
                </a:tc>
                <a:tc>
                  <a:txBody>
                    <a:bodyPr/>
                    <a:lstStyle/>
                    <a:p>
                      <a:pPr marL="223520" marR="100330" indent="-114300">
                        <a:lnSpc>
                          <a:spcPts val="1220"/>
                        </a:lnSpc>
                        <a:spcBef>
                          <a:spcPts val="620"/>
                        </a:spcBef>
                      </a:pPr>
                      <a:r>
                        <a:rPr sz="1200" spc="-10" dirty="0">
                          <a:solidFill>
                            <a:srgbClr val="FFFFFF"/>
                          </a:solidFill>
                          <a:latin typeface="HGP創英角ｺﾞｼｯｸUB"/>
                          <a:cs typeface="HGP創英角ｺﾞｼｯｸUB"/>
                        </a:rPr>
                        <a:t>2</a:t>
                      </a:r>
                      <a:r>
                        <a:rPr lang="en-US" altLang="ja-JP" sz="1200" spc="-10" dirty="0">
                          <a:solidFill>
                            <a:srgbClr val="FFFFFF"/>
                          </a:solidFill>
                          <a:latin typeface="HGP創英角ｺﾞｼｯｸUB"/>
                          <a:cs typeface="HGP創英角ｺﾞｼｯｸUB"/>
                        </a:rPr>
                        <a:t>4</a:t>
                      </a:r>
                      <a:r>
                        <a:rPr sz="1200" spc="-10" dirty="0">
                          <a:solidFill>
                            <a:srgbClr val="FFFFFF"/>
                          </a:solidFill>
                          <a:latin typeface="HGP創英角ｺﾞｼｯｸUB"/>
                          <a:cs typeface="HGP創英角ｺﾞｼｯｸUB"/>
                        </a:rPr>
                        <a:t>/3</a:t>
                      </a:r>
                      <a:r>
                        <a:rPr sz="1200" spc="-50" dirty="0">
                          <a:solidFill>
                            <a:srgbClr val="FFFFFF"/>
                          </a:solidFill>
                          <a:latin typeface="HGP創英角ｺﾞｼｯｸUB"/>
                          <a:cs typeface="HGP創英角ｺﾞｼｯｸUB"/>
                        </a:rPr>
                        <a:t>期</a:t>
                      </a:r>
                      <a:endParaRPr lang="en-US" sz="1200" spc="-50" dirty="0">
                        <a:solidFill>
                          <a:srgbClr val="FFFFFF"/>
                        </a:solidFill>
                        <a:latin typeface="HGP創英角ｺﾞｼｯｸUB"/>
                        <a:cs typeface="HGP創英角ｺﾞｼｯｸUB"/>
                      </a:endParaRPr>
                    </a:p>
                    <a:p>
                      <a:pPr marL="223520" marR="100330" indent="-114300">
                        <a:lnSpc>
                          <a:spcPts val="1220"/>
                        </a:lnSpc>
                        <a:spcBef>
                          <a:spcPts val="620"/>
                        </a:spcBef>
                      </a:pPr>
                      <a:r>
                        <a:rPr lang="ja-JP" altLang="en-US" sz="1200" spc="-50" dirty="0">
                          <a:solidFill>
                            <a:srgbClr val="FFFFFF"/>
                          </a:solidFill>
                          <a:latin typeface="HGP創英角ｺﾞｼｯｸUB"/>
                          <a:cs typeface="HGP創英角ｺﾞｼｯｸUB"/>
                        </a:rPr>
                        <a:t>  </a:t>
                      </a:r>
                      <a:r>
                        <a:rPr lang="ja-JP" altLang="en-US"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200" spc="-50" dirty="0">
                          <a:solidFill>
                            <a:srgbClr val="FFFFFF"/>
                          </a:solidFill>
                          <a:latin typeface="HGP創英角ｺﾞｼｯｸUB"/>
                          <a:cs typeface="HGP創英角ｺﾞｼｯｸUB"/>
                        </a:rPr>
                        <a:t>2Q</a:t>
                      </a:r>
                      <a:endParaRPr sz="1200" dirty="0">
                        <a:latin typeface="HGP創英角ｺﾞｼｯｸUB"/>
                        <a:cs typeface="HGP創英角ｺﾞｼｯｸUB"/>
                      </a:endParaRPr>
                    </a:p>
                  </a:txBody>
                  <a:tcPr marL="0" marR="0" marT="78740" marB="0">
                    <a:lnT w="38100">
                      <a:solidFill>
                        <a:srgbClr val="000000"/>
                      </a:solidFill>
                      <a:prstDash val="solid"/>
                    </a:lnT>
                    <a:solidFill>
                      <a:srgbClr val="003299"/>
                    </a:solidFill>
                  </a:tcPr>
                </a:tc>
                <a:tc>
                  <a:txBody>
                    <a:bodyPr/>
                    <a:lstStyle/>
                    <a:p>
                      <a:pPr marL="167640">
                        <a:lnSpc>
                          <a:spcPts val="1400"/>
                        </a:lnSpc>
                        <a:spcBef>
                          <a:spcPts val="370"/>
                        </a:spcBef>
                      </a:pPr>
                      <a:r>
                        <a:rPr sz="1200" spc="-25" dirty="0">
                          <a:solidFill>
                            <a:srgbClr val="FFFFFF"/>
                          </a:solidFill>
                          <a:latin typeface="HGP創英角ｺﾞｼｯｸUB"/>
                          <a:cs typeface="HGP創英角ｺﾞｼｯｸUB"/>
                        </a:rPr>
                        <a:t>構成比</a:t>
                      </a:r>
                      <a:endParaRPr sz="1200" dirty="0">
                        <a:latin typeface="HGP創英角ｺﾞｼｯｸUB"/>
                        <a:cs typeface="HGP創英角ｺﾞｼｯｸUB"/>
                      </a:endParaRPr>
                    </a:p>
                    <a:p>
                      <a:pPr marL="243840">
                        <a:lnSpc>
                          <a:spcPts val="1400"/>
                        </a:lnSpc>
                      </a:pPr>
                      <a:r>
                        <a:rPr sz="1200" spc="-25" dirty="0">
                          <a:solidFill>
                            <a:srgbClr val="FFFFFF"/>
                          </a:solidFill>
                          <a:latin typeface="HGP創英角ｺﾞｼｯｸUB"/>
                          <a:cs typeface="HGP創英角ｺﾞｼｯｸUB"/>
                        </a:rPr>
                        <a:t>（％）</a:t>
                      </a:r>
                      <a:endParaRPr sz="1200" dirty="0">
                        <a:latin typeface="HGP創英角ｺﾞｼｯｸUB"/>
                        <a:cs typeface="HGP創英角ｺﾞｼｯｸUB"/>
                      </a:endParaRPr>
                    </a:p>
                  </a:txBody>
                  <a:tcPr marL="0" marR="0" marT="46990" marB="0">
                    <a:lnT w="38100">
                      <a:solidFill>
                        <a:srgbClr val="000000"/>
                      </a:solidFill>
                      <a:prstDash val="solid"/>
                    </a:lnT>
                    <a:solidFill>
                      <a:srgbClr val="003299"/>
                    </a:solidFill>
                  </a:tcPr>
                </a:tc>
                <a:tc>
                  <a:txBody>
                    <a:bodyPr/>
                    <a:lstStyle/>
                    <a:p>
                      <a:pPr marL="231140" marR="109220" indent="-114300">
                        <a:lnSpc>
                          <a:spcPts val="1220"/>
                        </a:lnSpc>
                        <a:spcBef>
                          <a:spcPts val="620"/>
                        </a:spcBef>
                      </a:pPr>
                      <a:r>
                        <a:rPr sz="1200" spc="-10" dirty="0">
                          <a:solidFill>
                            <a:srgbClr val="FFFFFF"/>
                          </a:solidFill>
                          <a:latin typeface="HGP創英角ｺﾞｼｯｸUB"/>
                          <a:cs typeface="HGP創英角ｺﾞｼｯｸUB"/>
                        </a:rPr>
                        <a:t>2</a:t>
                      </a:r>
                      <a:r>
                        <a:rPr lang="en-US" altLang="ja-JP" sz="1200" spc="-10" dirty="0">
                          <a:solidFill>
                            <a:srgbClr val="FFFFFF"/>
                          </a:solidFill>
                          <a:latin typeface="HGP創英角ｺﾞｼｯｸUB"/>
                          <a:cs typeface="HGP創英角ｺﾞｼｯｸUB"/>
                        </a:rPr>
                        <a:t>5</a:t>
                      </a:r>
                      <a:r>
                        <a:rPr sz="1200" spc="-10" dirty="0">
                          <a:solidFill>
                            <a:srgbClr val="FFFFFF"/>
                          </a:solidFill>
                          <a:latin typeface="HGP創英角ｺﾞｼｯｸUB"/>
                          <a:cs typeface="HGP創英角ｺﾞｼｯｸUB"/>
                        </a:rPr>
                        <a:t>/3</a:t>
                      </a:r>
                      <a:r>
                        <a:rPr sz="1200" spc="-50" dirty="0">
                          <a:solidFill>
                            <a:srgbClr val="FFFFFF"/>
                          </a:solidFill>
                          <a:latin typeface="HGP創英角ｺﾞｼｯｸUB"/>
                          <a:cs typeface="HGP創英角ｺﾞｼｯｸUB"/>
                        </a:rPr>
                        <a:t>期</a:t>
                      </a:r>
                      <a:endParaRPr lang="en-US" sz="1200" spc="-50" dirty="0">
                        <a:solidFill>
                          <a:srgbClr val="FFFFFF"/>
                        </a:solidFill>
                        <a:latin typeface="HGP創英角ｺﾞｼｯｸUB"/>
                        <a:cs typeface="HGP創英角ｺﾞｼｯｸUB"/>
                      </a:endParaRPr>
                    </a:p>
                    <a:p>
                      <a:pPr marL="231140" marR="109220" indent="-114300">
                        <a:lnSpc>
                          <a:spcPts val="1220"/>
                        </a:lnSpc>
                        <a:spcBef>
                          <a:spcPts val="620"/>
                        </a:spcBef>
                      </a:pPr>
                      <a:r>
                        <a:rPr lang="ja-JP" altLang="en-US" sz="1200" spc="-50" dirty="0">
                          <a:solidFill>
                            <a:srgbClr val="FFFFFF"/>
                          </a:solidFill>
                          <a:latin typeface="HGP創英角ｺﾞｼｯｸUB"/>
                          <a:cs typeface="HGP創英角ｺﾞｼｯｸUB"/>
                        </a:rPr>
                        <a:t>  </a:t>
                      </a:r>
                      <a:r>
                        <a:rPr lang="ja-JP" altLang="en-US"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200" spc="-50" dirty="0">
                          <a:solidFill>
                            <a:srgbClr val="FFFFFF"/>
                          </a:solidFill>
                          <a:latin typeface="HGP創英角ｺﾞｼｯｸUB"/>
                          <a:cs typeface="HGP創英角ｺﾞｼｯｸUB"/>
                        </a:rPr>
                        <a:t>2Q</a:t>
                      </a:r>
                      <a:endParaRPr sz="1200" dirty="0">
                        <a:latin typeface="HGP創英角ｺﾞｼｯｸUB"/>
                        <a:cs typeface="HGP創英角ｺﾞｼｯｸUB"/>
                      </a:endParaRPr>
                    </a:p>
                  </a:txBody>
                  <a:tcPr marL="0" marR="0" marT="78740" marB="0">
                    <a:lnT w="38100">
                      <a:solidFill>
                        <a:srgbClr val="000000"/>
                      </a:solidFill>
                      <a:prstDash val="solid"/>
                    </a:lnT>
                    <a:solidFill>
                      <a:srgbClr val="003299"/>
                    </a:solidFill>
                  </a:tcPr>
                </a:tc>
                <a:tc>
                  <a:txBody>
                    <a:bodyPr/>
                    <a:lstStyle/>
                    <a:p>
                      <a:pPr marL="160020">
                        <a:lnSpc>
                          <a:spcPts val="1400"/>
                        </a:lnSpc>
                        <a:spcBef>
                          <a:spcPts val="370"/>
                        </a:spcBef>
                      </a:pPr>
                      <a:r>
                        <a:rPr sz="1200" spc="-25" dirty="0" err="1">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構成</a:t>
                      </a:r>
                      <a:r>
                        <a:rPr lang="ja-JP" altLang="en-US" sz="1200" spc="-25"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比</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a:p>
                      <a:pPr marL="236220">
                        <a:lnSpc>
                          <a:spcPts val="1400"/>
                        </a:lnSpc>
                      </a:pPr>
                      <a:r>
                        <a:rPr sz="1200" spc="-25" dirty="0">
                          <a:solidFill>
                            <a:srgbClr val="FFFFFF"/>
                          </a:solidFill>
                          <a:latin typeface="HGP創英角ｺﾞｼｯｸUB"/>
                          <a:cs typeface="HGP創英角ｺﾞｼｯｸUB"/>
                        </a:rPr>
                        <a:t>（％）</a:t>
                      </a:r>
                      <a:endParaRPr sz="1200" dirty="0">
                        <a:latin typeface="HGP創英角ｺﾞｼｯｸUB"/>
                        <a:cs typeface="HGP創英角ｺﾞｼｯｸUB"/>
                      </a:endParaRPr>
                    </a:p>
                  </a:txBody>
                  <a:tcPr marL="0" marR="0" marT="46990" marB="0">
                    <a:lnT w="38100">
                      <a:solidFill>
                        <a:srgbClr val="000000"/>
                      </a:solidFill>
                      <a:prstDash val="solid"/>
                    </a:lnT>
                    <a:solidFill>
                      <a:srgbClr val="003299"/>
                    </a:solidFill>
                  </a:tcPr>
                </a:tc>
                <a:extLst>
                  <a:ext uri="{0D108BD9-81ED-4DB2-BD59-A6C34878D82A}">
                    <a16:rowId xmlns:a16="http://schemas.microsoft.com/office/drawing/2014/main" val="10000"/>
                  </a:ext>
                </a:extLst>
              </a:tr>
              <a:tr h="276860">
                <a:tc>
                  <a:txBody>
                    <a:bodyPr/>
                    <a:lstStyle/>
                    <a:p>
                      <a:pPr marL="244475" indent="-152400">
                        <a:lnSpc>
                          <a:spcPct val="100000"/>
                        </a:lnSpc>
                        <a:spcBef>
                          <a:spcPts val="395"/>
                        </a:spcBef>
                        <a:buClr>
                          <a:srgbClr val="3232CC"/>
                        </a:buClr>
                        <a:buSzPct val="91666"/>
                        <a:buChar char="■"/>
                        <a:tabLst>
                          <a:tab pos="244475" algn="l"/>
                        </a:tabLst>
                      </a:pPr>
                      <a:r>
                        <a:rPr lang="zh-TW" altLang="en-US" sz="1200" b="0" spc="-20" dirty="0">
                          <a:latin typeface="HGS創英角ｺﾞｼｯｸUB" panose="020B0900000000000000" pitchFamily="50" charset="-128"/>
                          <a:ea typeface="HGS創英角ｺﾞｼｯｸUB" panose="020B0900000000000000" pitchFamily="50" charset="-128"/>
                          <a:cs typeface="HGP創英角ｺﾞｼｯｸUB"/>
                        </a:rPr>
                        <a:t>食肉</a:t>
                      </a:r>
                      <a:r>
                        <a:rPr lang="zh-TW" altLang="en-US" sz="1200" b="1" spc="-20" dirty="0">
                          <a:latin typeface="HGS創英角ｺﾞｼｯｸUB" panose="020B0900000000000000" pitchFamily="50" charset="-128"/>
                          <a:ea typeface="HGS創英角ｺﾞｼｯｸUB" panose="020B0900000000000000" pitchFamily="50" charset="-128"/>
                          <a:cs typeface="HGP創英角ｺﾞｼｯｸUB"/>
                        </a:rPr>
                        <a:t>卸売事業</a:t>
                      </a:r>
                      <a:endParaRPr lang="zh-TW" altLang="en-US" sz="1200" b="1" dirty="0">
                        <a:latin typeface="HGS創英角ｺﾞｼｯｸUB" panose="020B0900000000000000" pitchFamily="50" charset="-128"/>
                        <a:ea typeface="HGS創英角ｺﾞｼｯｸUB" panose="020B0900000000000000" pitchFamily="50" charset="-128"/>
                        <a:cs typeface="HGP創英角ｺﾞｼｯｸUB"/>
                      </a:endParaRPr>
                    </a:p>
                  </a:txBody>
                  <a:tcPr marL="0" marR="0" marT="50165" marB="0">
                    <a:lnB w="12700">
                      <a:solidFill>
                        <a:srgbClr val="000000"/>
                      </a:solidFill>
                      <a:prstDash val="sysDot"/>
                    </a:lnB>
                  </a:tcPr>
                </a:tc>
                <a:tc>
                  <a:txBody>
                    <a:bodyPr/>
                    <a:lstStyle/>
                    <a:p>
                      <a:pPr marR="81915" algn="r">
                        <a:lnSpc>
                          <a:spcPct val="100000"/>
                        </a:lnSpc>
                        <a:spcBef>
                          <a:spcPts val="359"/>
                        </a:spcBef>
                      </a:pPr>
                      <a:r>
                        <a:rPr lang="en-US" altLang="ja-JP" sz="1200">
                          <a:solidFill>
                            <a:srgbClr val="000000"/>
                          </a:solidFill>
                          <a:latin typeface="HGP創英角ｺﾞｼｯｸUB"/>
                          <a:cs typeface="HGP創英角ｺﾞｼｯｸUB"/>
                        </a:rPr>
                        <a:t>2,037</a:t>
                      </a:r>
                      <a:endParaRPr sz="1200" dirty="0">
                        <a:solidFill>
                          <a:srgbClr val="000000"/>
                        </a:solidFill>
                        <a:latin typeface="HGP創英角ｺﾞｼｯｸUB"/>
                        <a:cs typeface="HGP創英角ｺﾞｼｯｸUB"/>
                      </a:endParaRPr>
                    </a:p>
                  </a:txBody>
                  <a:tcPr marL="0" marR="0" marT="45719" marB="0">
                    <a:lnB w="12700">
                      <a:solidFill>
                        <a:srgbClr val="000000"/>
                      </a:solidFill>
                      <a:prstDash val="sysDot"/>
                    </a:lnB>
                  </a:tcPr>
                </a:tc>
                <a:tc>
                  <a:txBody>
                    <a:bodyPr/>
                    <a:lstStyle/>
                    <a:p>
                      <a:pPr marR="83185" algn="r">
                        <a:lnSpc>
                          <a:spcPct val="100000"/>
                        </a:lnSpc>
                        <a:spcBef>
                          <a:spcPts val="345"/>
                        </a:spcBef>
                      </a:pPr>
                      <a:r>
                        <a:rPr lang="en-US" altLang="ja-JP" sz="1200" spc="-10" dirty="0">
                          <a:latin typeface="HGP創英角ｺﾞｼｯｸUB"/>
                          <a:cs typeface="HGP創英角ｺﾞｼｯｸUB"/>
                        </a:rPr>
                        <a:t>22.2</a:t>
                      </a:r>
                      <a:r>
                        <a:rPr sz="1200" spc="-10" dirty="0">
                          <a:latin typeface="HGP創英角ｺﾞｼｯｸUB"/>
                          <a:cs typeface="HGP創英角ｺﾞｼｯｸUB"/>
                        </a:rPr>
                        <a:t>％</a:t>
                      </a:r>
                      <a:endParaRPr sz="1200" dirty="0">
                        <a:latin typeface="HGP創英角ｺﾞｼｯｸUB"/>
                        <a:cs typeface="HGP創英角ｺﾞｼｯｸUB"/>
                      </a:endParaRPr>
                    </a:p>
                  </a:txBody>
                  <a:tcPr marL="0" marR="0" marT="43815" marB="0">
                    <a:lnB w="12700">
                      <a:solidFill>
                        <a:srgbClr val="000000"/>
                      </a:solidFill>
                      <a:prstDash val="sysDot"/>
                    </a:lnB>
                  </a:tcPr>
                </a:tc>
                <a:tc>
                  <a:txBody>
                    <a:bodyPr/>
                    <a:lstStyle/>
                    <a:p>
                      <a:pPr marR="83820" algn="r">
                        <a:lnSpc>
                          <a:spcPct val="100000"/>
                        </a:lnSpc>
                        <a:spcBef>
                          <a:spcPts val="345"/>
                        </a:spcBef>
                      </a:pPr>
                      <a:r>
                        <a:rPr lang="en-US" altLang="ja-JP" sz="1200">
                          <a:solidFill>
                            <a:srgbClr val="000000"/>
                          </a:solidFill>
                          <a:latin typeface="HGP創英角ｺﾞｼｯｸUB"/>
                          <a:cs typeface="HGP創英角ｺﾞｼｯｸUB"/>
                        </a:rPr>
                        <a:t>1,873</a:t>
                      </a:r>
                      <a:endParaRPr sz="1200" dirty="0">
                        <a:solidFill>
                          <a:srgbClr val="000000"/>
                        </a:solidFill>
                        <a:latin typeface="HGP創英角ｺﾞｼｯｸUB"/>
                        <a:cs typeface="HGP創英角ｺﾞｼｯｸUB"/>
                      </a:endParaRPr>
                    </a:p>
                  </a:txBody>
                  <a:tcPr marL="0" marR="0" marT="43815" marB="0">
                    <a:lnB w="12700">
                      <a:solidFill>
                        <a:srgbClr val="000000"/>
                      </a:solidFill>
                      <a:prstDash val="sysDot"/>
                    </a:lnB>
                  </a:tcPr>
                </a:tc>
                <a:tc>
                  <a:txBody>
                    <a:bodyPr/>
                    <a:lstStyle/>
                    <a:p>
                      <a:pPr marR="80645" algn="r">
                        <a:lnSpc>
                          <a:spcPct val="100000"/>
                        </a:lnSpc>
                        <a:spcBef>
                          <a:spcPts val="345"/>
                        </a:spcBef>
                      </a:pPr>
                      <a:r>
                        <a:rPr lang="en-US" altLang="ja-JP" sz="1200" spc="-10" dirty="0">
                          <a:latin typeface="HGP創英角ｺﾞｼｯｸUB"/>
                          <a:cs typeface="HGP創英角ｺﾞｼｯｸUB"/>
                        </a:rPr>
                        <a:t>19.8</a:t>
                      </a:r>
                      <a:r>
                        <a:rPr sz="1200" spc="-10" dirty="0">
                          <a:latin typeface="HGP創英角ｺﾞｼｯｸUB"/>
                          <a:cs typeface="HGP創英角ｺﾞｼｯｸUB"/>
                        </a:rPr>
                        <a:t>％</a:t>
                      </a:r>
                      <a:endParaRPr sz="1200" dirty="0">
                        <a:latin typeface="HGP創英角ｺﾞｼｯｸUB"/>
                        <a:cs typeface="HGP創英角ｺﾞｼｯｸUB"/>
                      </a:endParaRPr>
                    </a:p>
                  </a:txBody>
                  <a:tcPr marL="0" marR="0" marT="43815" marB="0">
                    <a:lnB w="12700">
                      <a:solidFill>
                        <a:srgbClr val="000000"/>
                      </a:solidFill>
                      <a:prstDash val="sysDot"/>
                    </a:lnB>
                  </a:tcPr>
                </a:tc>
                <a:extLst>
                  <a:ext uri="{0D108BD9-81ED-4DB2-BD59-A6C34878D82A}">
                    <a16:rowId xmlns:a16="http://schemas.microsoft.com/office/drawing/2014/main" val="10001"/>
                  </a:ext>
                </a:extLst>
              </a:tr>
              <a:tr h="276860">
                <a:tc>
                  <a:txBody>
                    <a:bodyPr/>
                    <a:lstStyle/>
                    <a:p>
                      <a:pPr marL="244475" indent="-152400">
                        <a:lnSpc>
                          <a:spcPct val="100000"/>
                        </a:lnSpc>
                        <a:spcBef>
                          <a:spcPts val="395"/>
                        </a:spcBef>
                        <a:buClr>
                          <a:srgbClr val="CC6500"/>
                        </a:buClr>
                        <a:buSzPct val="91666"/>
                        <a:buChar char="■"/>
                        <a:tabLst>
                          <a:tab pos="244475" algn="l"/>
                        </a:tabLst>
                      </a:pPr>
                      <a:r>
                        <a:rPr sz="1200" spc="-20" dirty="0">
                          <a:latin typeface="HGP創英角ｺﾞｼｯｸUB"/>
                          <a:cs typeface="HGP創英角ｺﾞｼｯｸUB"/>
                        </a:rPr>
                        <a:t>給食事業</a:t>
                      </a:r>
                      <a:endParaRPr sz="1200" dirty="0">
                        <a:latin typeface="HGP創英角ｺﾞｼｯｸUB"/>
                        <a:cs typeface="HGP創英角ｺﾞｼｯｸUB"/>
                      </a:endParaRPr>
                    </a:p>
                  </a:txBody>
                  <a:tcPr marL="0" marR="0" marT="50165" marB="0">
                    <a:lnT w="12700">
                      <a:solidFill>
                        <a:srgbClr val="000000"/>
                      </a:solidFill>
                      <a:prstDash val="sysDot"/>
                    </a:lnT>
                    <a:lnB w="12700">
                      <a:solidFill>
                        <a:srgbClr val="000000"/>
                      </a:solidFill>
                      <a:prstDash val="sysDot"/>
                    </a:lnB>
                  </a:tcPr>
                </a:tc>
                <a:tc>
                  <a:txBody>
                    <a:bodyPr/>
                    <a:lstStyle/>
                    <a:p>
                      <a:pPr marR="81915" algn="r">
                        <a:lnSpc>
                          <a:spcPct val="100000"/>
                        </a:lnSpc>
                        <a:spcBef>
                          <a:spcPts val="359"/>
                        </a:spcBef>
                      </a:pPr>
                      <a:r>
                        <a:rPr lang="en-US" altLang="ja-JP" sz="1200">
                          <a:solidFill>
                            <a:srgbClr val="000000"/>
                          </a:solidFill>
                          <a:latin typeface="HGP創英角ｺﾞｼｯｸUB"/>
                          <a:cs typeface="HGP創英角ｺﾞｼｯｸUB"/>
                        </a:rPr>
                        <a:t>4,136</a:t>
                      </a:r>
                      <a:endParaRPr sz="1200" dirty="0">
                        <a:solidFill>
                          <a:srgbClr val="000000"/>
                        </a:solidFill>
                        <a:latin typeface="HGP創英角ｺﾞｼｯｸUB"/>
                        <a:cs typeface="HGP創英角ｺﾞｼｯｸUB"/>
                      </a:endParaRPr>
                    </a:p>
                  </a:txBody>
                  <a:tcPr marL="0" marR="0" marT="45719" marB="0">
                    <a:lnT w="12700">
                      <a:solidFill>
                        <a:srgbClr val="000000"/>
                      </a:solidFill>
                      <a:prstDash val="sysDot"/>
                    </a:lnT>
                    <a:lnB w="12700">
                      <a:solidFill>
                        <a:srgbClr val="000000"/>
                      </a:solidFill>
                      <a:prstDash val="sysDot"/>
                    </a:lnB>
                  </a:tcPr>
                </a:tc>
                <a:tc>
                  <a:txBody>
                    <a:bodyPr/>
                    <a:lstStyle/>
                    <a:p>
                      <a:pPr marR="83185" algn="r">
                        <a:lnSpc>
                          <a:spcPct val="100000"/>
                        </a:lnSpc>
                        <a:spcBef>
                          <a:spcPts val="380"/>
                        </a:spcBef>
                      </a:pPr>
                      <a:r>
                        <a:rPr lang="en-US" altLang="ja-JP" sz="1200" spc="-10" dirty="0">
                          <a:latin typeface="HGP創英角ｺﾞｼｯｸUB"/>
                          <a:cs typeface="HGP創英角ｺﾞｼｯｸUB"/>
                        </a:rPr>
                        <a:t>37.9</a:t>
                      </a:r>
                      <a:r>
                        <a:rPr sz="1200" spc="-10" dirty="0">
                          <a:latin typeface="HGP創英角ｺﾞｼｯｸUB"/>
                          <a:cs typeface="HGP創英角ｺﾞｼｯｸUB"/>
                        </a:rPr>
                        <a:t>％</a:t>
                      </a:r>
                      <a:endParaRPr sz="1200" dirty="0">
                        <a:latin typeface="HGP創英角ｺﾞｼｯｸUB"/>
                        <a:cs typeface="HGP創英角ｺﾞｼｯｸUB"/>
                      </a:endParaRPr>
                    </a:p>
                  </a:txBody>
                  <a:tcPr marL="0" marR="0" marT="48260" marB="0">
                    <a:lnT w="12700">
                      <a:solidFill>
                        <a:srgbClr val="000000"/>
                      </a:solidFill>
                      <a:prstDash val="sysDot"/>
                    </a:lnT>
                    <a:lnB w="12700">
                      <a:solidFill>
                        <a:srgbClr val="000000"/>
                      </a:solidFill>
                      <a:prstDash val="sysDot"/>
                    </a:lnB>
                  </a:tcPr>
                </a:tc>
                <a:tc>
                  <a:txBody>
                    <a:bodyPr/>
                    <a:lstStyle/>
                    <a:p>
                      <a:pPr marR="83820" algn="r">
                        <a:lnSpc>
                          <a:spcPct val="100000"/>
                        </a:lnSpc>
                        <a:spcBef>
                          <a:spcPts val="345"/>
                        </a:spcBef>
                      </a:pPr>
                      <a:r>
                        <a:rPr lang="en-US" altLang="ja-JP" sz="1200">
                          <a:solidFill>
                            <a:srgbClr val="000000"/>
                          </a:solidFill>
                          <a:latin typeface="HGP創英角ｺﾞｼｯｸUB"/>
                          <a:cs typeface="HGP創英角ｺﾞｼｯｸUB"/>
                        </a:rPr>
                        <a:t>4,555</a:t>
                      </a:r>
                      <a:endParaRPr sz="1200" dirty="0">
                        <a:solidFill>
                          <a:srgbClr val="000000"/>
                        </a:solidFill>
                        <a:latin typeface="HGP創英角ｺﾞｼｯｸUB"/>
                        <a:cs typeface="HGP創英角ｺﾞｼｯｸUB"/>
                      </a:endParaRPr>
                    </a:p>
                  </a:txBody>
                  <a:tcPr marL="0" marR="0" marT="43815" marB="0">
                    <a:lnT w="12700">
                      <a:solidFill>
                        <a:srgbClr val="000000"/>
                      </a:solidFill>
                      <a:prstDash val="sysDot"/>
                    </a:lnT>
                    <a:lnB w="12700">
                      <a:solidFill>
                        <a:srgbClr val="000000"/>
                      </a:solidFill>
                      <a:prstDash val="sysDot"/>
                    </a:lnB>
                  </a:tcPr>
                </a:tc>
                <a:tc>
                  <a:txBody>
                    <a:bodyPr/>
                    <a:lstStyle/>
                    <a:p>
                      <a:pPr marR="80645" algn="r">
                        <a:lnSpc>
                          <a:spcPct val="100000"/>
                        </a:lnSpc>
                        <a:spcBef>
                          <a:spcPts val="380"/>
                        </a:spcBef>
                      </a:pPr>
                      <a:r>
                        <a:rPr lang="en-US" altLang="ja-JP" sz="1200" spc="-10" dirty="0">
                          <a:latin typeface="HGP創英角ｺﾞｼｯｸUB"/>
                          <a:cs typeface="HGP創英角ｺﾞｼｯｸUB"/>
                        </a:rPr>
                        <a:t>40.2</a:t>
                      </a:r>
                      <a:r>
                        <a:rPr sz="1200" spc="-10" dirty="0">
                          <a:latin typeface="HGP創英角ｺﾞｼｯｸUB"/>
                          <a:cs typeface="HGP創英角ｺﾞｼｯｸUB"/>
                        </a:rPr>
                        <a:t>％</a:t>
                      </a:r>
                      <a:endParaRPr sz="1200" dirty="0">
                        <a:latin typeface="HGP創英角ｺﾞｼｯｸUB"/>
                        <a:cs typeface="HGP創英角ｺﾞｼｯｸUB"/>
                      </a:endParaRPr>
                    </a:p>
                  </a:txBody>
                  <a:tcPr marL="0" marR="0" marT="48260" marB="0">
                    <a:lnT w="12700">
                      <a:solidFill>
                        <a:srgbClr val="000000"/>
                      </a:solidFill>
                      <a:prstDash val="sysDot"/>
                    </a:lnT>
                    <a:lnB w="12700">
                      <a:solidFill>
                        <a:srgbClr val="000000"/>
                      </a:solidFill>
                      <a:prstDash val="sysDot"/>
                    </a:lnB>
                  </a:tcPr>
                </a:tc>
                <a:extLst>
                  <a:ext uri="{0D108BD9-81ED-4DB2-BD59-A6C34878D82A}">
                    <a16:rowId xmlns:a16="http://schemas.microsoft.com/office/drawing/2014/main" val="10002"/>
                  </a:ext>
                </a:extLst>
              </a:tr>
              <a:tr h="276860">
                <a:tc>
                  <a:txBody>
                    <a:bodyPr/>
                    <a:lstStyle/>
                    <a:p>
                      <a:pPr marL="244475" indent="-152400">
                        <a:lnSpc>
                          <a:spcPct val="100000"/>
                        </a:lnSpc>
                        <a:spcBef>
                          <a:spcPts val="395"/>
                        </a:spcBef>
                        <a:buClr>
                          <a:srgbClr val="659900"/>
                        </a:buClr>
                        <a:buSzPct val="91666"/>
                        <a:buChar char="■"/>
                        <a:tabLst>
                          <a:tab pos="244475" algn="l"/>
                        </a:tabLst>
                      </a:pPr>
                      <a:r>
                        <a:rPr sz="1200" spc="-20" dirty="0">
                          <a:latin typeface="HGP創英角ｺﾞｼｯｸUB"/>
                          <a:cs typeface="HGP創英角ｺﾞｼｯｸUB"/>
                        </a:rPr>
                        <a:t>介護事業</a:t>
                      </a:r>
                      <a:endParaRPr sz="1200" dirty="0">
                        <a:latin typeface="HGP創英角ｺﾞｼｯｸUB"/>
                        <a:cs typeface="HGP創英角ｺﾞｼｯｸUB"/>
                      </a:endParaRPr>
                    </a:p>
                  </a:txBody>
                  <a:tcPr marL="0" marR="0" marT="50165" marB="0">
                    <a:lnT w="12700">
                      <a:solidFill>
                        <a:srgbClr val="000000"/>
                      </a:solidFill>
                      <a:prstDash val="sysDot"/>
                    </a:lnT>
                    <a:lnB w="12700">
                      <a:solidFill>
                        <a:srgbClr val="000000"/>
                      </a:solidFill>
                      <a:prstDash val="sysDot"/>
                    </a:lnB>
                  </a:tcPr>
                </a:tc>
                <a:tc>
                  <a:txBody>
                    <a:bodyPr/>
                    <a:lstStyle/>
                    <a:p>
                      <a:pPr marR="81915" algn="r">
                        <a:lnSpc>
                          <a:spcPct val="100000"/>
                        </a:lnSpc>
                        <a:spcBef>
                          <a:spcPts val="359"/>
                        </a:spcBef>
                      </a:pPr>
                      <a:r>
                        <a:rPr lang="en-US" altLang="ja-JP" sz="1200">
                          <a:solidFill>
                            <a:srgbClr val="000000"/>
                          </a:solidFill>
                          <a:latin typeface="HGP創英角ｺﾞｼｯｸUB"/>
                          <a:cs typeface="HGP創英角ｺﾞｼｯｸUB"/>
                        </a:rPr>
                        <a:t>2,772</a:t>
                      </a:r>
                      <a:endParaRPr sz="1200" dirty="0">
                        <a:solidFill>
                          <a:srgbClr val="000000"/>
                        </a:solidFill>
                        <a:latin typeface="HGP創英角ｺﾞｼｯｸUB"/>
                        <a:cs typeface="HGP創英角ｺﾞｼｯｸUB"/>
                      </a:endParaRPr>
                    </a:p>
                  </a:txBody>
                  <a:tcPr marL="0" marR="0" marT="45719" marB="0">
                    <a:lnT w="12700">
                      <a:solidFill>
                        <a:srgbClr val="000000"/>
                      </a:solidFill>
                      <a:prstDash val="sysDot"/>
                    </a:lnT>
                    <a:lnB w="12700">
                      <a:solidFill>
                        <a:srgbClr val="000000"/>
                      </a:solidFill>
                      <a:prstDash val="sysDot"/>
                    </a:lnB>
                  </a:tcPr>
                </a:tc>
                <a:tc>
                  <a:txBody>
                    <a:bodyPr/>
                    <a:lstStyle/>
                    <a:p>
                      <a:pPr marR="83185" algn="r">
                        <a:lnSpc>
                          <a:spcPct val="100000"/>
                        </a:lnSpc>
                        <a:spcBef>
                          <a:spcPts val="380"/>
                        </a:spcBef>
                      </a:pPr>
                      <a:r>
                        <a:rPr lang="en-US" altLang="ja-JP" sz="1200" spc="-10" dirty="0">
                          <a:latin typeface="HGP創英角ｺﾞｼｯｸUB"/>
                          <a:cs typeface="HGP創英角ｺﾞｼｯｸUB"/>
                        </a:rPr>
                        <a:t>27.5</a:t>
                      </a:r>
                      <a:r>
                        <a:rPr sz="1200" spc="-10" dirty="0">
                          <a:latin typeface="HGP創英角ｺﾞｼｯｸUB"/>
                          <a:cs typeface="HGP創英角ｺﾞｼｯｸUB"/>
                        </a:rPr>
                        <a:t>％</a:t>
                      </a:r>
                      <a:endParaRPr sz="1200" dirty="0">
                        <a:latin typeface="HGP創英角ｺﾞｼｯｸUB"/>
                        <a:cs typeface="HGP創英角ｺﾞｼｯｸUB"/>
                      </a:endParaRPr>
                    </a:p>
                  </a:txBody>
                  <a:tcPr marL="0" marR="0" marT="48260" marB="0">
                    <a:lnT w="12700">
                      <a:solidFill>
                        <a:srgbClr val="000000"/>
                      </a:solidFill>
                      <a:prstDash val="sysDot"/>
                    </a:lnT>
                    <a:lnB w="12700">
                      <a:solidFill>
                        <a:srgbClr val="000000"/>
                      </a:solidFill>
                      <a:prstDash val="sysDot"/>
                    </a:lnB>
                  </a:tcPr>
                </a:tc>
                <a:tc>
                  <a:txBody>
                    <a:bodyPr/>
                    <a:lstStyle/>
                    <a:p>
                      <a:pPr marR="83820" algn="r">
                        <a:lnSpc>
                          <a:spcPct val="100000"/>
                        </a:lnSpc>
                        <a:spcBef>
                          <a:spcPts val="345"/>
                        </a:spcBef>
                      </a:pPr>
                      <a:r>
                        <a:rPr lang="en-US" altLang="ja-JP" sz="1200">
                          <a:solidFill>
                            <a:srgbClr val="000000"/>
                          </a:solidFill>
                          <a:latin typeface="HGP創英角ｺﾞｼｯｸUB"/>
                          <a:cs typeface="HGP創英角ｺﾞｼｯｸUB"/>
                        </a:rPr>
                        <a:t>2,667</a:t>
                      </a:r>
                      <a:endParaRPr sz="1200" dirty="0">
                        <a:solidFill>
                          <a:srgbClr val="000000"/>
                        </a:solidFill>
                        <a:latin typeface="HGP創英角ｺﾞｼｯｸUB"/>
                        <a:cs typeface="HGP創英角ｺﾞｼｯｸUB"/>
                      </a:endParaRPr>
                    </a:p>
                  </a:txBody>
                  <a:tcPr marL="0" marR="0" marT="43815" marB="0">
                    <a:lnT w="12700">
                      <a:solidFill>
                        <a:srgbClr val="000000"/>
                      </a:solidFill>
                      <a:prstDash val="sysDot"/>
                    </a:lnT>
                    <a:lnB w="12700">
                      <a:solidFill>
                        <a:srgbClr val="000000"/>
                      </a:solidFill>
                      <a:prstDash val="sysDot"/>
                    </a:lnB>
                  </a:tcPr>
                </a:tc>
                <a:tc>
                  <a:txBody>
                    <a:bodyPr/>
                    <a:lstStyle/>
                    <a:p>
                      <a:pPr marR="80645" algn="r">
                        <a:lnSpc>
                          <a:spcPct val="100000"/>
                        </a:lnSpc>
                        <a:spcBef>
                          <a:spcPts val="380"/>
                        </a:spcBef>
                      </a:pPr>
                      <a:r>
                        <a:rPr lang="en-US" altLang="ja-JP" sz="1200" spc="-10" dirty="0">
                          <a:latin typeface="HGP創英角ｺﾞｼｯｸUB"/>
                          <a:cs typeface="HGP創英角ｺﾞｼｯｸUB"/>
                        </a:rPr>
                        <a:t>27.0</a:t>
                      </a:r>
                      <a:r>
                        <a:rPr sz="1200" spc="-10" dirty="0">
                          <a:latin typeface="HGP創英角ｺﾞｼｯｸUB"/>
                          <a:cs typeface="HGP創英角ｺﾞｼｯｸUB"/>
                        </a:rPr>
                        <a:t>％</a:t>
                      </a:r>
                      <a:endParaRPr sz="1200" dirty="0">
                        <a:latin typeface="HGP創英角ｺﾞｼｯｸUB"/>
                        <a:cs typeface="HGP創英角ｺﾞｼｯｸUB"/>
                      </a:endParaRPr>
                    </a:p>
                  </a:txBody>
                  <a:tcPr marL="0" marR="0" marT="48260" marB="0">
                    <a:lnT w="12700">
                      <a:solidFill>
                        <a:srgbClr val="000000"/>
                      </a:solidFill>
                      <a:prstDash val="sysDot"/>
                    </a:lnT>
                    <a:lnB w="12700">
                      <a:solidFill>
                        <a:srgbClr val="000000"/>
                      </a:solidFill>
                      <a:prstDash val="sysDot"/>
                    </a:lnB>
                  </a:tcPr>
                </a:tc>
                <a:extLst>
                  <a:ext uri="{0D108BD9-81ED-4DB2-BD59-A6C34878D82A}">
                    <a16:rowId xmlns:a16="http://schemas.microsoft.com/office/drawing/2014/main" val="10003"/>
                  </a:ext>
                </a:extLst>
              </a:tr>
              <a:tr h="278765">
                <a:tc>
                  <a:txBody>
                    <a:bodyPr/>
                    <a:lstStyle/>
                    <a:p>
                      <a:pPr marL="244475" indent="-152400">
                        <a:lnSpc>
                          <a:spcPct val="100000"/>
                        </a:lnSpc>
                        <a:spcBef>
                          <a:spcPts val="395"/>
                        </a:spcBef>
                        <a:buClr>
                          <a:srgbClr val="FFCC00"/>
                        </a:buClr>
                        <a:buSzPct val="91666"/>
                        <a:buChar char="■"/>
                        <a:tabLst>
                          <a:tab pos="244475" algn="l"/>
                        </a:tabLst>
                      </a:pPr>
                      <a:r>
                        <a:rPr lang="ja-JP" altLang="en-US" sz="1200" b="1" spc="-20" dirty="0">
                          <a:latin typeface="HGP創英角ｺﾞｼｯｸUB" panose="020B0900000000000000" pitchFamily="50" charset="-128"/>
                          <a:ea typeface="HGP創英角ｺﾞｼｯｸUB" panose="020B0900000000000000" pitchFamily="50" charset="-128"/>
                          <a:cs typeface="HGP創英角ｺﾞｼｯｸUB"/>
                        </a:rPr>
                        <a:t>香港</a:t>
                      </a:r>
                      <a:r>
                        <a:rPr sz="1200" spc="-20" dirty="0" err="1">
                          <a:latin typeface="HGP創英角ｺﾞｼｯｸUB"/>
                          <a:cs typeface="HGP創英角ｺﾞｼｯｸUB"/>
                        </a:rPr>
                        <a:t>事業</a:t>
                      </a:r>
                      <a:endParaRPr sz="1200" dirty="0">
                        <a:latin typeface="HGP創英角ｺﾞｼｯｸUB"/>
                        <a:cs typeface="HGP創英角ｺﾞｼｯｸUB"/>
                      </a:endParaRPr>
                    </a:p>
                  </a:txBody>
                  <a:tcPr marL="0" marR="0" marT="50165" marB="0">
                    <a:lnT w="12700">
                      <a:solidFill>
                        <a:srgbClr val="000000"/>
                      </a:solidFill>
                      <a:prstDash val="sysDot"/>
                    </a:lnT>
                    <a:lnB w="12700">
                      <a:solidFill>
                        <a:srgbClr val="000000"/>
                      </a:solidFill>
                      <a:prstDash val="sysDot"/>
                    </a:lnB>
                  </a:tcPr>
                </a:tc>
                <a:tc>
                  <a:txBody>
                    <a:bodyPr/>
                    <a:lstStyle/>
                    <a:p>
                      <a:pPr marR="83820" algn="r">
                        <a:lnSpc>
                          <a:spcPct val="100000"/>
                        </a:lnSpc>
                        <a:spcBef>
                          <a:spcPts val="359"/>
                        </a:spcBef>
                      </a:pPr>
                      <a:r>
                        <a:rPr lang="en-US" altLang="ja-JP" sz="1200">
                          <a:solidFill>
                            <a:srgbClr val="000000"/>
                          </a:solidFill>
                          <a:latin typeface="HGP創英角ｺﾞｼｯｸUB"/>
                          <a:cs typeface="HGP創英角ｺﾞｼｯｸUB"/>
                        </a:rPr>
                        <a:t>1,335</a:t>
                      </a:r>
                      <a:endParaRPr sz="1200" dirty="0">
                        <a:solidFill>
                          <a:srgbClr val="000000"/>
                        </a:solidFill>
                        <a:latin typeface="HGP創英角ｺﾞｼｯｸUB"/>
                        <a:cs typeface="HGP創英角ｺﾞｼｯｸUB"/>
                      </a:endParaRPr>
                    </a:p>
                  </a:txBody>
                  <a:tcPr marL="0" marR="0" marT="45719" marB="0">
                    <a:lnT w="12700">
                      <a:solidFill>
                        <a:srgbClr val="000000"/>
                      </a:solidFill>
                      <a:prstDash val="sysDot"/>
                    </a:lnT>
                    <a:lnB w="12700">
                      <a:solidFill>
                        <a:srgbClr val="000000"/>
                      </a:solidFill>
                      <a:prstDash val="sysDot"/>
                    </a:lnB>
                  </a:tcPr>
                </a:tc>
                <a:tc>
                  <a:txBody>
                    <a:bodyPr/>
                    <a:lstStyle/>
                    <a:p>
                      <a:pPr marR="81915" algn="r">
                        <a:lnSpc>
                          <a:spcPct val="100000"/>
                        </a:lnSpc>
                        <a:spcBef>
                          <a:spcPts val="345"/>
                        </a:spcBef>
                      </a:pPr>
                      <a:r>
                        <a:rPr lang="en-US" altLang="ja-JP" sz="1200" spc="-20" dirty="0">
                          <a:latin typeface="HGP創英角ｺﾞｼｯｸUB"/>
                          <a:cs typeface="HGP創英角ｺﾞｼｯｸUB"/>
                        </a:rPr>
                        <a:t>12.3</a:t>
                      </a:r>
                      <a:r>
                        <a:rPr sz="1200" spc="-20" dirty="0">
                          <a:latin typeface="HGP創英角ｺﾞｼｯｸUB"/>
                          <a:cs typeface="HGP創英角ｺﾞｼｯｸUB"/>
                        </a:rPr>
                        <a:t>％</a:t>
                      </a:r>
                      <a:endParaRPr sz="1200" dirty="0">
                        <a:latin typeface="HGP創英角ｺﾞｼｯｸUB"/>
                        <a:cs typeface="HGP創英角ｺﾞｼｯｸUB"/>
                      </a:endParaRPr>
                    </a:p>
                  </a:txBody>
                  <a:tcPr marL="0" marR="0" marT="43815" marB="0">
                    <a:lnT w="12700">
                      <a:solidFill>
                        <a:srgbClr val="000000"/>
                      </a:solidFill>
                      <a:prstDash val="sysDot"/>
                    </a:lnT>
                    <a:lnB w="12700">
                      <a:solidFill>
                        <a:srgbClr val="000000"/>
                      </a:solidFill>
                      <a:prstDash val="sysDot"/>
                    </a:lnB>
                  </a:tcPr>
                </a:tc>
                <a:tc>
                  <a:txBody>
                    <a:bodyPr/>
                    <a:lstStyle/>
                    <a:p>
                      <a:pPr marR="85090" algn="r">
                        <a:lnSpc>
                          <a:spcPct val="100000"/>
                        </a:lnSpc>
                        <a:spcBef>
                          <a:spcPts val="345"/>
                        </a:spcBef>
                      </a:pPr>
                      <a:r>
                        <a:rPr lang="en-US" altLang="ja-JP" sz="1200">
                          <a:solidFill>
                            <a:srgbClr val="000000"/>
                          </a:solidFill>
                          <a:latin typeface="HGP創英角ｺﾞｼｯｸUB"/>
                          <a:cs typeface="HGP創英角ｺﾞｼｯｸUB"/>
                        </a:rPr>
                        <a:t>1,273</a:t>
                      </a:r>
                      <a:endParaRPr sz="1200" dirty="0">
                        <a:solidFill>
                          <a:srgbClr val="000000"/>
                        </a:solidFill>
                        <a:latin typeface="HGP創英角ｺﾞｼｯｸUB"/>
                        <a:cs typeface="HGP創英角ｺﾞｼｯｸUB"/>
                      </a:endParaRPr>
                    </a:p>
                  </a:txBody>
                  <a:tcPr marL="0" marR="0" marT="43815" marB="0">
                    <a:lnT w="12700">
                      <a:solidFill>
                        <a:srgbClr val="000000"/>
                      </a:solidFill>
                      <a:prstDash val="sysDot"/>
                    </a:lnT>
                    <a:lnB w="12700">
                      <a:solidFill>
                        <a:srgbClr val="000000"/>
                      </a:solidFill>
                      <a:prstDash val="sysDot"/>
                    </a:lnB>
                  </a:tcPr>
                </a:tc>
                <a:tc>
                  <a:txBody>
                    <a:bodyPr/>
                    <a:lstStyle/>
                    <a:p>
                      <a:pPr marR="78740" algn="r">
                        <a:lnSpc>
                          <a:spcPct val="100000"/>
                        </a:lnSpc>
                        <a:spcBef>
                          <a:spcPts val="345"/>
                        </a:spcBef>
                      </a:pPr>
                      <a:r>
                        <a:rPr lang="en-US" altLang="ja-JP" sz="1200" spc="-20" dirty="0">
                          <a:latin typeface="HGP創英角ｺﾞｼｯｸUB"/>
                          <a:cs typeface="HGP創英角ｺﾞｼｯｸUB"/>
                        </a:rPr>
                        <a:t>13.0</a:t>
                      </a:r>
                      <a:r>
                        <a:rPr sz="1200" spc="-20" dirty="0">
                          <a:latin typeface="HGP創英角ｺﾞｼｯｸUB"/>
                          <a:cs typeface="HGP創英角ｺﾞｼｯｸUB"/>
                        </a:rPr>
                        <a:t>％</a:t>
                      </a:r>
                      <a:endParaRPr sz="1200" dirty="0">
                        <a:latin typeface="HGP創英角ｺﾞｼｯｸUB"/>
                        <a:cs typeface="HGP創英角ｺﾞｼｯｸUB"/>
                      </a:endParaRPr>
                    </a:p>
                  </a:txBody>
                  <a:tcPr marL="0" marR="0" marT="43815" marB="0">
                    <a:lnT w="12700">
                      <a:solidFill>
                        <a:srgbClr val="000000"/>
                      </a:solidFill>
                      <a:prstDash val="sysDot"/>
                    </a:lnT>
                    <a:lnB w="12700">
                      <a:solidFill>
                        <a:srgbClr val="000000"/>
                      </a:solidFill>
                      <a:prstDash val="sysDot"/>
                    </a:lnB>
                  </a:tcPr>
                </a:tc>
                <a:extLst>
                  <a:ext uri="{0D108BD9-81ED-4DB2-BD59-A6C34878D82A}">
                    <a16:rowId xmlns:a16="http://schemas.microsoft.com/office/drawing/2014/main" val="10004"/>
                  </a:ext>
                </a:extLst>
              </a:tr>
              <a:tr h="276860">
                <a:tc>
                  <a:txBody>
                    <a:bodyPr/>
                    <a:lstStyle/>
                    <a:p>
                      <a:pPr marL="244475" indent="-152400">
                        <a:lnSpc>
                          <a:spcPct val="100000"/>
                        </a:lnSpc>
                        <a:spcBef>
                          <a:spcPts val="395"/>
                        </a:spcBef>
                        <a:buClr>
                          <a:srgbClr val="B2B2B2"/>
                        </a:buClr>
                        <a:buSzPct val="91666"/>
                        <a:buChar char="■"/>
                        <a:tabLst>
                          <a:tab pos="244475" algn="l"/>
                        </a:tabLst>
                      </a:pPr>
                      <a:r>
                        <a:rPr sz="1200" spc="-20" dirty="0">
                          <a:latin typeface="HGP創英角ｺﾞｼｯｸUB"/>
                          <a:cs typeface="HGP創英角ｺﾞｼｯｸUB"/>
                        </a:rPr>
                        <a:t>その他事業</a:t>
                      </a:r>
                      <a:endParaRPr sz="1200" dirty="0">
                        <a:latin typeface="HGP創英角ｺﾞｼｯｸUB"/>
                        <a:cs typeface="HGP創英角ｺﾞｼｯｸUB"/>
                      </a:endParaRPr>
                    </a:p>
                  </a:txBody>
                  <a:tcPr marL="0" marR="0" marT="50165" marB="0">
                    <a:lnT w="12700">
                      <a:solidFill>
                        <a:srgbClr val="000000"/>
                      </a:solidFill>
                      <a:prstDash val="sysDot"/>
                    </a:lnT>
                    <a:lnB w="12700">
                      <a:solidFill>
                        <a:srgbClr val="000000"/>
                      </a:solidFill>
                      <a:prstDash val="sysDot"/>
                    </a:lnB>
                  </a:tcPr>
                </a:tc>
                <a:tc>
                  <a:txBody>
                    <a:bodyPr/>
                    <a:lstStyle/>
                    <a:p>
                      <a:pPr marR="83820" algn="r">
                        <a:lnSpc>
                          <a:spcPct val="100000"/>
                        </a:lnSpc>
                        <a:spcBef>
                          <a:spcPts val="359"/>
                        </a:spcBef>
                      </a:pPr>
                      <a:r>
                        <a:rPr lang="en-US" altLang="ja-JP" sz="1200">
                          <a:solidFill>
                            <a:srgbClr val="000000"/>
                          </a:solidFill>
                          <a:latin typeface="HGP創英角ｺﾞｼｯｸUB"/>
                          <a:cs typeface="HGP創英角ｺﾞｼｯｸUB"/>
                        </a:rPr>
                        <a:t>2</a:t>
                      </a:r>
                      <a:endParaRPr sz="1200" dirty="0">
                        <a:solidFill>
                          <a:srgbClr val="000000"/>
                        </a:solidFill>
                        <a:latin typeface="HGP創英角ｺﾞｼｯｸUB"/>
                        <a:cs typeface="HGP創英角ｺﾞｼｯｸUB"/>
                      </a:endParaRPr>
                    </a:p>
                  </a:txBody>
                  <a:tcPr marL="0" marR="0" marT="45719" marB="0">
                    <a:lnT w="12700">
                      <a:solidFill>
                        <a:srgbClr val="000000"/>
                      </a:solidFill>
                      <a:prstDash val="sysDot"/>
                    </a:lnT>
                    <a:lnB w="12700">
                      <a:solidFill>
                        <a:srgbClr val="000000"/>
                      </a:solidFill>
                      <a:prstDash val="sysDot"/>
                    </a:lnB>
                  </a:tcPr>
                </a:tc>
                <a:tc>
                  <a:txBody>
                    <a:bodyPr/>
                    <a:lstStyle/>
                    <a:p>
                      <a:pPr marR="81915" algn="r">
                        <a:lnSpc>
                          <a:spcPct val="100000"/>
                        </a:lnSpc>
                        <a:spcBef>
                          <a:spcPts val="380"/>
                        </a:spcBef>
                      </a:pPr>
                      <a:r>
                        <a:rPr lang="en-US" sz="1200" spc="-20" dirty="0">
                          <a:latin typeface="HGP創英角ｺﾞｼｯｸUB"/>
                          <a:cs typeface="HGP創英角ｺﾞｼｯｸUB"/>
                        </a:rPr>
                        <a:t>0.0</a:t>
                      </a:r>
                      <a:r>
                        <a:rPr sz="1200" spc="-20" dirty="0">
                          <a:latin typeface="HGP創英角ｺﾞｼｯｸUB"/>
                          <a:cs typeface="HGP創英角ｺﾞｼｯｸUB"/>
                        </a:rPr>
                        <a:t>％</a:t>
                      </a:r>
                      <a:endParaRPr sz="1200" dirty="0">
                        <a:latin typeface="HGP創英角ｺﾞｼｯｸUB"/>
                        <a:cs typeface="HGP創英角ｺﾞｼｯｸUB"/>
                      </a:endParaRPr>
                    </a:p>
                  </a:txBody>
                  <a:tcPr marL="0" marR="0" marT="48260" marB="0">
                    <a:lnT w="12700">
                      <a:solidFill>
                        <a:srgbClr val="000000"/>
                      </a:solidFill>
                      <a:prstDash val="sysDot"/>
                    </a:lnT>
                    <a:lnB w="12700">
                      <a:solidFill>
                        <a:srgbClr val="000000"/>
                      </a:solidFill>
                      <a:prstDash val="sysDot"/>
                    </a:lnB>
                  </a:tcPr>
                </a:tc>
                <a:tc>
                  <a:txBody>
                    <a:bodyPr/>
                    <a:lstStyle/>
                    <a:p>
                      <a:pPr marR="85090" algn="r">
                        <a:lnSpc>
                          <a:spcPct val="100000"/>
                        </a:lnSpc>
                        <a:spcBef>
                          <a:spcPts val="345"/>
                        </a:spcBef>
                      </a:pPr>
                      <a:r>
                        <a:rPr lang="en-US" altLang="ja-JP" sz="1200">
                          <a:solidFill>
                            <a:srgbClr val="000000"/>
                          </a:solidFill>
                          <a:latin typeface="HGP創英角ｺﾞｼｯｸUB"/>
                          <a:cs typeface="HGP創英角ｺﾞｼｯｸUB"/>
                        </a:rPr>
                        <a:t>2</a:t>
                      </a:r>
                      <a:endParaRPr sz="1200" dirty="0">
                        <a:solidFill>
                          <a:srgbClr val="000000"/>
                        </a:solidFill>
                        <a:latin typeface="HGP創英角ｺﾞｼｯｸUB"/>
                        <a:cs typeface="HGP創英角ｺﾞｼｯｸUB"/>
                      </a:endParaRPr>
                    </a:p>
                  </a:txBody>
                  <a:tcPr marL="0" marR="0" marT="43815" marB="0">
                    <a:lnT w="12700">
                      <a:solidFill>
                        <a:srgbClr val="000000"/>
                      </a:solidFill>
                      <a:prstDash val="sysDot"/>
                    </a:lnT>
                    <a:lnB w="12700">
                      <a:solidFill>
                        <a:srgbClr val="000000"/>
                      </a:solidFill>
                      <a:prstDash val="sysDot"/>
                    </a:lnB>
                  </a:tcPr>
                </a:tc>
                <a:tc>
                  <a:txBody>
                    <a:bodyPr/>
                    <a:lstStyle/>
                    <a:p>
                      <a:pPr marR="78740" algn="r">
                        <a:lnSpc>
                          <a:spcPct val="100000"/>
                        </a:lnSpc>
                        <a:spcBef>
                          <a:spcPts val="380"/>
                        </a:spcBef>
                      </a:pPr>
                      <a:r>
                        <a:rPr lang="en-US" sz="1200" spc="-20" dirty="0">
                          <a:latin typeface="HGP創英角ｺﾞｼｯｸUB"/>
                          <a:cs typeface="HGP創英角ｺﾞｼｯｸUB"/>
                        </a:rPr>
                        <a:t>0.0</a:t>
                      </a:r>
                      <a:r>
                        <a:rPr sz="1200" spc="-20" dirty="0">
                          <a:latin typeface="HGP創英角ｺﾞｼｯｸUB"/>
                          <a:cs typeface="HGP創英角ｺﾞｼｯｸUB"/>
                        </a:rPr>
                        <a:t>％</a:t>
                      </a:r>
                      <a:endParaRPr sz="1200" dirty="0">
                        <a:latin typeface="HGP創英角ｺﾞｼｯｸUB"/>
                        <a:cs typeface="HGP創英角ｺﾞｼｯｸUB"/>
                      </a:endParaRPr>
                    </a:p>
                  </a:txBody>
                  <a:tcPr marL="0" marR="0" marT="48260" marB="0">
                    <a:lnT w="12700">
                      <a:solidFill>
                        <a:srgbClr val="000000"/>
                      </a:solidFill>
                      <a:prstDash val="sysDot"/>
                    </a:lnT>
                    <a:lnB w="12700">
                      <a:solidFill>
                        <a:srgbClr val="000000"/>
                      </a:solidFill>
                      <a:prstDash val="sysDot"/>
                    </a:lnB>
                  </a:tcPr>
                </a:tc>
                <a:extLst>
                  <a:ext uri="{0D108BD9-81ED-4DB2-BD59-A6C34878D82A}">
                    <a16:rowId xmlns:a16="http://schemas.microsoft.com/office/drawing/2014/main" val="10005"/>
                  </a:ext>
                </a:extLst>
              </a:tr>
            </a:tbl>
          </a:graphicData>
        </a:graphic>
      </p:graphicFrame>
      <p:graphicFrame>
        <p:nvGraphicFramePr>
          <p:cNvPr id="97" name="object 29">
            <a:extLst>
              <a:ext uri="{FF2B5EF4-FFF2-40B4-BE49-F238E27FC236}">
                <a16:creationId xmlns:a16="http://schemas.microsoft.com/office/drawing/2014/main" id="{EDA09732-2FEA-FCD6-3713-31E49867AA19}"/>
              </a:ext>
            </a:extLst>
          </p:cNvPr>
          <p:cNvGraphicFramePr>
            <a:graphicFrameLocks noGrp="1"/>
          </p:cNvGraphicFramePr>
          <p:nvPr>
            <p:custDataLst>
              <p:custData r:id="rId3"/>
            </p:custDataLst>
            <p:extLst>
              <p:ext uri="{D42A27DB-BD31-4B8C-83A1-F6EECF244321}">
                <p14:modId xmlns:p14="http://schemas.microsoft.com/office/powerpoint/2010/main" val="3673115441"/>
              </p:ext>
            </p:extLst>
          </p:nvPr>
        </p:nvGraphicFramePr>
        <p:xfrm>
          <a:off x="-4672532" y="3208854"/>
          <a:ext cx="4634347" cy="1318260"/>
        </p:xfrm>
        <a:graphic>
          <a:graphicData uri="http://schemas.openxmlformats.org/drawingml/2006/table">
            <a:tbl>
              <a:tblPr firstRow="1" bandRow="1">
                <a:tableStyleId>{2D5ABB26-0587-4C30-8999-92F81FD0307C}</a:tableStyleId>
              </a:tblPr>
              <a:tblGrid>
                <a:gridCol w="1258534">
                  <a:extLst>
                    <a:ext uri="{9D8B030D-6E8A-4147-A177-3AD203B41FA5}">
                      <a16:colId xmlns:a16="http://schemas.microsoft.com/office/drawing/2014/main" val="20000"/>
                    </a:ext>
                  </a:extLst>
                </a:gridCol>
                <a:gridCol w="981709">
                  <a:extLst>
                    <a:ext uri="{9D8B030D-6E8A-4147-A177-3AD203B41FA5}">
                      <a16:colId xmlns:a16="http://schemas.microsoft.com/office/drawing/2014/main" val="20001"/>
                    </a:ext>
                  </a:extLst>
                </a:gridCol>
                <a:gridCol w="887021">
                  <a:extLst>
                    <a:ext uri="{9D8B030D-6E8A-4147-A177-3AD203B41FA5}">
                      <a16:colId xmlns:a16="http://schemas.microsoft.com/office/drawing/2014/main" val="20002"/>
                    </a:ext>
                  </a:extLst>
                </a:gridCol>
                <a:gridCol w="720665">
                  <a:extLst>
                    <a:ext uri="{9D8B030D-6E8A-4147-A177-3AD203B41FA5}">
                      <a16:colId xmlns:a16="http://schemas.microsoft.com/office/drawing/2014/main" val="20003"/>
                    </a:ext>
                  </a:extLst>
                </a:gridCol>
                <a:gridCol w="786418">
                  <a:extLst>
                    <a:ext uri="{9D8B030D-6E8A-4147-A177-3AD203B41FA5}">
                      <a16:colId xmlns:a16="http://schemas.microsoft.com/office/drawing/2014/main" val="20004"/>
                    </a:ext>
                  </a:extLst>
                </a:gridCol>
              </a:tblGrid>
              <a:tr h="204470">
                <a:tc>
                  <a:txBody>
                    <a:bodyPr/>
                    <a:lstStyle/>
                    <a:p>
                      <a:pPr marL="183515">
                        <a:lnSpc>
                          <a:spcPts val="1275"/>
                        </a:lnSpc>
                      </a:pPr>
                      <a:r>
                        <a:rPr sz="1200" spc="-25" dirty="0">
                          <a:latin typeface="HGP創英角ｺﾞｼｯｸUB"/>
                          <a:cs typeface="HGP創英角ｺﾞｼｯｸUB"/>
                        </a:rPr>
                        <a:t>売上高</a:t>
                      </a:r>
                      <a:endParaRPr sz="1200" dirty="0">
                        <a:latin typeface="HGP創英角ｺﾞｼｯｸUB"/>
                        <a:cs typeface="HGP創英角ｺﾞｼｯｸUB"/>
                      </a:endParaRPr>
                    </a:p>
                  </a:txBody>
                  <a:tcPr marL="0" marR="0" marT="0" marB="0"/>
                </a:tc>
                <a:tc>
                  <a:txBody>
                    <a:bodyPr/>
                    <a:lstStyle/>
                    <a:p>
                      <a:pPr marR="102870" algn="r">
                        <a:lnSpc>
                          <a:spcPts val="1275"/>
                        </a:lnSpc>
                      </a:pPr>
                      <a:r>
                        <a:rPr lang="en-US" altLang="ja-JP" sz="1200">
                          <a:solidFill>
                            <a:srgbClr val="000000"/>
                          </a:solidFill>
                          <a:latin typeface="HGP創英角ｺﾞｼｯｸUB"/>
                          <a:cs typeface="HGP創英角ｺﾞｼｯｸUB"/>
                        </a:rPr>
                        <a:t>10,285</a:t>
                      </a:r>
                      <a:endParaRPr sz="1200" dirty="0">
                        <a:solidFill>
                          <a:srgbClr val="000000"/>
                        </a:solidFill>
                        <a:latin typeface="HGP創英角ｺﾞｼｯｸUB"/>
                        <a:cs typeface="HGP創英角ｺﾞｼｯｸUB"/>
                      </a:endParaRPr>
                    </a:p>
                  </a:txBody>
                  <a:tcPr marL="0" marR="0" marT="0" marB="0"/>
                </a:tc>
                <a:tc>
                  <a:txBody>
                    <a:bodyPr/>
                    <a:lstStyle/>
                    <a:p>
                      <a:pPr marR="168275" algn="r">
                        <a:lnSpc>
                          <a:spcPts val="1275"/>
                        </a:lnSpc>
                      </a:pPr>
                      <a:r>
                        <a:rPr lang="en-US" altLang="ja-JP" sz="1200" spc="-10">
                          <a:solidFill>
                            <a:srgbClr val="000000"/>
                          </a:solidFill>
                          <a:latin typeface="HGP創英角ｺﾞｼｯｸUB"/>
                          <a:cs typeface="HGP創英角ｺﾞｼｯｸUB"/>
                        </a:rPr>
                        <a:t>100.0</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0" marB="0"/>
                </a:tc>
                <a:tc>
                  <a:txBody>
                    <a:bodyPr/>
                    <a:lstStyle/>
                    <a:p>
                      <a:pPr marR="95885" algn="r">
                        <a:lnSpc>
                          <a:spcPts val="1275"/>
                        </a:lnSpc>
                      </a:pPr>
                      <a:r>
                        <a:rPr lang="en-US" altLang="ja-JP" sz="1200">
                          <a:solidFill>
                            <a:srgbClr val="000000"/>
                          </a:solidFill>
                          <a:latin typeface="HGP創英角ｺﾞｼｯｸUB"/>
                          <a:cs typeface="HGP創英角ｺﾞｼｯｸUB"/>
                        </a:rPr>
                        <a:t>10,372</a:t>
                      </a:r>
                      <a:endParaRPr sz="1200" dirty="0">
                        <a:solidFill>
                          <a:srgbClr val="000000"/>
                        </a:solidFill>
                        <a:latin typeface="HGP創英角ｺﾞｼｯｸUB"/>
                        <a:cs typeface="HGP創英角ｺﾞｼｯｸUB"/>
                      </a:endParaRPr>
                    </a:p>
                  </a:txBody>
                  <a:tcPr marL="0" marR="0" marT="0" marB="0"/>
                </a:tc>
                <a:tc>
                  <a:txBody>
                    <a:bodyPr/>
                    <a:lstStyle/>
                    <a:p>
                      <a:pPr marR="77470" algn="r">
                        <a:lnSpc>
                          <a:spcPts val="1275"/>
                        </a:lnSpc>
                      </a:pPr>
                      <a:r>
                        <a:rPr lang="en-US" altLang="ja-JP" sz="1200" spc="-10">
                          <a:solidFill>
                            <a:srgbClr val="000000"/>
                          </a:solidFill>
                          <a:latin typeface="HGP創英角ｺﾞｼｯｸUB"/>
                          <a:cs typeface="HGP創英角ｺﾞｼｯｸUB"/>
                        </a:rPr>
                        <a:t>100.0</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0" marB="0"/>
                </a:tc>
                <a:extLst>
                  <a:ext uri="{0D108BD9-81ED-4DB2-BD59-A6C34878D82A}">
                    <a16:rowId xmlns:a16="http://schemas.microsoft.com/office/drawing/2014/main" val="10000"/>
                  </a:ext>
                </a:extLst>
              </a:tr>
              <a:tr h="276860">
                <a:tc>
                  <a:txBody>
                    <a:bodyPr/>
                    <a:lstStyle/>
                    <a:p>
                      <a:pPr marL="107314">
                        <a:lnSpc>
                          <a:spcPct val="100000"/>
                        </a:lnSpc>
                        <a:spcBef>
                          <a:spcPts val="395"/>
                        </a:spcBef>
                      </a:pPr>
                      <a:r>
                        <a:rPr sz="1200" spc="-20" dirty="0">
                          <a:latin typeface="HGP創英角ｺﾞｼｯｸUB"/>
                          <a:cs typeface="HGP創英角ｺﾞｼｯｸUB"/>
                        </a:rPr>
                        <a:t>売上原価</a:t>
                      </a:r>
                      <a:endParaRPr sz="1200">
                        <a:latin typeface="HGP創英角ｺﾞｼｯｸUB"/>
                        <a:cs typeface="HGP創英角ｺﾞｼｯｸUB"/>
                      </a:endParaRPr>
                    </a:p>
                  </a:txBody>
                  <a:tcPr marL="0" marR="0" marT="50165" marB="0"/>
                </a:tc>
                <a:tc>
                  <a:txBody>
                    <a:bodyPr/>
                    <a:lstStyle/>
                    <a:p>
                      <a:pPr marR="102870" algn="r">
                        <a:lnSpc>
                          <a:spcPct val="100000"/>
                        </a:lnSpc>
                        <a:spcBef>
                          <a:spcPts val="345"/>
                        </a:spcBef>
                      </a:pPr>
                      <a:r>
                        <a:rPr lang="en-US" altLang="ja-JP" sz="1200">
                          <a:solidFill>
                            <a:srgbClr val="000000"/>
                          </a:solidFill>
                          <a:latin typeface="HGP創英角ｺﾞｼｯｸUB"/>
                          <a:cs typeface="HGP創英角ｺﾞｼｯｸUB"/>
                        </a:rPr>
                        <a:t>8,399</a:t>
                      </a:r>
                      <a:endParaRPr sz="1200" dirty="0">
                        <a:solidFill>
                          <a:srgbClr val="000000"/>
                        </a:solidFill>
                        <a:latin typeface="HGP創英角ｺﾞｼｯｸUB"/>
                        <a:cs typeface="HGP創英角ｺﾞｼｯｸUB"/>
                      </a:endParaRPr>
                    </a:p>
                  </a:txBody>
                  <a:tcPr marL="0" marR="0" marT="43815" marB="0"/>
                </a:tc>
                <a:tc>
                  <a:txBody>
                    <a:bodyPr/>
                    <a:lstStyle/>
                    <a:p>
                      <a:pPr marR="169545" algn="r">
                        <a:lnSpc>
                          <a:spcPct val="100000"/>
                        </a:lnSpc>
                        <a:spcBef>
                          <a:spcPts val="380"/>
                        </a:spcBef>
                      </a:pPr>
                      <a:r>
                        <a:rPr lang="en-US" altLang="ja-JP" sz="1200" spc="-10">
                          <a:solidFill>
                            <a:srgbClr val="000000"/>
                          </a:solidFill>
                          <a:latin typeface="HGP創英角ｺﾞｼｯｸUB"/>
                          <a:cs typeface="HGP創英角ｺﾞｼｯｸUB"/>
                        </a:rPr>
                        <a:t>81.7</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48260" marB="0"/>
                </a:tc>
                <a:tc>
                  <a:txBody>
                    <a:bodyPr/>
                    <a:lstStyle/>
                    <a:p>
                      <a:pPr marR="95885" algn="r">
                        <a:lnSpc>
                          <a:spcPct val="100000"/>
                        </a:lnSpc>
                        <a:spcBef>
                          <a:spcPts val="345"/>
                        </a:spcBef>
                      </a:pPr>
                      <a:r>
                        <a:rPr lang="en-US" altLang="ja-JP" sz="1200">
                          <a:solidFill>
                            <a:srgbClr val="000000"/>
                          </a:solidFill>
                          <a:latin typeface="HGP創英角ｺﾞｼｯｸUB"/>
                          <a:cs typeface="HGP創英角ｺﾞｼｯｸUB"/>
                        </a:rPr>
                        <a:t>8,367</a:t>
                      </a:r>
                      <a:endParaRPr sz="1200" dirty="0">
                        <a:solidFill>
                          <a:srgbClr val="000000"/>
                        </a:solidFill>
                        <a:latin typeface="HGP創英角ｺﾞｼｯｸUB"/>
                        <a:cs typeface="HGP創英角ｺﾞｼｯｸUB"/>
                      </a:endParaRPr>
                    </a:p>
                  </a:txBody>
                  <a:tcPr marL="0" marR="0" marT="43815" marB="0"/>
                </a:tc>
                <a:tc>
                  <a:txBody>
                    <a:bodyPr/>
                    <a:lstStyle/>
                    <a:p>
                      <a:pPr marR="78740" algn="r">
                        <a:lnSpc>
                          <a:spcPct val="100000"/>
                        </a:lnSpc>
                        <a:spcBef>
                          <a:spcPts val="380"/>
                        </a:spcBef>
                      </a:pPr>
                      <a:r>
                        <a:rPr lang="en-US" altLang="ja-JP" sz="1200" spc="-10">
                          <a:solidFill>
                            <a:srgbClr val="000000"/>
                          </a:solidFill>
                          <a:latin typeface="HGP創英角ｺﾞｼｯｸUB"/>
                          <a:cs typeface="HGP創英角ｺﾞｼｯｸUB"/>
                        </a:rPr>
                        <a:t>80.7</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48260" marB="0"/>
                </a:tc>
                <a:extLst>
                  <a:ext uri="{0D108BD9-81ED-4DB2-BD59-A6C34878D82A}">
                    <a16:rowId xmlns:a16="http://schemas.microsoft.com/office/drawing/2014/main" val="10001"/>
                  </a:ext>
                </a:extLst>
              </a:tr>
              <a:tr h="278765">
                <a:tc>
                  <a:txBody>
                    <a:bodyPr/>
                    <a:lstStyle/>
                    <a:p>
                      <a:pPr marL="31750">
                        <a:lnSpc>
                          <a:spcPct val="100000"/>
                        </a:lnSpc>
                        <a:spcBef>
                          <a:spcPts val="405"/>
                        </a:spcBef>
                      </a:pPr>
                      <a:r>
                        <a:rPr sz="1200" spc="-20" dirty="0">
                          <a:latin typeface="HGP創英角ｺﾞｼｯｸUB"/>
                          <a:cs typeface="HGP創英角ｺﾞｼｯｸUB"/>
                        </a:rPr>
                        <a:t>売上総利益</a:t>
                      </a:r>
                      <a:endParaRPr sz="1200" dirty="0">
                        <a:latin typeface="HGP創英角ｺﾞｼｯｸUB"/>
                        <a:cs typeface="HGP創英角ｺﾞｼｯｸUB"/>
                      </a:endParaRPr>
                    </a:p>
                  </a:txBody>
                  <a:tcPr marL="0" marR="0" marT="51435" marB="0"/>
                </a:tc>
                <a:tc>
                  <a:txBody>
                    <a:bodyPr/>
                    <a:lstStyle/>
                    <a:p>
                      <a:pPr marR="102870" algn="r">
                        <a:lnSpc>
                          <a:spcPct val="100000"/>
                        </a:lnSpc>
                        <a:spcBef>
                          <a:spcPts val="359"/>
                        </a:spcBef>
                      </a:pPr>
                      <a:r>
                        <a:rPr lang="en-US" altLang="ja-JP" sz="1200">
                          <a:solidFill>
                            <a:srgbClr val="000000"/>
                          </a:solidFill>
                          <a:latin typeface="HGP創英角ｺﾞｼｯｸUB"/>
                          <a:cs typeface="HGP創英角ｺﾞｼｯｸUB"/>
                        </a:rPr>
                        <a:t>1,885</a:t>
                      </a:r>
                      <a:endParaRPr sz="1200" dirty="0">
                        <a:solidFill>
                          <a:srgbClr val="000000"/>
                        </a:solidFill>
                        <a:latin typeface="HGP創英角ｺﾞｼｯｸUB"/>
                        <a:cs typeface="HGP創英角ｺﾞｼｯｸUB"/>
                      </a:endParaRPr>
                    </a:p>
                  </a:txBody>
                  <a:tcPr marL="0" marR="0" marT="45719" marB="0"/>
                </a:tc>
                <a:tc>
                  <a:txBody>
                    <a:bodyPr/>
                    <a:lstStyle/>
                    <a:p>
                      <a:pPr marR="169545" algn="r">
                        <a:lnSpc>
                          <a:spcPct val="100000"/>
                        </a:lnSpc>
                        <a:spcBef>
                          <a:spcPts val="395"/>
                        </a:spcBef>
                      </a:pPr>
                      <a:r>
                        <a:rPr lang="en-US" altLang="ja-JP" sz="1200" spc="-10">
                          <a:solidFill>
                            <a:srgbClr val="000000"/>
                          </a:solidFill>
                          <a:latin typeface="HGP創英角ｺﾞｼｯｸUB"/>
                          <a:cs typeface="HGP創英角ｺﾞｼｯｸUB"/>
                        </a:rPr>
                        <a:t>18.3</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50165" marB="0"/>
                </a:tc>
                <a:tc>
                  <a:txBody>
                    <a:bodyPr/>
                    <a:lstStyle/>
                    <a:p>
                      <a:pPr marR="95885" algn="r">
                        <a:lnSpc>
                          <a:spcPct val="100000"/>
                        </a:lnSpc>
                        <a:spcBef>
                          <a:spcPts val="359"/>
                        </a:spcBef>
                      </a:pPr>
                      <a:r>
                        <a:rPr lang="en-US" altLang="ja-JP" sz="1200">
                          <a:solidFill>
                            <a:srgbClr val="000000"/>
                          </a:solidFill>
                          <a:latin typeface="HGP創英角ｺﾞｼｯｸUB"/>
                          <a:cs typeface="HGP創英角ｺﾞｼｯｸUB"/>
                        </a:rPr>
                        <a:t>2,005</a:t>
                      </a:r>
                      <a:endParaRPr sz="1200" dirty="0">
                        <a:solidFill>
                          <a:srgbClr val="000000"/>
                        </a:solidFill>
                        <a:latin typeface="HGP創英角ｺﾞｼｯｸUB"/>
                        <a:cs typeface="HGP創英角ｺﾞｼｯｸUB"/>
                      </a:endParaRPr>
                    </a:p>
                  </a:txBody>
                  <a:tcPr marL="0" marR="0" marT="45719" marB="0"/>
                </a:tc>
                <a:tc>
                  <a:txBody>
                    <a:bodyPr/>
                    <a:lstStyle/>
                    <a:p>
                      <a:pPr marR="78740" algn="r">
                        <a:lnSpc>
                          <a:spcPct val="100000"/>
                        </a:lnSpc>
                        <a:spcBef>
                          <a:spcPts val="395"/>
                        </a:spcBef>
                      </a:pPr>
                      <a:r>
                        <a:rPr lang="en-US" altLang="ja-JP" sz="1200" spc="-10">
                          <a:solidFill>
                            <a:srgbClr val="000000"/>
                          </a:solidFill>
                          <a:latin typeface="HGP創英角ｺﾞｼｯｸUB"/>
                          <a:cs typeface="HGP創英角ｺﾞｼｯｸUB"/>
                        </a:rPr>
                        <a:t>19.3</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50165" marB="0"/>
                </a:tc>
                <a:extLst>
                  <a:ext uri="{0D108BD9-81ED-4DB2-BD59-A6C34878D82A}">
                    <a16:rowId xmlns:a16="http://schemas.microsoft.com/office/drawing/2014/main" val="10002"/>
                  </a:ext>
                </a:extLst>
              </a:tr>
              <a:tr h="275590">
                <a:tc>
                  <a:txBody>
                    <a:bodyPr/>
                    <a:lstStyle/>
                    <a:p>
                      <a:pPr marL="31750">
                        <a:lnSpc>
                          <a:spcPct val="100000"/>
                        </a:lnSpc>
                        <a:spcBef>
                          <a:spcPts val="380"/>
                        </a:spcBef>
                      </a:pPr>
                      <a:r>
                        <a:rPr sz="1200" spc="-20" dirty="0">
                          <a:latin typeface="HGP創英角ｺﾞｼｯｸUB"/>
                          <a:cs typeface="HGP創英角ｺﾞｼｯｸUB"/>
                        </a:rPr>
                        <a:t>販売管理費</a:t>
                      </a:r>
                      <a:endParaRPr sz="1200" dirty="0">
                        <a:latin typeface="HGP創英角ｺﾞｼｯｸUB"/>
                        <a:cs typeface="HGP創英角ｺﾞｼｯｸUB"/>
                      </a:endParaRPr>
                    </a:p>
                  </a:txBody>
                  <a:tcPr marL="0" marR="0" marT="48260" marB="0"/>
                </a:tc>
                <a:tc>
                  <a:txBody>
                    <a:bodyPr/>
                    <a:lstStyle/>
                    <a:p>
                      <a:pPr marR="102870" algn="r">
                        <a:lnSpc>
                          <a:spcPct val="100000"/>
                        </a:lnSpc>
                        <a:spcBef>
                          <a:spcPts val="345"/>
                        </a:spcBef>
                      </a:pPr>
                      <a:r>
                        <a:rPr lang="en-US" altLang="ja-JP" sz="1200">
                          <a:solidFill>
                            <a:srgbClr val="000000"/>
                          </a:solidFill>
                          <a:latin typeface="HGP創英角ｺﾞｼｯｸUB"/>
                          <a:cs typeface="HGP創英角ｺﾞｼｯｸUB"/>
                        </a:rPr>
                        <a:t>1,747</a:t>
                      </a:r>
                      <a:endParaRPr sz="1200" dirty="0">
                        <a:solidFill>
                          <a:srgbClr val="000000"/>
                        </a:solidFill>
                        <a:latin typeface="HGP創英角ｺﾞｼｯｸUB"/>
                        <a:cs typeface="HGP創英角ｺﾞｼｯｸUB"/>
                      </a:endParaRPr>
                    </a:p>
                  </a:txBody>
                  <a:tcPr marL="0" marR="0" marT="43815" marB="0"/>
                </a:tc>
                <a:tc>
                  <a:txBody>
                    <a:bodyPr/>
                    <a:lstStyle/>
                    <a:p>
                      <a:pPr marR="169545" algn="r">
                        <a:lnSpc>
                          <a:spcPct val="100000"/>
                        </a:lnSpc>
                        <a:spcBef>
                          <a:spcPts val="380"/>
                        </a:spcBef>
                      </a:pPr>
                      <a:r>
                        <a:rPr lang="en-US" altLang="ja-JP" sz="1200" spc="-10">
                          <a:solidFill>
                            <a:srgbClr val="000000"/>
                          </a:solidFill>
                          <a:latin typeface="HGP創英角ｺﾞｼｯｸUB"/>
                          <a:cs typeface="HGP創英角ｺﾞｼｯｸUB"/>
                        </a:rPr>
                        <a:t>16.8</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48260" marB="0"/>
                </a:tc>
                <a:tc>
                  <a:txBody>
                    <a:bodyPr/>
                    <a:lstStyle/>
                    <a:p>
                      <a:pPr marR="95885" algn="r">
                        <a:lnSpc>
                          <a:spcPct val="100000"/>
                        </a:lnSpc>
                        <a:spcBef>
                          <a:spcPts val="345"/>
                        </a:spcBef>
                      </a:pPr>
                      <a:r>
                        <a:rPr lang="en-US" altLang="ja-JP" sz="1200">
                          <a:solidFill>
                            <a:srgbClr val="000000"/>
                          </a:solidFill>
                          <a:latin typeface="HGP創英角ｺﾞｼｯｸUB"/>
                          <a:cs typeface="HGP創英角ｺﾞｼｯｸUB"/>
                        </a:rPr>
                        <a:t>1,681</a:t>
                      </a:r>
                      <a:endParaRPr sz="1200" dirty="0">
                        <a:solidFill>
                          <a:srgbClr val="000000"/>
                        </a:solidFill>
                        <a:latin typeface="HGP創英角ｺﾞｼｯｸUB"/>
                        <a:cs typeface="HGP創英角ｺﾞｼｯｸUB"/>
                      </a:endParaRPr>
                    </a:p>
                  </a:txBody>
                  <a:tcPr marL="0" marR="0" marT="43815" marB="0"/>
                </a:tc>
                <a:tc>
                  <a:txBody>
                    <a:bodyPr/>
                    <a:lstStyle/>
                    <a:p>
                      <a:pPr marR="78740" algn="r">
                        <a:lnSpc>
                          <a:spcPct val="100000"/>
                        </a:lnSpc>
                        <a:spcBef>
                          <a:spcPts val="380"/>
                        </a:spcBef>
                      </a:pPr>
                      <a:r>
                        <a:rPr lang="en-US" altLang="ja-JP" sz="1200" spc="-10">
                          <a:solidFill>
                            <a:srgbClr val="000000"/>
                          </a:solidFill>
                          <a:latin typeface="HGP創英角ｺﾞｼｯｸUB"/>
                          <a:cs typeface="HGP創英角ｺﾞｼｯｸUB"/>
                        </a:rPr>
                        <a:t>16.2</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48260" marB="0"/>
                </a:tc>
                <a:extLst>
                  <a:ext uri="{0D108BD9-81ED-4DB2-BD59-A6C34878D82A}">
                    <a16:rowId xmlns:a16="http://schemas.microsoft.com/office/drawing/2014/main" val="10003"/>
                  </a:ext>
                </a:extLst>
              </a:tr>
              <a:tr h="282575">
                <a:tc>
                  <a:txBody>
                    <a:bodyPr/>
                    <a:lstStyle/>
                    <a:p>
                      <a:pPr marL="107314">
                        <a:lnSpc>
                          <a:spcPct val="100000"/>
                        </a:lnSpc>
                        <a:spcBef>
                          <a:spcPts val="395"/>
                        </a:spcBef>
                      </a:pPr>
                      <a:r>
                        <a:rPr sz="1200" spc="-20" dirty="0">
                          <a:latin typeface="HGP創英角ｺﾞｼｯｸUB"/>
                          <a:cs typeface="HGP創英角ｺﾞｼｯｸUB"/>
                        </a:rPr>
                        <a:t>営業利益</a:t>
                      </a:r>
                      <a:endParaRPr sz="1200" dirty="0">
                        <a:latin typeface="HGP創英角ｺﾞｼｯｸUB"/>
                        <a:cs typeface="HGP創英角ｺﾞｼｯｸUB"/>
                      </a:endParaRPr>
                    </a:p>
                  </a:txBody>
                  <a:tcPr marL="0" marR="0" marT="50165" marB="0"/>
                </a:tc>
                <a:tc>
                  <a:txBody>
                    <a:bodyPr/>
                    <a:lstStyle/>
                    <a:p>
                      <a:pPr marR="104139" algn="r">
                        <a:lnSpc>
                          <a:spcPct val="100000"/>
                        </a:lnSpc>
                        <a:spcBef>
                          <a:spcPts val="345"/>
                        </a:spcBef>
                      </a:pPr>
                      <a:r>
                        <a:rPr lang="en-US" altLang="ja-JP" sz="1200">
                          <a:solidFill>
                            <a:srgbClr val="000000"/>
                          </a:solidFill>
                          <a:latin typeface="HGP創英角ｺﾞｼｯｸUB"/>
                          <a:cs typeface="HGP創英角ｺﾞｼｯｸUB"/>
                        </a:rPr>
                        <a:t>138</a:t>
                      </a:r>
                      <a:endParaRPr sz="1200" dirty="0">
                        <a:solidFill>
                          <a:srgbClr val="000000"/>
                        </a:solidFill>
                        <a:latin typeface="HGP創英角ｺﾞｼｯｸUB"/>
                        <a:cs typeface="HGP創英角ｺﾞｼｯｸUB"/>
                      </a:endParaRPr>
                    </a:p>
                  </a:txBody>
                  <a:tcPr marL="0" marR="0" marT="43815" marB="0"/>
                </a:tc>
                <a:tc>
                  <a:txBody>
                    <a:bodyPr/>
                    <a:lstStyle/>
                    <a:p>
                      <a:pPr marR="168275" algn="r">
                        <a:lnSpc>
                          <a:spcPct val="100000"/>
                        </a:lnSpc>
                        <a:spcBef>
                          <a:spcPts val="380"/>
                        </a:spcBef>
                      </a:pPr>
                      <a:r>
                        <a:rPr lang="en-US" altLang="ja-JP" sz="1200" spc="-20">
                          <a:solidFill>
                            <a:srgbClr val="000000"/>
                          </a:solidFill>
                          <a:latin typeface="HGP創英角ｺﾞｼｯｸUB"/>
                          <a:cs typeface="HGP創英角ｺﾞｼｯｸUB"/>
                        </a:rPr>
                        <a:t>1.4</a:t>
                      </a:r>
                      <a:r>
                        <a:rPr sz="1200" spc="-20">
                          <a:latin typeface="HGP創英角ｺﾞｼｯｸUB"/>
                          <a:cs typeface="HGP創英角ｺﾞｼｯｸUB"/>
                        </a:rPr>
                        <a:t>％</a:t>
                      </a:r>
                      <a:endParaRPr sz="1200" dirty="0">
                        <a:latin typeface="HGP創英角ｺﾞｼｯｸUB"/>
                        <a:cs typeface="HGP創英角ｺﾞｼｯｸUB"/>
                      </a:endParaRPr>
                    </a:p>
                  </a:txBody>
                  <a:tcPr marL="0" marR="0" marT="48260" marB="0"/>
                </a:tc>
                <a:tc>
                  <a:txBody>
                    <a:bodyPr/>
                    <a:lstStyle/>
                    <a:p>
                      <a:pPr marR="97155" algn="r">
                        <a:lnSpc>
                          <a:spcPct val="100000"/>
                        </a:lnSpc>
                        <a:spcBef>
                          <a:spcPts val="345"/>
                        </a:spcBef>
                      </a:pPr>
                      <a:r>
                        <a:rPr lang="en-US" altLang="ja-JP" sz="1200">
                          <a:solidFill>
                            <a:srgbClr val="000000"/>
                          </a:solidFill>
                          <a:latin typeface="HGP創英角ｺﾞｼｯｸUB"/>
                          <a:cs typeface="HGP創英角ｺﾞｼｯｸUB"/>
                        </a:rPr>
                        <a:t>323</a:t>
                      </a:r>
                      <a:endParaRPr sz="1200" dirty="0">
                        <a:solidFill>
                          <a:srgbClr val="000000"/>
                        </a:solidFill>
                        <a:latin typeface="HGP創英角ｺﾞｼｯｸUB"/>
                        <a:cs typeface="HGP創英角ｺﾞｼｯｸUB"/>
                      </a:endParaRPr>
                    </a:p>
                  </a:txBody>
                  <a:tcPr marL="0" marR="0" marT="43815" marB="0"/>
                </a:tc>
                <a:tc>
                  <a:txBody>
                    <a:bodyPr/>
                    <a:lstStyle/>
                    <a:p>
                      <a:pPr marR="77470" algn="r">
                        <a:lnSpc>
                          <a:spcPct val="100000"/>
                        </a:lnSpc>
                        <a:spcBef>
                          <a:spcPts val="380"/>
                        </a:spcBef>
                      </a:pPr>
                      <a:r>
                        <a:rPr lang="en-US" altLang="ja-JP" sz="1200" spc="-20">
                          <a:solidFill>
                            <a:srgbClr val="000000"/>
                          </a:solidFill>
                          <a:latin typeface="HGP創英角ｺﾞｼｯｸUB"/>
                          <a:cs typeface="HGP創英角ｺﾞｼｯｸUB"/>
                        </a:rPr>
                        <a:t>3.1</a:t>
                      </a:r>
                      <a:r>
                        <a:rPr sz="1200" spc="-20">
                          <a:latin typeface="HGP創英角ｺﾞｼｯｸUB"/>
                          <a:cs typeface="HGP創英角ｺﾞｼｯｸUB"/>
                        </a:rPr>
                        <a:t>％</a:t>
                      </a:r>
                      <a:endParaRPr sz="1200" dirty="0">
                        <a:latin typeface="HGP創英角ｺﾞｼｯｸUB"/>
                        <a:cs typeface="HGP創英角ｺﾞｼｯｸUB"/>
                      </a:endParaRPr>
                    </a:p>
                  </a:txBody>
                  <a:tcPr marL="0" marR="0" marT="48260" marB="0"/>
                </a:tc>
                <a:extLst>
                  <a:ext uri="{0D108BD9-81ED-4DB2-BD59-A6C34878D82A}">
                    <a16:rowId xmlns:a16="http://schemas.microsoft.com/office/drawing/2014/main" val="10004"/>
                  </a:ext>
                </a:extLst>
              </a:tr>
            </a:tbl>
          </a:graphicData>
        </a:graphic>
      </p:graphicFrame>
      <p:sp>
        <p:nvSpPr>
          <p:cNvPr id="98" name="object 30">
            <a:extLst>
              <a:ext uri="{FF2B5EF4-FFF2-40B4-BE49-F238E27FC236}">
                <a16:creationId xmlns:a16="http://schemas.microsoft.com/office/drawing/2014/main" id="{2EB3E248-CB36-7116-323E-F90662A42EA8}"/>
              </a:ext>
            </a:extLst>
          </p:cNvPr>
          <p:cNvSpPr txBox="1"/>
          <p:nvPr/>
        </p:nvSpPr>
        <p:spPr>
          <a:xfrm>
            <a:off x="-4666421" y="4561984"/>
            <a:ext cx="788035"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HGP創英角ｺﾞｼｯｸUB"/>
                <a:cs typeface="HGP創英角ｺﾞｼｯｸUB"/>
              </a:rPr>
              <a:t>営業外収益</a:t>
            </a:r>
            <a:endParaRPr sz="1200" dirty="0">
              <a:latin typeface="HGP創英角ｺﾞｼｯｸUB"/>
              <a:cs typeface="HGP創英角ｺﾞｼｯｸUB"/>
            </a:endParaRPr>
          </a:p>
        </p:txBody>
      </p:sp>
      <p:sp>
        <p:nvSpPr>
          <p:cNvPr id="99" name="object 31">
            <a:extLst>
              <a:ext uri="{FF2B5EF4-FFF2-40B4-BE49-F238E27FC236}">
                <a16:creationId xmlns:a16="http://schemas.microsoft.com/office/drawing/2014/main" id="{3249E912-9426-4C20-369E-7F9824AA2C3A}"/>
              </a:ext>
            </a:extLst>
          </p:cNvPr>
          <p:cNvSpPr txBox="1"/>
          <p:nvPr>
            <p:custDataLst>
              <p:custData r:id="rId4"/>
            </p:custDataLst>
          </p:nvPr>
        </p:nvSpPr>
        <p:spPr>
          <a:xfrm>
            <a:off x="-2755900" y="4547587"/>
            <a:ext cx="217804"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a:solidFill>
                  <a:srgbClr val="000000"/>
                </a:solidFill>
                <a:latin typeface="HGP創英角ｺﾞｼｯｸUB"/>
                <a:cs typeface="HGP創英角ｺﾞｼｯｸUB"/>
              </a:rPr>
              <a:t>10</a:t>
            </a:r>
            <a:endParaRPr sz="1200" dirty="0">
              <a:solidFill>
                <a:srgbClr val="000000"/>
              </a:solidFill>
              <a:latin typeface="HGP創英角ｺﾞｼｯｸUB"/>
              <a:cs typeface="HGP創英角ｺﾞｼｯｸUB"/>
            </a:endParaRPr>
          </a:p>
        </p:txBody>
      </p:sp>
      <p:sp>
        <p:nvSpPr>
          <p:cNvPr id="100" name="object 32">
            <a:extLst>
              <a:ext uri="{FF2B5EF4-FFF2-40B4-BE49-F238E27FC236}">
                <a16:creationId xmlns:a16="http://schemas.microsoft.com/office/drawing/2014/main" id="{C29270FE-020E-9C69-1D3C-44AC21B6429A}"/>
              </a:ext>
            </a:extLst>
          </p:cNvPr>
          <p:cNvSpPr txBox="1"/>
          <p:nvPr>
            <p:custDataLst>
              <p:custData r:id="rId5"/>
            </p:custDataLst>
          </p:nvPr>
        </p:nvSpPr>
        <p:spPr>
          <a:xfrm>
            <a:off x="-2101771" y="4782686"/>
            <a:ext cx="649382"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spc="-20">
                <a:solidFill>
                  <a:srgbClr val="000000"/>
                </a:solidFill>
                <a:latin typeface="HGP創英角ｺﾞｼｯｸUB"/>
                <a:cs typeface="HGP創英角ｺﾞｼｯｸUB"/>
              </a:rPr>
              <a:t>0.2</a:t>
            </a:r>
            <a:r>
              <a:rPr lang="ja-JP" altLang="en-US" sz="1200" spc="-20">
                <a:latin typeface="HGP創英角ｺﾞｼｯｸUB" panose="020B0900000000000000" pitchFamily="50" charset="-128"/>
                <a:ea typeface="HGP創英角ｺﾞｼｯｸUB" panose="020B0900000000000000" pitchFamily="50" charset="-128"/>
                <a:cs typeface="HGP創英角ｺﾞｼｯｸUB"/>
              </a:rPr>
              <a:t>％</a:t>
            </a:r>
            <a:endParaRPr sz="1200" dirty="0">
              <a:solidFill>
                <a:srgbClr val="000000"/>
              </a:solidFill>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101" name="object 34">
            <a:extLst>
              <a:ext uri="{FF2B5EF4-FFF2-40B4-BE49-F238E27FC236}">
                <a16:creationId xmlns:a16="http://schemas.microsoft.com/office/drawing/2014/main" id="{D5EE9088-010A-887E-F1BA-2737CB9D2C89}"/>
              </a:ext>
            </a:extLst>
          </p:cNvPr>
          <p:cNvSpPr txBox="1"/>
          <p:nvPr>
            <p:custDataLst>
              <p:custData r:id="rId6"/>
            </p:custDataLst>
          </p:nvPr>
        </p:nvSpPr>
        <p:spPr>
          <a:xfrm>
            <a:off x="-504038" y="4526096"/>
            <a:ext cx="710208"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spc="-20">
                <a:solidFill>
                  <a:srgbClr val="000000"/>
                </a:solidFill>
                <a:latin typeface="HGP創英角ｺﾞｼｯｸUB"/>
                <a:cs typeface="HGP創英角ｺﾞｼｯｸUB"/>
              </a:rPr>
              <a:t>0.1</a:t>
            </a:r>
            <a:r>
              <a:rPr lang="ja-JP" altLang="en-US" sz="1200" spc="-20">
                <a:latin typeface="HGP創英角ｺﾞｼｯｸUB" panose="020B0900000000000000" pitchFamily="50" charset="-128"/>
                <a:ea typeface="HGP創英角ｺﾞｼｯｸUB" panose="020B0900000000000000" pitchFamily="50" charset="-128"/>
                <a:cs typeface="HGP創英角ｺﾞｼｯｸUB"/>
              </a:rPr>
              <a:t>％</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102" name="object 35">
            <a:extLst>
              <a:ext uri="{FF2B5EF4-FFF2-40B4-BE49-F238E27FC236}">
                <a16:creationId xmlns:a16="http://schemas.microsoft.com/office/drawing/2014/main" id="{8CA195F7-9F64-C921-EBEB-99C321E4BBC1}"/>
              </a:ext>
            </a:extLst>
          </p:cNvPr>
          <p:cNvSpPr txBox="1"/>
          <p:nvPr/>
        </p:nvSpPr>
        <p:spPr>
          <a:xfrm>
            <a:off x="-4621411" y="4799566"/>
            <a:ext cx="788035"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HGP創英角ｺﾞｼｯｸUB"/>
                <a:cs typeface="HGP創英角ｺﾞｼｯｸUB"/>
              </a:rPr>
              <a:t>営業外費用</a:t>
            </a:r>
            <a:endParaRPr sz="1200" dirty="0">
              <a:latin typeface="HGP創英角ｺﾞｼｯｸUB"/>
              <a:cs typeface="HGP創英角ｺﾞｼｯｸUB"/>
            </a:endParaRPr>
          </a:p>
        </p:txBody>
      </p:sp>
      <p:sp>
        <p:nvSpPr>
          <p:cNvPr id="104" name="object 37">
            <a:extLst>
              <a:ext uri="{FF2B5EF4-FFF2-40B4-BE49-F238E27FC236}">
                <a16:creationId xmlns:a16="http://schemas.microsoft.com/office/drawing/2014/main" id="{CBF0C19B-D5F1-543A-B1A6-DC01FDFAEADC}"/>
              </a:ext>
            </a:extLst>
          </p:cNvPr>
          <p:cNvSpPr txBox="1"/>
          <p:nvPr>
            <p:custDataLst>
              <p:custData r:id="rId7"/>
            </p:custDataLst>
          </p:nvPr>
        </p:nvSpPr>
        <p:spPr>
          <a:xfrm>
            <a:off x="-2101771" y="4540079"/>
            <a:ext cx="892811"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spc="-20">
                <a:solidFill>
                  <a:srgbClr val="000000"/>
                </a:solidFill>
                <a:latin typeface="HGP創英角ｺﾞｼｯｸUB"/>
                <a:cs typeface="HGP創英角ｺﾞｼｯｸUB"/>
              </a:rPr>
              <a:t>0.1</a:t>
            </a:r>
            <a:r>
              <a:rPr sz="1200" spc="-20">
                <a:latin typeface="HGP創英角ｺﾞｼｯｸUB"/>
                <a:cs typeface="HGP創英角ｺﾞｼｯｸUB"/>
              </a:rPr>
              <a:t>％</a:t>
            </a:r>
            <a:endParaRPr sz="1200" dirty="0">
              <a:latin typeface="HGP創英角ｺﾞｼｯｸUB"/>
              <a:cs typeface="HGP創英角ｺﾞｼｯｸUB"/>
            </a:endParaRPr>
          </a:p>
        </p:txBody>
      </p:sp>
      <p:sp>
        <p:nvSpPr>
          <p:cNvPr id="105" name="object 39">
            <a:extLst>
              <a:ext uri="{FF2B5EF4-FFF2-40B4-BE49-F238E27FC236}">
                <a16:creationId xmlns:a16="http://schemas.microsoft.com/office/drawing/2014/main" id="{BAAC1C6A-30F6-BB35-90A7-2AA1DA8AD5E3}"/>
              </a:ext>
            </a:extLst>
          </p:cNvPr>
          <p:cNvSpPr txBox="1"/>
          <p:nvPr>
            <p:custDataLst>
              <p:custData r:id="rId8"/>
            </p:custDataLst>
          </p:nvPr>
        </p:nvSpPr>
        <p:spPr>
          <a:xfrm>
            <a:off x="-513741" y="4770263"/>
            <a:ext cx="650873"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spc="-20">
                <a:solidFill>
                  <a:srgbClr val="000000"/>
                </a:solidFill>
                <a:latin typeface="HGP創英角ｺﾞｼｯｸUB"/>
                <a:cs typeface="HGP創英角ｺﾞｼｯｸUB"/>
              </a:rPr>
              <a:t>0.0</a:t>
            </a:r>
            <a:r>
              <a:rPr lang="ja-JP" altLang="en-US" sz="1200" spc="-20">
                <a:latin typeface="HGP創英角ｺﾞｼｯｸUB" panose="020B0900000000000000" pitchFamily="50" charset="-128"/>
                <a:ea typeface="HGP創英角ｺﾞｼｯｸUB" panose="020B0900000000000000" pitchFamily="50" charset="-128"/>
                <a:cs typeface="HGP創英角ｺﾞｼｯｸUB"/>
              </a:rPr>
              <a:t>％</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p:txBody>
      </p:sp>
      <p:grpSp>
        <p:nvGrpSpPr>
          <p:cNvPr id="106" name="object 40">
            <a:extLst>
              <a:ext uri="{FF2B5EF4-FFF2-40B4-BE49-F238E27FC236}">
                <a16:creationId xmlns:a16="http://schemas.microsoft.com/office/drawing/2014/main" id="{A1520ABA-85F7-1BBF-23C5-4A8D15C7C489}"/>
              </a:ext>
            </a:extLst>
          </p:cNvPr>
          <p:cNvGrpSpPr/>
          <p:nvPr/>
        </p:nvGrpSpPr>
        <p:grpSpPr>
          <a:xfrm>
            <a:off x="-5138197" y="5004076"/>
            <a:ext cx="1957070" cy="274320"/>
            <a:chOff x="854839" y="4956047"/>
            <a:chExt cx="1957070" cy="274320"/>
          </a:xfrm>
        </p:grpSpPr>
        <p:pic>
          <p:nvPicPr>
            <p:cNvPr id="107" name="object 41">
              <a:extLst>
                <a:ext uri="{FF2B5EF4-FFF2-40B4-BE49-F238E27FC236}">
                  <a16:creationId xmlns:a16="http://schemas.microsoft.com/office/drawing/2014/main" id="{04B5CCC4-1015-09F7-CC4F-60757759B550}"/>
                </a:ext>
              </a:extLst>
            </p:cNvPr>
            <p:cNvPicPr/>
            <p:nvPr/>
          </p:nvPicPr>
          <p:blipFill>
            <a:blip r:embed="rId59" cstate="print"/>
            <a:stretch>
              <a:fillRect/>
            </a:stretch>
          </p:blipFill>
          <p:spPr>
            <a:xfrm>
              <a:off x="854839" y="4956047"/>
              <a:ext cx="1956819" cy="74676"/>
            </a:xfrm>
            <a:prstGeom prst="rect">
              <a:avLst/>
            </a:prstGeom>
          </p:spPr>
        </p:pic>
        <p:pic>
          <p:nvPicPr>
            <p:cNvPr id="108" name="object 42">
              <a:extLst>
                <a:ext uri="{FF2B5EF4-FFF2-40B4-BE49-F238E27FC236}">
                  <a16:creationId xmlns:a16="http://schemas.microsoft.com/office/drawing/2014/main" id="{2B8CF11C-A760-7E1B-0465-15452769178B}"/>
                </a:ext>
              </a:extLst>
            </p:cNvPr>
            <p:cNvPicPr/>
            <p:nvPr/>
          </p:nvPicPr>
          <p:blipFill>
            <a:blip r:embed="rId60" cstate="print"/>
            <a:stretch>
              <a:fillRect/>
            </a:stretch>
          </p:blipFill>
          <p:spPr>
            <a:xfrm>
              <a:off x="854839" y="5030723"/>
              <a:ext cx="1956819" cy="199644"/>
            </a:xfrm>
            <a:prstGeom prst="rect">
              <a:avLst/>
            </a:prstGeom>
          </p:spPr>
        </p:pic>
      </p:grpSp>
      <p:sp>
        <p:nvSpPr>
          <p:cNvPr id="109" name="object 43">
            <a:extLst>
              <a:ext uri="{FF2B5EF4-FFF2-40B4-BE49-F238E27FC236}">
                <a16:creationId xmlns:a16="http://schemas.microsoft.com/office/drawing/2014/main" id="{8870C5B8-51FD-F634-7F00-767AF3730226}"/>
              </a:ext>
            </a:extLst>
          </p:cNvPr>
          <p:cNvSpPr txBox="1"/>
          <p:nvPr/>
        </p:nvSpPr>
        <p:spPr>
          <a:xfrm>
            <a:off x="-4537386" y="5054705"/>
            <a:ext cx="635635"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HGP創英角ｺﾞｼｯｸUB"/>
                <a:cs typeface="HGP創英角ｺﾞｼｯｸUB"/>
              </a:rPr>
              <a:t>経常利益</a:t>
            </a:r>
            <a:endParaRPr sz="1200" dirty="0">
              <a:latin typeface="HGP創英角ｺﾞｼｯｸUB"/>
              <a:cs typeface="HGP創英角ｺﾞｼｯｸUB"/>
            </a:endParaRPr>
          </a:p>
        </p:txBody>
      </p:sp>
      <p:pic>
        <p:nvPicPr>
          <p:cNvPr id="110" name="object 44">
            <a:extLst>
              <a:ext uri="{FF2B5EF4-FFF2-40B4-BE49-F238E27FC236}">
                <a16:creationId xmlns:a16="http://schemas.microsoft.com/office/drawing/2014/main" id="{322EBA4C-4469-6EAD-78C2-B148064FA68D}"/>
              </a:ext>
            </a:extLst>
          </p:cNvPr>
          <p:cNvPicPr/>
          <p:nvPr/>
        </p:nvPicPr>
        <p:blipFill>
          <a:blip r:embed="rId61" cstate="print"/>
          <a:stretch>
            <a:fillRect/>
          </a:stretch>
        </p:blipFill>
        <p:spPr>
          <a:xfrm>
            <a:off x="-3172703" y="5019438"/>
            <a:ext cx="752855" cy="274320"/>
          </a:xfrm>
          <a:prstGeom prst="rect">
            <a:avLst/>
          </a:prstGeom>
        </p:spPr>
      </p:pic>
      <p:sp>
        <p:nvSpPr>
          <p:cNvPr id="111" name="object 45">
            <a:extLst>
              <a:ext uri="{FF2B5EF4-FFF2-40B4-BE49-F238E27FC236}">
                <a16:creationId xmlns:a16="http://schemas.microsoft.com/office/drawing/2014/main" id="{E4BCA102-20EC-252D-23C5-A14267E8A6E1}"/>
              </a:ext>
            </a:extLst>
          </p:cNvPr>
          <p:cNvSpPr txBox="1"/>
          <p:nvPr>
            <p:custDataLst>
              <p:custData r:id="rId9"/>
            </p:custDataLst>
          </p:nvPr>
        </p:nvSpPr>
        <p:spPr>
          <a:xfrm>
            <a:off x="-2663681" y="4618897"/>
            <a:ext cx="355503" cy="394980"/>
          </a:xfrm>
          <a:prstGeom prst="rect">
            <a:avLst/>
          </a:prstGeom>
        </p:spPr>
        <p:txBody>
          <a:bodyPr vert="horz" wrap="square" lIns="0" tIns="12700" rIns="0" bIns="0" rtlCol="0">
            <a:spAutoFit/>
          </a:bodyPr>
          <a:lstStyle/>
          <a:p>
            <a:pPr marL="12700">
              <a:lnSpc>
                <a:spcPct val="100000"/>
              </a:lnSpc>
              <a:spcBef>
                <a:spcPts val="100"/>
              </a:spcBef>
            </a:pPr>
            <a:endParaRPr lang="en-US" sz="1200" spc="-25" dirty="0">
              <a:solidFill>
                <a:srgbClr val="000000"/>
              </a:solidFill>
              <a:latin typeface="HGP創英角ｺﾞｼｯｸUB"/>
              <a:cs typeface="HGP創英角ｺﾞｼｯｸUB"/>
            </a:endParaRPr>
          </a:p>
          <a:p>
            <a:pPr marL="12700">
              <a:lnSpc>
                <a:spcPct val="100000"/>
              </a:lnSpc>
              <a:spcBef>
                <a:spcPts val="100"/>
              </a:spcBef>
            </a:pPr>
            <a:r>
              <a:rPr lang="en-US" sz="1200" spc="-25">
                <a:solidFill>
                  <a:srgbClr val="000000"/>
                </a:solidFill>
                <a:latin typeface="HGP創英角ｺﾞｼｯｸUB"/>
                <a:cs typeface="HGP創英角ｺﾞｼｯｸUB"/>
              </a:rPr>
              <a:t>16</a:t>
            </a:r>
            <a:endParaRPr sz="1200" dirty="0">
              <a:solidFill>
                <a:srgbClr val="000000"/>
              </a:solidFill>
              <a:latin typeface="HGP創英角ｺﾞｼｯｸUB"/>
              <a:cs typeface="HGP創英角ｺﾞｼｯｸUB"/>
            </a:endParaRPr>
          </a:p>
        </p:txBody>
      </p:sp>
      <p:grpSp>
        <p:nvGrpSpPr>
          <p:cNvPr id="112" name="object 46">
            <a:extLst>
              <a:ext uri="{FF2B5EF4-FFF2-40B4-BE49-F238E27FC236}">
                <a16:creationId xmlns:a16="http://schemas.microsoft.com/office/drawing/2014/main" id="{8536F410-BA9B-3068-2620-D6AE6593ABA2}"/>
              </a:ext>
            </a:extLst>
          </p:cNvPr>
          <p:cNvGrpSpPr/>
          <p:nvPr/>
        </p:nvGrpSpPr>
        <p:grpSpPr>
          <a:xfrm>
            <a:off x="-2454508" y="4978611"/>
            <a:ext cx="791210" cy="274320"/>
            <a:chOff x="3564514" y="4956047"/>
            <a:chExt cx="791210" cy="274320"/>
          </a:xfrm>
        </p:grpSpPr>
        <p:pic>
          <p:nvPicPr>
            <p:cNvPr id="113" name="object 47">
              <a:extLst>
                <a:ext uri="{FF2B5EF4-FFF2-40B4-BE49-F238E27FC236}">
                  <a16:creationId xmlns:a16="http://schemas.microsoft.com/office/drawing/2014/main" id="{44EC25F4-655A-4BB1-8F2D-D2328D1CE779}"/>
                </a:ext>
              </a:extLst>
            </p:cNvPr>
            <p:cNvPicPr/>
            <p:nvPr/>
          </p:nvPicPr>
          <p:blipFill>
            <a:blip r:embed="rId62" cstate="print"/>
            <a:stretch>
              <a:fillRect/>
            </a:stretch>
          </p:blipFill>
          <p:spPr>
            <a:xfrm>
              <a:off x="3564514" y="4956047"/>
              <a:ext cx="790955" cy="74676"/>
            </a:xfrm>
            <a:prstGeom prst="rect">
              <a:avLst/>
            </a:prstGeom>
          </p:spPr>
        </p:pic>
        <p:pic>
          <p:nvPicPr>
            <p:cNvPr id="114" name="object 48">
              <a:extLst>
                <a:ext uri="{FF2B5EF4-FFF2-40B4-BE49-F238E27FC236}">
                  <a16:creationId xmlns:a16="http://schemas.microsoft.com/office/drawing/2014/main" id="{798706E5-7FE5-439F-554F-C9ADAFC58C12}"/>
                </a:ext>
              </a:extLst>
            </p:cNvPr>
            <p:cNvPicPr/>
            <p:nvPr/>
          </p:nvPicPr>
          <p:blipFill>
            <a:blip r:embed="rId63" cstate="print"/>
            <a:stretch>
              <a:fillRect/>
            </a:stretch>
          </p:blipFill>
          <p:spPr>
            <a:xfrm>
              <a:off x="3564514" y="5030723"/>
              <a:ext cx="790955" cy="199644"/>
            </a:xfrm>
            <a:prstGeom prst="rect">
              <a:avLst/>
            </a:prstGeom>
          </p:spPr>
        </p:pic>
      </p:grpSp>
      <p:sp>
        <p:nvSpPr>
          <p:cNvPr id="115" name="object 49">
            <a:extLst>
              <a:ext uri="{FF2B5EF4-FFF2-40B4-BE49-F238E27FC236}">
                <a16:creationId xmlns:a16="http://schemas.microsoft.com/office/drawing/2014/main" id="{5CC85FF1-CF19-6E59-44DA-089D7FD99535}"/>
              </a:ext>
            </a:extLst>
          </p:cNvPr>
          <p:cNvSpPr txBox="1"/>
          <p:nvPr>
            <p:custDataLst>
              <p:custData r:id="rId10"/>
            </p:custDataLst>
          </p:nvPr>
        </p:nvSpPr>
        <p:spPr>
          <a:xfrm>
            <a:off x="-2100559" y="5035216"/>
            <a:ext cx="909481"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spc="-20">
                <a:solidFill>
                  <a:srgbClr val="000000"/>
                </a:solidFill>
                <a:latin typeface="HGP創英角ｺﾞｼｯｸUB"/>
                <a:cs typeface="HGP創英角ｺﾞｼｯｸUB"/>
              </a:rPr>
              <a:t>1.3</a:t>
            </a:r>
            <a:r>
              <a:rPr sz="1200" spc="-20">
                <a:latin typeface="HGP創英角ｺﾞｼｯｸUB"/>
                <a:cs typeface="HGP創英角ｺﾞｼｯｸUB"/>
              </a:rPr>
              <a:t>％</a:t>
            </a:r>
            <a:endParaRPr sz="1200" dirty="0">
              <a:latin typeface="HGP創英角ｺﾞｼｯｸUB"/>
              <a:cs typeface="HGP創英角ｺﾞｼｯｸUB"/>
            </a:endParaRPr>
          </a:p>
        </p:txBody>
      </p:sp>
      <p:pic>
        <p:nvPicPr>
          <p:cNvPr id="116" name="object 50">
            <a:extLst>
              <a:ext uri="{FF2B5EF4-FFF2-40B4-BE49-F238E27FC236}">
                <a16:creationId xmlns:a16="http://schemas.microsoft.com/office/drawing/2014/main" id="{E2FA9ED8-5592-135F-56A1-1ED7BC674C47}"/>
              </a:ext>
            </a:extLst>
          </p:cNvPr>
          <p:cNvPicPr/>
          <p:nvPr/>
        </p:nvPicPr>
        <p:blipFill>
          <a:blip r:embed="rId64" cstate="print"/>
          <a:stretch>
            <a:fillRect/>
          </a:stretch>
        </p:blipFill>
        <p:spPr>
          <a:xfrm>
            <a:off x="-1634994" y="5002494"/>
            <a:ext cx="769619" cy="274320"/>
          </a:xfrm>
          <a:prstGeom prst="rect">
            <a:avLst/>
          </a:prstGeom>
        </p:spPr>
      </p:pic>
      <p:grpSp>
        <p:nvGrpSpPr>
          <p:cNvPr id="117" name="object 52">
            <a:extLst>
              <a:ext uri="{FF2B5EF4-FFF2-40B4-BE49-F238E27FC236}">
                <a16:creationId xmlns:a16="http://schemas.microsoft.com/office/drawing/2014/main" id="{C7DEB5A5-C763-437B-AE36-846843FE756A}"/>
              </a:ext>
            </a:extLst>
          </p:cNvPr>
          <p:cNvGrpSpPr/>
          <p:nvPr/>
        </p:nvGrpSpPr>
        <p:grpSpPr>
          <a:xfrm>
            <a:off x="-983897" y="5002392"/>
            <a:ext cx="868791" cy="274518"/>
            <a:chOff x="5125090" y="4956047"/>
            <a:chExt cx="774700" cy="274320"/>
          </a:xfrm>
        </p:grpSpPr>
        <p:pic>
          <p:nvPicPr>
            <p:cNvPr id="118" name="object 53">
              <a:extLst>
                <a:ext uri="{FF2B5EF4-FFF2-40B4-BE49-F238E27FC236}">
                  <a16:creationId xmlns:a16="http://schemas.microsoft.com/office/drawing/2014/main" id="{F1E1EF3F-8B04-C1FE-67F3-3B6EF4B86042}"/>
                </a:ext>
              </a:extLst>
            </p:cNvPr>
            <p:cNvPicPr/>
            <p:nvPr/>
          </p:nvPicPr>
          <p:blipFill>
            <a:blip r:embed="rId65" cstate="print"/>
            <a:stretch>
              <a:fillRect/>
            </a:stretch>
          </p:blipFill>
          <p:spPr>
            <a:xfrm>
              <a:off x="5125090" y="4956047"/>
              <a:ext cx="774191" cy="74676"/>
            </a:xfrm>
            <a:prstGeom prst="rect">
              <a:avLst/>
            </a:prstGeom>
          </p:spPr>
        </p:pic>
        <p:pic>
          <p:nvPicPr>
            <p:cNvPr id="119" name="object 54">
              <a:extLst>
                <a:ext uri="{FF2B5EF4-FFF2-40B4-BE49-F238E27FC236}">
                  <a16:creationId xmlns:a16="http://schemas.microsoft.com/office/drawing/2014/main" id="{31DD46B4-CE16-B584-D42D-06574FC2FABF}"/>
                </a:ext>
              </a:extLst>
            </p:cNvPr>
            <p:cNvPicPr/>
            <p:nvPr/>
          </p:nvPicPr>
          <p:blipFill>
            <a:blip r:embed="rId66" cstate="print"/>
            <a:stretch>
              <a:fillRect/>
            </a:stretch>
          </p:blipFill>
          <p:spPr>
            <a:xfrm>
              <a:off x="5125090" y="5030723"/>
              <a:ext cx="774191" cy="199644"/>
            </a:xfrm>
            <a:prstGeom prst="rect">
              <a:avLst/>
            </a:prstGeom>
          </p:spPr>
        </p:pic>
      </p:grpSp>
      <p:sp>
        <p:nvSpPr>
          <p:cNvPr id="120" name="object 55">
            <a:extLst>
              <a:ext uri="{FF2B5EF4-FFF2-40B4-BE49-F238E27FC236}">
                <a16:creationId xmlns:a16="http://schemas.microsoft.com/office/drawing/2014/main" id="{7767D025-AA3E-60BA-DCB3-029BFA4D9F23}"/>
              </a:ext>
            </a:extLst>
          </p:cNvPr>
          <p:cNvSpPr txBox="1"/>
          <p:nvPr>
            <p:custDataLst>
              <p:custData r:id="rId11"/>
            </p:custDataLst>
          </p:nvPr>
        </p:nvSpPr>
        <p:spPr>
          <a:xfrm>
            <a:off x="-517570" y="5012284"/>
            <a:ext cx="762888"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spc="-2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3.2</a:t>
            </a:r>
            <a:r>
              <a:rPr lang="ja-JP" altLang="en-US" sz="1200" spc="-20">
                <a:latin typeface="HGP創英角ｺﾞｼｯｸUB" panose="020B0900000000000000" pitchFamily="50" charset="-128"/>
                <a:ea typeface="HGP創英角ｺﾞｼｯｸUB" panose="020B0900000000000000" pitchFamily="50" charset="-128"/>
                <a:cs typeface="HGP創英角ｺﾞｼｯｸUB"/>
              </a:rPr>
              <a:t>％</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121" name="object 56">
            <a:extLst>
              <a:ext uri="{FF2B5EF4-FFF2-40B4-BE49-F238E27FC236}">
                <a16:creationId xmlns:a16="http://schemas.microsoft.com/office/drawing/2014/main" id="{E1B9D2B0-9ADA-FBEC-4902-1B6FF822B27B}"/>
              </a:ext>
            </a:extLst>
          </p:cNvPr>
          <p:cNvSpPr txBox="1"/>
          <p:nvPr/>
        </p:nvSpPr>
        <p:spPr>
          <a:xfrm>
            <a:off x="-4516106" y="5310011"/>
            <a:ext cx="635635"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HGP創英角ｺﾞｼｯｸUB"/>
                <a:cs typeface="HGP創英角ｺﾞｼｯｸUB"/>
              </a:rPr>
              <a:t>特別利益</a:t>
            </a:r>
            <a:endParaRPr sz="1200" dirty="0">
              <a:latin typeface="HGP創英角ｺﾞｼｯｸUB"/>
              <a:cs typeface="HGP創英角ｺﾞｼｯｸUB"/>
            </a:endParaRPr>
          </a:p>
        </p:txBody>
      </p:sp>
      <p:sp>
        <p:nvSpPr>
          <p:cNvPr id="123" name="object 58">
            <a:extLst>
              <a:ext uri="{FF2B5EF4-FFF2-40B4-BE49-F238E27FC236}">
                <a16:creationId xmlns:a16="http://schemas.microsoft.com/office/drawing/2014/main" id="{E8B3D3D6-0F94-3B82-799C-10827DF6FC56}"/>
              </a:ext>
            </a:extLst>
          </p:cNvPr>
          <p:cNvSpPr txBox="1"/>
          <p:nvPr>
            <p:custDataLst>
              <p:custData r:id="rId12"/>
            </p:custDataLst>
          </p:nvPr>
        </p:nvSpPr>
        <p:spPr>
          <a:xfrm>
            <a:off x="-2019706" y="5290685"/>
            <a:ext cx="596509"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spc="-20">
                <a:solidFill>
                  <a:srgbClr val="000000"/>
                </a:solidFill>
                <a:latin typeface="HGP創英角ｺﾞｼｯｸUB"/>
                <a:cs typeface="HGP創英角ｺﾞｼｯｸUB"/>
              </a:rPr>
              <a:t>0.0</a:t>
            </a:r>
            <a:r>
              <a:rPr sz="1200" spc="-20">
                <a:latin typeface="HGP創英角ｺﾞｼｯｸUB"/>
                <a:cs typeface="HGP創英角ｺﾞｼｯｸUB"/>
              </a:rPr>
              <a:t>％</a:t>
            </a:r>
            <a:endParaRPr sz="1200" dirty="0">
              <a:latin typeface="HGP創英角ｺﾞｼｯｸUB"/>
              <a:cs typeface="HGP創英角ｺﾞｼｯｸUB"/>
            </a:endParaRPr>
          </a:p>
        </p:txBody>
      </p:sp>
      <p:sp>
        <p:nvSpPr>
          <p:cNvPr id="124" name="object 60">
            <a:extLst>
              <a:ext uri="{FF2B5EF4-FFF2-40B4-BE49-F238E27FC236}">
                <a16:creationId xmlns:a16="http://schemas.microsoft.com/office/drawing/2014/main" id="{0997031F-8F04-623B-875D-811C705CCB31}"/>
              </a:ext>
            </a:extLst>
          </p:cNvPr>
          <p:cNvSpPr txBox="1"/>
          <p:nvPr>
            <p:custDataLst>
              <p:custData r:id="rId13"/>
            </p:custDataLst>
          </p:nvPr>
        </p:nvSpPr>
        <p:spPr>
          <a:xfrm>
            <a:off x="-510251" y="5276906"/>
            <a:ext cx="694838"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spc="-20">
                <a:solidFill>
                  <a:srgbClr val="000000"/>
                </a:solidFill>
                <a:latin typeface="HGP創英角ｺﾞｼｯｸUB"/>
                <a:cs typeface="HGP創英角ｺﾞｼｯｸUB"/>
              </a:rPr>
              <a:t>0.0</a:t>
            </a:r>
            <a:r>
              <a:rPr sz="1200" spc="-20">
                <a:latin typeface="HGP創英角ｺﾞｼｯｸUB"/>
                <a:cs typeface="HGP創英角ｺﾞｼｯｸUB"/>
              </a:rPr>
              <a:t>％</a:t>
            </a:r>
            <a:endParaRPr sz="1200" dirty="0">
              <a:latin typeface="HGP創英角ｺﾞｼｯｸUB"/>
              <a:cs typeface="HGP創英角ｺﾞｼｯｸUB"/>
            </a:endParaRPr>
          </a:p>
        </p:txBody>
      </p:sp>
      <p:sp>
        <p:nvSpPr>
          <p:cNvPr id="125" name="object 61">
            <a:extLst>
              <a:ext uri="{FF2B5EF4-FFF2-40B4-BE49-F238E27FC236}">
                <a16:creationId xmlns:a16="http://schemas.microsoft.com/office/drawing/2014/main" id="{E9A649F5-3CD9-A0BA-BEAB-CB207758E652}"/>
              </a:ext>
            </a:extLst>
          </p:cNvPr>
          <p:cNvSpPr txBox="1"/>
          <p:nvPr/>
        </p:nvSpPr>
        <p:spPr>
          <a:xfrm>
            <a:off x="-4506816" y="5562787"/>
            <a:ext cx="635635"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HGP創英角ｺﾞｼｯｸUB"/>
                <a:cs typeface="HGP創英角ｺﾞｼｯｸUB"/>
              </a:rPr>
              <a:t>特別損失</a:t>
            </a:r>
            <a:endParaRPr sz="1200" dirty="0">
              <a:latin typeface="HGP創英角ｺﾞｼｯｸUB"/>
              <a:cs typeface="HGP創英角ｺﾞｼｯｸUB"/>
            </a:endParaRPr>
          </a:p>
        </p:txBody>
      </p:sp>
      <p:sp>
        <p:nvSpPr>
          <p:cNvPr id="126" name="object 62">
            <a:extLst>
              <a:ext uri="{FF2B5EF4-FFF2-40B4-BE49-F238E27FC236}">
                <a16:creationId xmlns:a16="http://schemas.microsoft.com/office/drawing/2014/main" id="{AEF89518-0F8B-75A3-E0D0-C9E2F5D069E3}"/>
              </a:ext>
            </a:extLst>
          </p:cNvPr>
          <p:cNvSpPr txBox="1"/>
          <p:nvPr>
            <p:custDataLst>
              <p:custData r:id="rId14"/>
            </p:custDataLst>
          </p:nvPr>
        </p:nvSpPr>
        <p:spPr>
          <a:xfrm>
            <a:off x="-2734253" y="5357842"/>
            <a:ext cx="405130" cy="579646"/>
          </a:xfrm>
          <a:prstGeom prst="rect">
            <a:avLst/>
          </a:prstGeom>
        </p:spPr>
        <p:txBody>
          <a:bodyPr vert="horz" wrap="square" lIns="0" tIns="12700" rIns="0" bIns="0" rtlCol="0">
            <a:spAutoFit/>
          </a:bodyPr>
          <a:lstStyle/>
          <a:p>
            <a:pPr marL="12700">
              <a:lnSpc>
                <a:spcPct val="100000"/>
              </a:lnSpc>
              <a:spcBef>
                <a:spcPts val="100"/>
              </a:spcBef>
            </a:pPr>
            <a:endParaRPr lang="en-US" altLang="en-US" sz="1200" dirty="0">
              <a:latin typeface="HGP創英角ｺﾞｼｯｸUB"/>
              <a:cs typeface="HGP創英角ｺﾞｼｯｸUB"/>
            </a:endParaRPr>
          </a:p>
          <a:p>
            <a:pPr marL="12700">
              <a:lnSpc>
                <a:spcPct val="100000"/>
              </a:lnSpc>
              <a:spcBef>
                <a:spcPts val="100"/>
              </a:spcBef>
            </a:pPr>
            <a:r>
              <a:rPr lang="en-US" altLang="ja-JP" sz="1200">
                <a:solidFill>
                  <a:srgbClr val="000000"/>
                </a:solidFill>
                <a:latin typeface="HGP創英角ｺﾞｼｯｸUB"/>
                <a:cs typeface="HGP創英角ｺﾞｼｯｸUB"/>
              </a:rPr>
              <a:t>5,600</a:t>
            </a:r>
            <a:endParaRPr sz="1200" dirty="0">
              <a:solidFill>
                <a:srgbClr val="000000"/>
              </a:solidFill>
              <a:latin typeface="HGP創英角ｺﾞｼｯｸUB"/>
              <a:cs typeface="HGP創英角ｺﾞｼｯｸUB"/>
            </a:endParaRPr>
          </a:p>
        </p:txBody>
      </p:sp>
      <p:sp>
        <p:nvSpPr>
          <p:cNvPr id="127" name="object 63">
            <a:extLst>
              <a:ext uri="{FF2B5EF4-FFF2-40B4-BE49-F238E27FC236}">
                <a16:creationId xmlns:a16="http://schemas.microsoft.com/office/drawing/2014/main" id="{AB31BBFB-6CF3-6E48-094B-3472A7DDE2C0}"/>
              </a:ext>
            </a:extLst>
          </p:cNvPr>
          <p:cNvSpPr txBox="1"/>
          <p:nvPr>
            <p:custDataLst>
              <p:custData r:id="rId15"/>
            </p:custDataLst>
          </p:nvPr>
        </p:nvSpPr>
        <p:spPr>
          <a:xfrm>
            <a:off x="-2058903" y="5536138"/>
            <a:ext cx="659460"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spc="-20">
                <a:solidFill>
                  <a:srgbClr val="000000"/>
                </a:solidFill>
                <a:latin typeface="HGP創英角ｺﾞｼｯｸUB"/>
                <a:cs typeface="HGP創英角ｺﾞｼｯｸUB"/>
              </a:rPr>
              <a:t>0.1</a:t>
            </a:r>
            <a:r>
              <a:rPr lang="ja-JP" altLang="en-US" sz="1200" spc="-20">
                <a:latin typeface="HGP創英角ｺﾞｼｯｸUB"/>
                <a:cs typeface="HGP創英角ｺﾞｼｯｸUB"/>
              </a:rPr>
              <a:t> </a:t>
            </a:r>
            <a:r>
              <a:rPr lang="ja-JP" altLang="en-US" sz="1200" spc="-20" dirty="0">
                <a:latin typeface="HGP創英角ｺﾞｼｯｸUB" panose="020B0900000000000000" pitchFamily="50" charset="-128"/>
                <a:ea typeface="HGP創英角ｺﾞｼｯｸUB" panose="020B0900000000000000" pitchFamily="50" charset="-128"/>
                <a:cs typeface="HGP創英角ｺﾞｼｯｸUB"/>
              </a:rPr>
              <a:t>％</a:t>
            </a:r>
            <a:endParaRPr sz="1200" dirty="0">
              <a:solidFill>
                <a:srgbClr val="000000"/>
              </a:solidFill>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128" name="object 65">
            <a:extLst>
              <a:ext uri="{FF2B5EF4-FFF2-40B4-BE49-F238E27FC236}">
                <a16:creationId xmlns:a16="http://schemas.microsoft.com/office/drawing/2014/main" id="{C8B0D2F1-7949-AE84-7EBB-F5C201C4B735}"/>
              </a:ext>
            </a:extLst>
          </p:cNvPr>
          <p:cNvSpPr txBox="1"/>
          <p:nvPr>
            <p:custDataLst>
              <p:custData r:id="rId16"/>
            </p:custDataLst>
          </p:nvPr>
        </p:nvSpPr>
        <p:spPr>
          <a:xfrm>
            <a:off x="-488141" y="5555332"/>
            <a:ext cx="896856"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spc="-20">
                <a:solidFill>
                  <a:srgbClr val="000000"/>
                </a:solidFill>
                <a:latin typeface="HGP創英角ｺﾞｼｯｸUB"/>
                <a:cs typeface="HGP創英角ｺﾞｼｯｸUB"/>
              </a:rPr>
              <a:t>－</a:t>
            </a:r>
            <a:r>
              <a:rPr sz="1200" spc="-20">
                <a:latin typeface="HGP創英角ｺﾞｼｯｸUB"/>
                <a:cs typeface="HGP創英角ｺﾞｼｯｸUB"/>
              </a:rPr>
              <a:t>％</a:t>
            </a:r>
            <a:endParaRPr sz="1200" dirty="0">
              <a:latin typeface="HGP創英角ｺﾞｼｯｸUB"/>
              <a:cs typeface="HGP創英角ｺﾞｼｯｸUB"/>
            </a:endParaRPr>
          </a:p>
        </p:txBody>
      </p:sp>
      <p:sp>
        <p:nvSpPr>
          <p:cNvPr id="129" name="object 66">
            <a:extLst>
              <a:ext uri="{FF2B5EF4-FFF2-40B4-BE49-F238E27FC236}">
                <a16:creationId xmlns:a16="http://schemas.microsoft.com/office/drawing/2014/main" id="{066E5AFA-65FD-CA3D-7A6D-B59BC0383BF5}"/>
              </a:ext>
            </a:extLst>
          </p:cNvPr>
          <p:cNvSpPr txBox="1"/>
          <p:nvPr/>
        </p:nvSpPr>
        <p:spPr>
          <a:xfrm>
            <a:off x="-4933153" y="5866605"/>
            <a:ext cx="1548130" cy="181460"/>
          </a:xfrm>
          <a:prstGeom prst="rect">
            <a:avLst/>
          </a:prstGeom>
        </p:spPr>
        <p:txBody>
          <a:bodyPr vert="horz" wrap="square" lIns="0" tIns="12065" rIns="0" bIns="0" rtlCol="0">
            <a:spAutoFit/>
          </a:bodyPr>
          <a:lstStyle/>
          <a:p>
            <a:pPr marL="12700">
              <a:lnSpc>
                <a:spcPct val="100000"/>
              </a:lnSpc>
              <a:spcBef>
                <a:spcPts val="95"/>
              </a:spcBef>
            </a:pPr>
            <a:r>
              <a:rPr sz="1100" spc="-20" dirty="0" err="1">
                <a:latin typeface="HGP創英角ｺﾞｼｯｸUB"/>
                <a:cs typeface="HGP創英角ｺﾞｼｯｸUB"/>
              </a:rPr>
              <a:t>税金等調整前</a:t>
            </a:r>
            <a:r>
              <a:rPr lang="ja-JP" altLang="en-US" sz="1100" spc="-20" dirty="0">
                <a:latin typeface="HGP創英角ｺﾞｼｯｸUB" panose="020B0900000000000000" pitchFamily="50" charset="-128"/>
                <a:ea typeface="HGP創英角ｺﾞｼｯｸUB" panose="020B0900000000000000" pitchFamily="50" charset="-128"/>
                <a:cs typeface="HGP創英角ｺﾞｼｯｸUB"/>
              </a:rPr>
              <a:t>当</a:t>
            </a:r>
            <a:r>
              <a:rPr sz="1100" spc="-20" dirty="0" err="1">
                <a:latin typeface="HGP創英角ｺﾞｼｯｸUB"/>
                <a:cs typeface="HGP創英角ｺﾞｼｯｸUB"/>
              </a:rPr>
              <a:t>期純利益</a:t>
            </a:r>
            <a:endParaRPr sz="1100" dirty="0">
              <a:latin typeface="HGP創英角ｺﾞｼｯｸUB"/>
              <a:cs typeface="HGP創英角ｺﾞｼｯｸUB"/>
            </a:endParaRPr>
          </a:p>
        </p:txBody>
      </p:sp>
      <p:sp>
        <p:nvSpPr>
          <p:cNvPr id="131" name="object 68">
            <a:extLst>
              <a:ext uri="{FF2B5EF4-FFF2-40B4-BE49-F238E27FC236}">
                <a16:creationId xmlns:a16="http://schemas.microsoft.com/office/drawing/2014/main" id="{8B5289D2-280E-6A24-625D-40209624CB89}"/>
              </a:ext>
            </a:extLst>
          </p:cNvPr>
          <p:cNvSpPr txBox="1"/>
          <p:nvPr>
            <p:custDataLst>
              <p:custData r:id="rId17"/>
            </p:custDataLst>
          </p:nvPr>
        </p:nvSpPr>
        <p:spPr>
          <a:xfrm>
            <a:off x="-2085091" y="5825821"/>
            <a:ext cx="1132613" cy="197490"/>
          </a:xfrm>
          <a:prstGeom prst="rect">
            <a:avLst/>
          </a:prstGeom>
        </p:spPr>
        <p:txBody>
          <a:bodyPr vert="horz" wrap="square" lIns="0" tIns="12700" rIns="0" bIns="0" rtlCol="0">
            <a:spAutoFit/>
          </a:bodyPr>
          <a:lstStyle/>
          <a:p>
            <a:pPr marL="12700">
              <a:lnSpc>
                <a:spcPct val="100000"/>
              </a:lnSpc>
              <a:spcBef>
                <a:spcPts val="100"/>
              </a:spcBef>
            </a:pPr>
            <a:r>
              <a:rPr lang="en-US" sz="1200" spc="-20">
                <a:solidFill>
                  <a:srgbClr val="000000"/>
                </a:solidFill>
                <a:latin typeface="HGP創英角ｺﾞｼｯｸUB"/>
                <a:cs typeface="HGP創英角ｺﾞｼｯｸUB"/>
              </a:rPr>
              <a:t>1.2</a:t>
            </a:r>
            <a:r>
              <a:rPr sz="1200" spc="-20">
                <a:latin typeface="HGP創英角ｺﾞｼｯｸUB"/>
                <a:cs typeface="HGP創英角ｺﾞｼｯｸUB"/>
              </a:rPr>
              <a:t>％</a:t>
            </a:r>
            <a:endParaRPr sz="1200" dirty="0">
              <a:latin typeface="HGP創英角ｺﾞｼｯｸUB"/>
              <a:cs typeface="HGP創英角ｺﾞｼｯｸUB"/>
            </a:endParaRPr>
          </a:p>
        </p:txBody>
      </p:sp>
      <p:sp>
        <p:nvSpPr>
          <p:cNvPr id="132" name="object 70">
            <a:extLst>
              <a:ext uri="{FF2B5EF4-FFF2-40B4-BE49-F238E27FC236}">
                <a16:creationId xmlns:a16="http://schemas.microsoft.com/office/drawing/2014/main" id="{7D502B1D-8D80-6E6D-2FFB-DD7A01BC0B4B}"/>
              </a:ext>
            </a:extLst>
          </p:cNvPr>
          <p:cNvSpPr txBox="1"/>
          <p:nvPr>
            <p:custDataLst>
              <p:custData r:id="rId18"/>
            </p:custDataLst>
          </p:nvPr>
        </p:nvSpPr>
        <p:spPr>
          <a:xfrm>
            <a:off x="-524882" y="5831609"/>
            <a:ext cx="1362316"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spc="-20">
                <a:solidFill>
                  <a:srgbClr val="000000"/>
                </a:solidFill>
                <a:latin typeface="HGP創英角ｺﾞｼｯｸUB"/>
                <a:cs typeface="HGP創英角ｺﾞｼｯｸUB"/>
              </a:rPr>
              <a:t>3.2</a:t>
            </a:r>
            <a:r>
              <a:rPr lang="ja-JP" altLang="en-US" sz="1200" spc="-20">
                <a:latin typeface="HGP創英角ｺﾞｼｯｸUB" panose="020B0900000000000000" pitchFamily="50" charset="-128"/>
                <a:ea typeface="HGP創英角ｺﾞｼｯｸUB" panose="020B0900000000000000" pitchFamily="50" charset="-128"/>
                <a:cs typeface="HGP創英角ｺﾞｼｯｸUB"/>
              </a:rPr>
              <a:t>％</a:t>
            </a:r>
            <a:endParaRPr sz="1200" dirty="0">
              <a:solidFill>
                <a:srgbClr val="000000"/>
              </a:solidFill>
              <a:latin typeface="HGP創英角ｺﾞｼｯｸUB" panose="020B0900000000000000" pitchFamily="50" charset="-128"/>
              <a:ea typeface="HGP創英角ｺﾞｼｯｸUB" panose="020B0900000000000000" pitchFamily="50" charset="-128"/>
              <a:cs typeface="HGP創英角ｺﾞｼｯｸUB"/>
            </a:endParaRPr>
          </a:p>
        </p:txBody>
      </p:sp>
      <p:sp>
        <p:nvSpPr>
          <p:cNvPr id="133" name="object 71">
            <a:extLst>
              <a:ext uri="{FF2B5EF4-FFF2-40B4-BE49-F238E27FC236}">
                <a16:creationId xmlns:a16="http://schemas.microsoft.com/office/drawing/2014/main" id="{88E01A06-C8D1-4C47-6C5C-1774E418F4CD}"/>
              </a:ext>
            </a:extLst>
          </p:cNvPr>
          <p:cNvSpPr txBox="1"/>
          <p:nvPr/>
        </p:nvSpPr>
        <p:spPr>
          <a:xfrm>
            <a:off x="-4771066" y="6357635"/>
            <a:ext cx="1738630" cy="188962"/>
          </a:xfrm>
          <a:prstGeom prst="rect">
            <a:avLst/>
          </a:prstGeom>
        </p:spPr>
        <p:txBody>
          <a:bodyPr vert="horz" wrap="square" lIns="0" tIns="12700" rIns="0" bIns="0" rtlCol="0">
            <a:spAutoFit/>
          </a:bodyPr>
          <a:lstStyle/>
          <a:p>
            <a:pPr marL="12700" marR="5080" indent="132080">
              <a:lnSpc>
                <a:spcPct val="120000"/>
              </a:lnSpc>
              <a:spcBef>
                <a:spcPts val="100"/>
              </a:spcBef>
            </a:pPr>
            <a:r>
              <a:rPr sz="1100" spc="-50" dirty="0" err="1">
                <a:latin typeface="HGP創英角ｺﾞｼｯｸUB" panose="020B0900000000000000" pitchFamily="50" charset="-128"/>
                <a:ea typeface="HGP創英角ｺﾞｼｯｸUB" panose="020B0900000000000000" pitchFamily="50" charset="-128"/>
                <a:cs typeface="HGP創英角ｺﾞｼｯｸUB"/>
              </a:rPr>
              <a:t>非支配株主損益</a:t>
            </a:r>
            <a:endParaRPr sz="1100" dirty="0">
              <a:latin typeface="HGP創英角ｺﾞｼｯｸUB" panose="020B0900000000000000" pitchFamily="50" charset="-128"/>
              <a:ea typeface="HGP創英角ｺﾞｼｯｸUB" panose="020B0900000000000000" pitchFamily="50" charset="-128"/>
              <a:cs typeface="HGP創英角ｺﾞｼｯｸUB"/>
            </a:endParaRPr>
          </a:p>
        </p:txBody>
      </p:sp>
      <p:grpSp>
        <p:nvGrpSpPr>
          <p:cNvPr id="137" name="object 76">
            <a:extLst>
              <a:ext uri="{FF2B5EF4-FFF2-40B4-BE49-F238E27FC236}">
                <a16:creationId xmlns:a16="http://schemas.microsoft.com/office/drawing/2014/main" id="{EB49EBBF-84AB-99A7-3133-B035D96BBE82}"/>
              </a:ext>
            </a:extLst>
          </p:cNvPr>
          <p:cNvGrpSpPr/>
          <p:nvPr/>
        </p:nvGrpSpPr>
        <p:grpSpPr>
          <a:xfrm>
            <a:off x="-5129773" y="6614632"/>
            <a:ext cx="1957070" cy="277495"/>
            <a:chOff x="854839" y="6562343"/>
            <a:chExt cx="1957070" cy="277495"/>
          </a:xfrm>
        </p:grpSpPr>
        <p:pic>
          <p:nvPicPr>
            <p:cNvPr id="138" name="object 77">
              <a:extLst>
                <a:ext uri="{FF2B5EF4-FFF2-40B4-BE49-F238E27FC236}">
                  <a16:creationId xmlns:a16="http://schemas.microsoft.com/office/drawing/2014/main" id="{C4A86D2C-E904-C025-7BA0-930D70175B4C}"/>
                </a:ext>
              </a:extLst>
            </p:cNvPr>
            <p:cNvPicPr/>
            <p:nvPr/>
          </p:nvPicPr>
          <p:blipFill>
            <a:blip r:embed="rId67" cstate="print"/>
            <a:stretch>
              <a:fillRect/>
            </a:stretch>
          </p:blipFill>
          <p:spPr>
            <a:xfrm>
              <a:off x="854839" y="6562343"/>
              <a:ext cx="1956819" cy="28955"/>
            </a:xfrm>
            <a:prstGeom prst="rect">
              <a:avLst/>
            </a:prstGeom>
          </p:spPr>
        </p:pic>
        <p:pic>
          <p:nvPicPr>
            <p:cNvPr id="288" name="object 78">
              <a:extLst>
                <a:ext uri="{FF2B5EF4-FFF2-40B4-BE49-F238E27FC236}">
                  <a16:creationId xmlns:a16="http://schemas.microsoft.com/office/drawing/2014/main" id="{AE765672-D3E9-D3EA-C2CB-09F1D46206B1}"/>
                </a:ext>
              </a:extLst>
            </p:cNvPr>
            <p:cNvPicPr/>
            <p:nvPr/>
          </p:nvPicPr>
          <p:blipFill>
            <a:blip r:embed="rId68" cstate="print"/>
            <a:stretch>
              <a:fillRect/>
            </a:stretch>
          </p:blipFill>
          <p:spPr>
            <a:xfrm>
              <a:off x="854839" y="6591299"/>
              <a:ext cx="1956819" cy="248411"/>
            </a:xfrm>
            <a:prstGeom prst="rect">
              <a:avLst/>
            </a:prstGeom>
          </p:spPr>
        </p:pic>
      </p:grpSp>
      <p:sp>
        <p:nvSpPr>
          <p:cNvPr id="289" name="object 79">
            <a:extLst>
              <a:ext uri="{FF2B5EF4-FFF2-40B4-BE49-F238E27FC236}">
                <a16:creationId xmlns:a16="http://schemas.microsoft.com/office/drawing/2014/main" id="{1E26E792-C457-51F3-64F8-B59905FD17DC}"/>
              </a:ext>
            </a:extLst>
          </p:cNvPr>
          <p:cNvSpPr txBox="1"/>
          <p:nvPr/>
        </p:nvSpPr>
        <p:spPr>
          <a:xfrm>
            <a:off x="-4629306" y="6584891"/>
            <a:ext cx="94043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spc="-20" dirty="0">
                <a:latin typeface="HGP創英角ｺﾞｼｯｸUB" panose="020B0900000000000000" pitchFamily="50" charset="-128"/>
                <a:ea typeface="HGP創英角ｺﾞｼｯｸUB" panose="020B0900000000000000" pitchFamily="50" charset="-128"/>
                <a:cs typeface="HGP創英角ｺﾞｼｯｸUB"/>
              </a:rPr>
              <a:t>当期</a:t>
            </a:r>
            <a:r>
              <a:rPr sz="1200" spc="-20" dirty="0" err="1">
                <a:latin typeface="HGP創英角ｺﾞｼｯｸUB"/>
                <a:cs typeface="HGP創英角ｺﾞｼｯｸUB"/>
              </a:rPr>
              <a:t>純利益</a:t>
            </a:r>
            <a:endParaRPr sz="1200" dirty="0">
              <a:latin typeface="HGP創英角ｺﾞｼｯｸUB"/>
              <a:cs typeface="HGP創英角ｺﾞｼｯｸUB"/>
            </a:endParaRPr>
          </a:p>
        </p:txBody>
      </p:sp>
      <p:pic>
        <p:nvPicPr>
          <p:cNvPr id="290" name="object 80">
            <a:extLst>
              <a:ext uri="{FF2B5EF4-FFF2-40B4-BE49-F238E27FC236}">
                <a16:creationId xmlns:a16="http://schemas.microsoft.com/office/drawing/2014/main" id="{0B8F9A9E-5DE6-61A7-BA56-D567BDAF8E94}"/>
              </a:ext>
            </a:extLst>
          </p:cNvPr>
          <p:cNvPicPr/>
          <p:nvPr/>
        </p:nvPicPr>
        <p:blipFill>
          <a:blip r:embed="rId69" cstate="print"/>
          <a:stretch>
            <a:fillRect/>
          </a:stretch>
        </p:blipFill>
        <p:spPr>
          <a:xfrm>
            <a:off x="-3194754" y="6601094"/>
            <a:ext cx="752855" cy="277367"/>
          </a:xfrm>
          <a:prstGeom prst="rect">
            <a:avLst/>
          </a:prstGeom>
        </p:spPr>
      </p:pic>
      <p:grpSp>
        <p:nvGrpSpPr>
          <p:cNvPr id="292" name="object 82">
            <a:extLst>
              <a:ext uri="{FF2B5EF4-FFF2-40B4-BE49-F238E27FC236}">
                <a16:creationId xmlns:a16="http://schemas.microsoft.com/office/drawing/2014/main" id="{7EFD4F52-2EA9-641C-FAC2-9E7FE4FA2359}"/>
              </a:ext>
            </a:extLst>
          </p:cNvPr>
          <p:cNvGrpSpPr/>
          <p:nvPr/>
        </p:nvGrpSpPr>
        <p:grpSpPr>
          <a:xfrm>
            <a:off x="-2426432" y="6608829"/>
            <a:ext cx="791210" cy="277495"/>
            <a:chOff x="3564514" y="6562343"/>
            <a:chExt cx="791210" cy="277495"/>
          </a:xfrm>
        </p:grpSpPr>
        <p:pic>
          <p:nvPicPr>
            <p:cNvPr id="293" name="object 83">
              <a:extLst>
                <a:ext uri="{FF2B5EF4-FFF2-40B4-BE49-F238E27FC236}">
                  <a16:creationId xmlns:a16="http://schemas.microsoft.com/office/drawing/2014/main" id="{1896D774-DD11-DBF2-BF92-6B6635D74B16}"/>
                </a:ext>
              </a:extLst>
            </p:cNvPr>
            <p:cNvPicPr/>
            <p:nvPr/>
          </p:nvPicPr>
          <p:blipFill>
            <a:blip r:embed="rId70" cstate="print"/>
            <a:stretch>
              <a:fillRect/>
            </a:stretch>
          </p:blipFill>
          <p:spPr>
            <a:xfrm>
              <a:off x="3564514" y="6562343"/>
              <a:ext cx="790955" cy="28955"/>
            </a:xfrm>
            <a:prstGeom prst="rect">
              <a:avLst/>
            </a:prstGeom>
          </p:spPr>
        </p:pic>
        <p:pic>
          <p:nvPicPr>
            <p:cNvPr id="294" name="object 84">
              <a:extLst>
                <a:ext uri="{FF2B5EF4-FFF2-40B4-BE49-F238E27FC236}">
                  <a16:creationId xmlns:a16="http://schemas.microsoft.com/office/drawing/2014/main" id="{46EEB414-EEF2-6433-5E64-043FE01B65E9}"/>
                </a:ext>
              </a:extLst>
            </p:cNvPr>
            <p:cNvPicPr/>
            <p:nvPr/>
          </p:nvPicPr>
          <p:blipFill>
            <a:blip r:embed="rId71" cstate="print"/>
            <a:stretch>
              <a:fillRect/>
            </a:stretch>
          </p:blipFill>
          <p:spPr>
            <a:xfrm>
              <a:off x="3564514" y="6591299"/>
              <a:ext cx="790955" cy="248411"/>
            </a:xfrm>
            <a:prstGeom prst="rect">
              <a:avLst/>
            </a:prstGeom>
          </p:spPr>
        </p:pic>
      </p:grpSp>
      <p:pic>
        <p:nvPicPr>
          <p:cNvPr id="296" name="object 86">
            <a:extLst>
              <a:ext uri="{FF2B5EF4-FFF2-40B4-BE49-F238E27FC236}">
                <a16:creationId xmlns:a16="http://schemas.microsoft.com/office/drawing/2014/main" id="{38A33AE2-5642-6F1A-8DDE-715C0B6AF650}"/>
              </a:ext>
            </a:extLst>
          </p:cNvPr>
          <p:cNvPicPr/>
          <p:nvPr/>
        </p:nvPicPr>
        <p:blipFill>
          <a:blip r:embed="rId72" cstate="print"/>
          <a:stretch>
            <a:fillRect/>
          </a:stretch>
        </p:blipFill>
        <p:spPr>
          <a:xfrm>
            <a:off x="-1575335" y="6596164"/>
            <a:ext cx="769619" cy="277367"/>
          </a:xfrm>
          <a:prstGeom prst="rect">
            <a:avLst/>
          </a:prstGeom>
        </p:spPr>
      </p:pic>
      <p:grpSp>
        <p:nvGrpSpPr>
          <p:cNvPr id="297" name="object 88">
            <a:extLst>
              <a:ext uri="{FF2B5EF4-FFF2-40B4-BE49-F238E27FC236}">
                <a16:creationId xmlns:a16="http://schemas.microsoft.com/office/drawing/2014/main" id="{5C7309C9-0914-AD78-13BC-6E2D86EC6A4C}"/>
              </a:ext>
            </a:extLst>
          </p:cNvPr>
          <p:cNvGrpSpPr/>
          <p:nvPr/>
        </p:nvGrpSpPr>
        <p:grpSpPr>
          <a:xfrm>
            <a:off x="-858502" y="6602123"/>
            <a:ext cx="774700" cy="277495"/>
            <a:chOff x="5125090" y="6562343"/>
            <a:chExt cx="774700" cy="277495"/>
          </a:xfrm>
        </p:grpSpPr>
        <p:pic>
          <p:nvPicPr>
            <p:cNvPr id="298" name="object 89">
              <a:extLst>
                <a:ext uri="{FF2B5EF4-FFF2-40B4-BE49-F238E27FC236}">
                  <a16:creationId xmlns:a16="http://schemas.microsoft.com/office/drawing/2014/main" id="{90E4A504-1A07-3975-4912-C78C7E00516F}"/>
                </a:ext>
              </a:extLst>
            </p:cNvPr>
            <p:cNvPicPr/>
            <p:nvPr/>
          </p:nvPicPr>
          <p:blipFill>
            <a:blip r:embed="rId73" cstate="print"/>
            <a:stretch>
              <a:fillRect/>
            </a:stretch>
          </p:blipFill>
          <p:spPr>
            <a:xfrm>
              <a:off x="5125090" y="6562343"/>
              <a:ext cx="774191" cy="28955"/>
            </a:xfrm>
            <a:prstGeom prst="rect">
              <a:avLst/>
            </a:prstGeom>
          </p:spPr>
        </p:pic>
        <p:pic>
          <p:nvPicPr>
            <p:cNvPr id="299" name="object 90">
              <a:extLst>
                <a:ext uri="{FF2B5EF4-FFF2-40B4-BE49-F238E27FC236}">
                  <a16:creationId xmlns:a16="http://schemas.microsoft.com/office/drawing/2014/main" id="{41080C4B-A471-B0FD-5031-1435EAB0DAF1}"/>
                </a:ext>
              </a:extLst>
            </p:cNvPr>
            <p:cNvPicPr/>
            <p:nvPr/>
          </p:nvPicPr>
          <p:blipFill>
            <a:blip r:embed="rId74" cstate="print"/>
            <a:stretch>
              <a:fillRect/>
            </a:stretch>
          </p:blipFill>
          <p:spPr>
            <a:xfrm>
              <a:off x="5125090" y="6591299"/>
              <a:ext cx="774191" cy="248411"/>
            </a:xfrm>
            <a:prstGeom prst="rect">
              <a:avLst/>
            </a:prstGeom>
          </p:spPr>
        </p:pic>
      </p:grpSp>
      <p:sp>
        <p:nvSpPr>
          <p:cNvPr id="301" name="object 95">
            <a:extLst>
              <a:ext uri="{FF2B5EF4-FFF2-40B4-BE49-F238E27FC236}">
                <a16:creationId xmlns:a16="http://schemas.microsoft.com/office/drawing/2014/main" id="{8898BD95-4682-2520-3C9F-0EE7B948DB6F}"/>
              </a:ext>
            </a:extLst>
          </p:cNvPr>
          <p:cNvSpPr txBox="1"/>
          <p:nvPr/>
        </p:nvSpPr>
        <p:spPr>
          <a:xfrm>
            <a:off x="8666870" y="1739945"/>
            <a:ext cx="912494" cy="787400"/>
          </a:xfrm>
          <a:prstGeom prst="rect">
            <a:avLst/>
          </a:prstGeom>
        </p:spPr>
        <p:txBody>
          <a:bodyPr vert="horz" wrap="square" lIns="0" tIns="12065" rIns="0" bIns="0" rtlCol="0">
            <a:spAutoFit/>
          </a:bodyPr>
          <a:lstStyle/>
          <a:p>
            <a:pPr marL="138430" indent="-133350">
              <a:lnSpc>
                <a:spcPct val="100000"/>
              </a:lnSpc>
              <a:spcBef>
                <a:spcPts val="95"/>
              </a:spcBef>
              <a:buClr>
                <a:srgbClr val="3232CC"/>
              </a:buClr>
              <a:buSzPct val="85000"/>
              <a:buChar char="■"/>
              <a:tabLst>
                <a:tab pos="138430" algn="l"/>
              </a:tabLst>
            </a:pPr>
            <a:r>
              <a:rPr sz="1000" spc="-25" dirty="0">
                <a:latin typeface="HGP創英角ｺﾞｼｯｸUB"/>
                <a:cs typeface="HGP創英角ｺﾞｼｯｸUB"/>
              </a:rPr>
              <a:t>食肉卸売事業</a:t>
            </a:r>
            <a:endParaRPr sz="1000" dirty="0">
              <a:latin typeface="HGP創英角ｺﾞｼｯｸUB"/>
              <a:cs typeface="HGP創英角ｺﾞｼｯｸUB"/>
            </a:endParaRPr>
          </a:p>
          <a:p>
            <a:pPr marL="138430" indent="-133350">
              <a:lnSpc>
                <a:spcPct val="100000"/>
              </a:lnSpc>
              <a:buClr>
                <a:srgbClr val="CC6500"/>
              </a:buClr>
              <a:buSzPct val="85000"/>
              <a:buChar char="■"/>
              <a:tabLst>
                <a:tab pos="138430" algn="l"/>
              </a:tabLst>
            </a:pPr>
            <a:r>
              <a:rPr sz="1000" spc="-20" dirty="0">
                <a:latin typeface="HGP創英角ｺﾞｼｯｸUB"/>
                <a:cs typeface="HGP創英角ｺﾞｼｯｸUB"/>
              </a:rPr>
              <a:t>給食事業</a:t>
            </a:r>
            <a:endParaRPr sz="1000" dirty="0">
              <a:latin typeface="HGP創英角ｺﾞｼｯｸUB"/>
              <a:cs typeface="HGP創英角ｺﾞｼｯｸUB"/>
            </a:endParaRPr>
          </a:p>
          <a:p>
            <a:pPr marL="138430" indent="-133350">
              <a:lnSpc>
                <a:spcPct val="100000"/>
              </a:lnSpc>
              <a:buClr>
                <a:srgbClr val="659900"/>
              </a:buClr>
              <a:buSzPct val="85000"/>
              <a:buChar char="■"/>
              <a:tabLst>
                <a:tab pos="138430" algn="l"/>
              </a:tabLst>
            </a:pPr>
            <a:r>
              <a:rPr sz="1000" spc="-20" dirty="0">
                <a:latin typeface="HGP創英角ｺﾞｼｯｸUB"/>
                <a:cs typeface="HGP創英角ｺﾞｼｯｸUB"/>
              </a:rPr>
              <a:t>介護事業</a:t>
            </a:r>
            <a:endParaRPr sz="1000" dirty="0">
              <a:latin typeface="HGP創英角ｺﾞｼｯｸUB"/>
              <a:cs typeface="HGP創英角ｺﾞｼｯｸUB"/>
            </a:endParaRPr>
          </a:p>
          <a:p>
            <a:pPr marL="138430" indent="-133350">
              <a:lnSpc>
                <a:spcPct val="100000"/>
              </a:lnSpc>
              <a:buClr>
                <a:srgbClr val="FFCC00"/>
              </a:buClr>
              <a:buSzPct val="85000"/>
              <a:buChar char="■"/>
              <a:tabLst>
                <a:tab pos="138430" algn="l"/>
              </a:tabLst>
            </a:pPr>
            <a:r>
              <a:rPr lang="ja-JP" altLang="en-US" sz="1000" b="1" spc="-25" dirty="0">
                <a:latin typeface="HGP創英角ｺﾞｼｯｸUB" panose="020B0900000000000000" pitchFamily="50" charset="-128"/>
                <a:ea typeface="HGP創英角ｺﾞｼｯｸUB" panose="020B0900000000000000" pitchFamily="50" charset="-128"/>
                <a:cs typeface="HGP創英角ｺﾞｼｯｸUB"/>
              </a:rPr>
              <a:t>香港</a:t>
            </a:r>
            <a:r>
              <a:rPr sz="1000" spc="-25" dirty="0" err="1">
                <a:latin typeface="HGP創英角ｺﾞｼｯｸUB"/>
                <a:cs typeface="HGP創英角ｺﾞｼｯｸUB"/>
              </a:rPr>
              <a:t>事業</a:t>
            </a:r>
            <a:endParaRPr sz="1000" dirty="0">
              <a:latin typeface="HGP創英角ｺﾞｼｯｸUB"/>
              <a:cs typeface="HGP創英角ｺﾞｼｯｸUB"/>
            </a:endParaRPr>
          </a:p>
          <a:p>
            <a:pPr marL="138430" indent="-133350">
              <a:lnSpc>
                <a:spcPct val="100000"/>
              </a:lnSpc>
              <a:buClr>
                <a:srgbClr val="B2B2B2"/>
              </a:buClr>
              <a:buSzPct val="85000"/>
              <a:buChar char="■"/>
              <a:tabLst>
                <a:tab pos="138430" algn="l"/>
              </a:tabLst>
            </a:pPr>
            <a:r>
              <a:rPr sz="1000" spc="-25" dirty="0">
                <a:latin typeface="HGP創英角ｺﾞｼｯｸUB"/>
                <a:cs typeface="HGP創英角ｺﾞｼｯｸUB"/>
              </a:rPr>
              <a:t>その他</a:t>
            </a:r>
            <a:endParaRPr sz="1000" dirty="0">
              <a:latin typeface="HGP創英角ｺﾞｼｯｸUB"/>
              <a:cs typeface="HGP創英角ｺﾞｼｯｸUB"/>
            </a:endParaRPr>
          </a:p>
        </p:txBody>
      </p:sp>
      <p:sp>
        <p:nvSpPr>
          <p:cNvPr id="302" name="object 96">
            <a:extLst>
              <a:ext uri="{FF2B5EF4-FFF2-40B4-BE49-F238E27FC236}">
                <a16:creationId xmlns:a16="http://schemas.microsoft.com/office/drawing/2014/main" id="{D8A3A1A3-88A3-AC20-949D-B8C61EDCF1CF}"/>
              </a:ext>
            </a:extLst>
          </p:cNvPr>
          <p:cNvSpPr txBox="1"/>
          <p:nvPr/>
        </p:nvSpPr>
        <p:spPr>
          <a:xfrm>
            <a:off x="7174469" y="1475446"/>
            <a:ext cx="1842135" cy="208279"/>
          </a:xfrm>
          <a:prstGeom prst="rect">
            <a:avLst/>
          </a:prstGeom>
        </p:spPr>
        <p:txBody>
          <a:bodyPr vert="horz" wrap="square" lIns="0" tIns="12700" rIns="0" bIns="0" rtlCol="0">
            <a:spAutoFit/>
          </a:bodyPr>
          <a:lstStyle/>
          <a:p>
            <a:pPr marL="12700">
              <a:lnSpc>
                <a:spcPct val="100000"/>
              </a:lnSpc>
              <a:spcBef>
                <a:spcPts val="100"/>
              </a:spcBef>
            </a:pPr>
            <a:r>
              <a:rPr sz="1200" u="sng" spc="-30" dirty="0">
                <a:uFill>
                  <a:solidFill>
                    <a:srgbClr val="000000"/>
                  </a:solidFill>
                </a:uFill>
                <a:latin typeface="HGP創英角ｺﾞｼｯｸUB"/>
                <a:cs typeface="HGP創英角ｺﾞｼｯｸUB"/>
              </a:rPr>
              <a:t>セグメント別売上高の構成比</a:t>
            </a:r>
            <a:endParaRPr sz="1200" dirty="0">
              <a:latin typeface="HGP創英角ｺﾞｼｯｸUB"/>
              <a:cs typeface="HGP創英角ｺﾞｼｯｸUB"/>
            </a:endParaRPr>
          </a:p>
        </p:txBody>
      </p:sp>
      <p:sp>
        <p:nvSpPr>
          <p:cNvPr id="303" name="object 149">
            <a:extLst>
              <a:ext uri="{FF2B5EF4-FFF2-40B4-BE49-F238E27FC236}">
                <a16:creationId xmlns:a16="http://schemas.microsoft.com/office/drawing/2014/main" id="{F8C5B9F8-9DB5-FCBD-54AC-5FA00C231BB6}"/>
              </a:ext>
            </a:extLst>
          </p:cNvPr>
          <p:cNvSpPr/>
          <p:nvPr/>
        </p:nvSpPr>
        <p:spPr>
          <a:xfrm>
            <a:off x="9088998" y="1539239"/>
            <a:ext cx="245745" cy="154305"/>
          </a:xfrm>
          <a:custGeom>
            <a:avLst/>
            <a:gdLst/>
            <a:ahLst/>
            <a:cxnLst/>
            <a:rect l="l" t="t" r="r" b="b"/>
            <a:pathLst>
              <a:path w="245745" h="154305">
                <a:moveTo>
                  <a:pt x="245357" y="153917"/>
                </a:moveTo>
                <a:lnTo>
                  <a:pt x="245357" y="0"/>
                </a:lnTo>
                <a:lnTo>
                  <a:pt x="0" y="0"/>
                </a:lnTo>
                <a:lnTo>
                  <a:pt x="0" y="153917"/>
                </a:lnTo>
                <a:lnTo>
                  <a:pt x="245357" y="153917"/>
                </a:lnTo>
                <a:close/>
              </a:path>
            </a:pathLst>
          </a:custGeom>
          <a:solidFill>
            <a:srgbClr val="FFFFFF"/>
          </a:solidFill>
        </p:spPr>
        <p:txBody>
          <a:bodyPr wrap="square" lIns="0" tIns="0" rIns="0" bIns="0" rtlCol="0"/>
          <a:lstStyle/>
          <a:p>
            <a:endParaRPr/>
          </a:p>
        </p:txBody>
      </p:sp>
      <p:sp>
        <p:nvSpPr>
          <p:cNvPr id="304" name="object 221">
            <a:extLst>
              <a:ext uri="{FF2B5EF4-FFF2-40B4-BE49-F238E27FC236}">
                <a16:creationId xmlns:a16="http://schemas.microsoft.com/office/drawing/2014/main" id="{86A0A1C6-CB1C-892F-390E-45D9DB5B0D8A}"/>
              </a:ext>
            </a:extLst>
          </p:cNvPr>
          <p:cNvSpPr txBox="1"/>
          <p:nvPr/>
        </p:nvSpPr>
        <p:spPr>
          <a:xfrm>
            <a:off x="7842397" y="2286872"/>
            <a:ext cx="721995" cy="286617"/>
          </a:xfrm>
          <a:prstGeom prst="rect">
            <a:avLst/>
          </a:prstGeom>
        </p:spPr>
        <p:txBody>
          <a:bodyPr vert="horz" wrap="square" lIns="0" tIns="100965" rIns="0" bIns="0" rtlCol="0">
            <a:spAutoFit/>
          </a:bodyPr>
          <a:lstStyle/>
          <a:p>
            <a:pPr algn="ctr">
              <a:lnSpc>
                <a:spcPct val="100000"/>
              </a:lnSpc>
              <a:spcBef>
                <a:spcPts val="795"/>
              </a:spcBef>
            </a:pPr>
            <a:r>
              <a:rPr sz="1200" u="sng" spc="-10" dirty="0">
                <a:uFill>
                  <a:solidFill>
                    <a:srgbClr val="000000"/>
                  </a:solidFill>
                </a:uFill>
                <a:latin typeface="HGP創英角ｺﾞｼｯｸUB"/>
                <a:cs typeface="HGP創英角ｺﾞｼｯｸUB"/>
              </a:rPr>
              <a:t>2</a:t>
            </a:r>
            <a:r>
              <a:rPr lang="en-US" altLang="ja-JP" sz="1200" u="sng" spc="-10" dirty="0">
                <a:uFill>
                  <a:solidFill>
                    <a:srgbClr val="000000"/>
                  </a:solidFill>
                </a:uFill>
                <a:latin typeface="HGP創英角ｺﾞｼｯｸUB"/>
                <a:cs typeface="HGP創英角ｺﾞｼｯｸUB"/>
              </a:rPr>
              <a:t>4</a:t>
            </a:r>
            <a:r>
              <a:rPr sz="1200" u="sng" spc="-10" dirty="0">
                <a:uFill>
                  <a:solidFill>
                    <a:srgbClr val="000000"/>
                  </a:solidFill>
                </a:uFill>
                <a:latin typeface="HGP創英角ｺﾞｼｯｸUB"/>
                <a:cs typeface="HGP創英角ｺﾞｼｯｸUB"/>
              </a:rPr>
              <a:t>/3</a:t>
            </a:r>
            <a:r>
              <a:rPr sz="1200" u="sng" spc="-30" dirty="0">
                <a:uFill>
                  <a:solidFill>
                    <a:srgbClr val="000000"/>
                  </a:solidFill>
                </a:uFill>
                <a:latin typeface="HGP創英角ｺﾞｼｯｸUB"/>
                <a:cs typeface="HGP創英角ｺﾞｼｯｸUB"/>
              </a:rPr>
              <a:t>期</a:t>
            </a:r>
            <a:endParaRPr lang="ja-JP" altLang="en-US" sz="1200" u="sng" spc="-30" dirty="0">
              <a:uFill>
                <a:solidFill>
                  <a:srgbClr val="000000"/>
                </a:solidFill>
              </a:uFill>
              <a:latin typeface="HGP創英角ｺﾞｼｯｸUB"/>
              <a:cs typeface="HGP創英角ｺﾞｼｯｸUB"/>
            </a:endParaRPr>
          </a:p>
        </p:txBody>
      </p:sp>
      <p:sp>
        <p:nvSpPr>
          <p:cNvPr id="306" name="object 225">
            <a:extLst>
              <a:ext uri="{FF2B5EF4-FFF2-40B4-BE49-F238E27FC236}">
                <a16:creationId xmlns:a16="http://schemas.microsoft.com/office/drawing/2014/main" id="{E31D35F8-1901-2AAD-2DD7-D42C821800F3}"/>
              </a:ext>
            </a:extLst>
          </p:cNvPr>
          <p:cNvSpPr txBox="1"/>
          <p:nvPr/>
        </p:nvSpPr>
        <p:spPr>
          <a:xfrm>
            <a:off x="6837952" y="4351788"/>
            <a:ext cx="317500" cy="156453"/>
          </a:xfrm>
          <a:prstGeom prst="rect">
            <a:avLst/>
          </a:prstGeom>
          <a:solidFill>
            <a:srgbClr val="FFFFFF"/>
          </a:solidFill>
        </p:spPr>
        <p:txBody>
          <a:bodyPr vert="horz" wrap="square" lIns="0" tIns="2540" rIns="0" bIns="0" rtlCol="0">
            <a:spAutoFit/>
          </a:bodyPr>
          <a:lstStyle/>
          <a:p>
            <a:pPr>
              <a:lnSpc>
                <a:spcPts val="1180"/>
              </a:lnSpc>
              <a:spcBef>
                <a:spcPts val="20"/>
              </a:spcBef>
            </a:pPr>
            <a:endParaRPr sz="1000" dirty="0">
              <a:latin typeface="Calibri"/>
              <a:cs typeface="Calibri"/>
            </a:endParaRPr>
          </a:p>
        </p:txBody>
      </p:sp>
      <p:graphicFrame>
        <p:nvGraphicFramePr>
          <p:cNvPr id="307" name="グラフ 306">
            <a:extLst>
              <a:ext uri="{FF2B5EF4-FFF2-40B4-BE49-F238E27FC236}">
                <a16:creationId xmlns:a16="http://schemas.microsoft.com/office/drawing/2014/main" id="{13CDE3BF-8822-98FB-0BFB-68210C1FE4EF}"/>
              </a:ext>
            </a:extLst>
          </p:cNvPr>
          <p:cNvGraphicFramePr>
            <a:graphicFrameLocks/>
          </p:cNvGraphicFramePr>
          <p:nvPr>
            <p:extLst>
              <p:ext uri="{D42A27DB-BD31-4B8C-83A1-F6EECF244321}">
                <p14:modId xmlns:p14="http://schemas.microsoft.com/office/powerpoint/2010/main" val="611642045"/>
              </p:ext>
            </p:extLst>
          </p:nvPr>
        </p:nvGraphicFramePr>
        <p:xfrm>
          <a:off x="5954713" y="2152057"/>
          <a:ext cx="2266200" cy="1925652"/>
        </p:xfrm>
        <a:graphic>
          <a:graphicData uri="http://schemas.openxmlformats.org/drawingml/2006/chart">
            <c:chart xmlns:c="http://schemas.openxmlformats.org/drawingml/2006/chart" xmlns:r="http://schemas.openxmlformats.org/officeDocument/2006/relationships" r:id="rId75"/>
          </a:graphicData>
        </a:graphic>
      </p:graphicFrame>
      <p:sp>
        <p:nvSpPr>
          <p:cNvPr id="309" name="object 31">
            <a:extLst>
              <a:ext uri="{FF2B5EF4-FFF2-40B4-BE49-F238E27FC236}">
                <a16:creationId xmlns:a16="http://schemas.microsoft.com/office/drawing/2014/main" id="{84A55720-4E11-EEE6-BA6C-BBBD6775CDD6}"/>
              </a:ext>
            </a:extLst>
          </p:cNvPr>
          <p:cNvSpPr txBox="1"/>
          <p:nvPr>
            <p:custDataLst>
              <p:custData r:id="rId19"/>
            </p:custDataLst>
          </p:nvPr>
        </p:nvSpPr>
        <p:spPr>
          <a:xfrm>
            <a:off x="-1140857" y="4780678"/>
            <a:ext cx="1233792"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a:solidFill>
                  <a:srgbClr val="000000"/>
                </a:solidFill>
                <a:latin typeface="HGP創英角ｺﾞｼｯｸUB"/>
                <a:cs typeface="HGP創英角ｺﾞｼｯｸUB"/>
              </a:rPr>
              <a:t>2</a:t>
            </a:r>
            <a:endParaRPr sz="1200" dirty="0">
              <a:solidFill>
                <a:srgbClr val="000000"/>
              </a:solidFill>
              <a:latin typeface="HGP創英角ｺﾞｼｯｸUB"/>
              <a:cs typeface="HGP創英角ｺﾞｼｯｸUB"/>
            </a:endParaRPr>
          </a:p>
        </p:txBody>
      </p:sp>
      <p:sp>
        <p:nvSpPr>
          <p:cNvPr id="7" name="object 31">
            <a:extLst>
              <a:ext uri="{FF2B5EF4-FFF2-40B4-BE49-F238E27FC236}">
                <a16:creationId xmlns:a16="http://schemas.microsoft.com/office/drawing/2014/main" id="{DC66EF72-A22E-28AB-4E35-B069F221453C}"/>
              </a:ext>
            </a:extLst>
          </p:cNvPr>
          <p:cNvSpPr txBox="1"/>
          <p:nvPr>
            <p:custDataLst>
              <p:custData r:id="rId20"/>
            </p:custDataLst>
          </p:nvPr>
        </p:nvSpPr>
        <p:spPr>
          <a:xfrm>
            <a:off x="-1133477" y="4555151"/>
            <a:ext cx="261144"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a:solidFill>
                  <a:srgbClr val="000000"/>
                </a:solidFill>
                <a:latin typeface="HGP創英角ｺﾞｼｯｸUB"/>
                <a:cs typeface="HGP創英角ｺﾞｼｯｸUB"/>
              </a:rPr>
              <a:t>13</a:t>
            </a:r>
            <a:endParaRPr lang="en-US" altLang="ja-JP" sz="1200" dirty="0">
              <a:solidFill>
                <a:srgbClr val="000000"/>
              </a:solidFill>
              <a:latin typeface="HGP創英角ｺﾞｼｯｸUB"/>
              <a:cs typeface="HGP創英角ｺﾞｼｯｸUB"/>
            </a:endParaRPr>
          </a:p>
        </p:txBody>
      </p:sp>
      <p:pic>
        <p:nvPicPr>
          <p:cNvPr id="9" name="図 8">
            <a:extLst>
              <a:ext uri="{FF2B5EF4-FFF2-40B4-BE49-F238E27FC236}">
                <a16:creationId xmlns:a16="http://schemas.microsoft.com/office/drawing/2014/main" id="{832DF946-F3DF-E695-B1AB-0B0023636D54}"/>
              </a:ext>
            </a:extLst>
          </p:cNvPr>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
        <p:nvSpPr>
          <p:cNvPr id="2" name="テキスト ボックス 1">
            <a:extLst>
              <a:ext uri="{FF2B5EF4-FFF2-40B4-BE49-F238E27FC236}">
                <a16:creationId xmlns:a16="http://schemas.microsoft.com/office/drawing/2014/main" id="{66D3F750-B5A9-9C38-46B5-E1A6136750A4}"/>
              </a:ext>
            </a:extLst>
          </p:cNvPr>
          <p:cNvSpPr txBox="1"/>
          <p:nvPr/>
        </p:nvSpPr>
        <p:spPr>
          <a:xfrm>
            <a:off x="11137784" y="5697728"/>
            <a:ext cx="563659" cy="256185"/>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卸売</a:t>
            </a:r>
          </a:p>
        </p:txBody>
      </p:sp>
      <p:sp>
        <p:nvSpPr>
          <p:cNvPr id="3" name="テキスト ボックス 2">
            <a:extLst>
              <a:ext uri="{FF2B5EF4-FFF2-40B4-BE49-F238E27FC236}">
                <a16:creationId xmlns:a16="http://schemas.microsoft.com/office/drawing/2014/main" id="{E294B8EE-832B-4863-138F-C899CB54552E}"/>
              </a:ext>
            </a:extLst>
          </p:cNvPr>
          <p:cNvSpPr txBox="1"/>
          <p:nvPr/>
        </p:nvSpPr>
        <p:spPr>
          <a:xfrm>
            <a:off x="11157126" y="6072406"/>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a:t>
            </a:r>
            <a:r>
              <a:rPr lang="ja-JP" altLang="en-US" sz="1100" b="1" dirty="0">
                <a:latin typeface="HGP創英角ｺﾞｼｯｸUB" panose="020B0900000000000000" pitchFamily="50" charset="-128"/>
                <a:ea typeface="HGP創英角ｺﾞｼｯｸUB" panose="020B0900000000000000" pitchFamily="50" charset="-128"/>
              </a:rPr>
              <a:t>給食</a:t>
            </a:r>
            <a:endParaRPr lang="en-US" altLang="ja-JP" sz="1100" b="1" dirty="0">
              <a:latin typeface="HGP創英角ｺﾞｼｯｸUB" panose="020B0900000000000000" pitchFamily="50" charset="-128"/>
              <a:ea typeface="HGP創英角ｺﾞｼｯｸUB" panose="020B0900000000000000" pitchFamily="50" charset="-128"/>
            </a:endParaRPr>
          </a:p>
        </p:txBody>
      </p:sp>
      <p:sp>
        <p:nvSpPr>
          <p:cNvPr id="4" name="テキスト ボックス 3">
            <a:extLst>
              <a:ext uri="{FF2B5EF4-FFF2-40B4-BE49-F238E27FC236}">
                <a16:creationId xmlns:a16="http://schemas.microsoft.com/office/drawing/2014/main" id="{27BE249B-9BD6-1EAD-CD9B-CC03A9852B94}"/>
              </a:ext>
            </a:extLst>
          </p:cNvPr>
          <p:cNvSpPr txBox="1"/>
          <p:nvPr/>
        </p:nvSpPr>
        <p:spPr>
          <a:xfrm>
            <a:off x="11184026" y="6435543"/>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介護</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94972AFE-8E09-0C2E-9BF0-CCE9DDC9DE68}"/>
              </a:ext>
            </a:extLst>
          </p:cNvPr>
          <p:cNvSpPr txBox="1"/>
          <p:nvPr/>
        </p:nvSpPr>
        <p:spPr>
          <a:xfrm>
            <a:off x="11183755" y="6747577"/>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香港</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FF4D05BC-B256-3705-3F38-5EADF2C9BB2B}"/>
              </a:ext>
            </a:extLst>
          </p:cNvPr>
          <p:cNvSpPr txBox="1"/>
          <p:nvPr/>
        </p:nvSpPr>
        <p:spPr>
          <a:xfrm>
            <a:off x="11145843" y="7099988"/>
            <a:ext cx="580890"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その他</a:t>
            </a:r>
            <a:endParaRPr kumimoji="1" lang="en-US" altLang="ja-JP" sz="900" b="1"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a:extLst>
              <a:ext uri="{FF2B5EF4-FFF2-40B4-BE49-F238E27FC236}">
                <a16:creationId xmlns:a16="http://schemas.microsoft.com/office/drawing/2014/main" id="{18E9CD3D-F035-DAAA-B1F3-E302032A46D5}"/>
              </a:ext>
            </a:extLst>
          </p:cNvPr>
          <p:cNvSpPr txBox="1"/>
          <p:nvPr/>
        </p:nvSpPr>
        <p:spPr>
          <a:xfrm>
            <a:off x="2674144" y="3591996"/>
            <a:ext cx="5348286" cy="369332"/>
          </a:xfrm>
          <a:prstGeom prst="rect">
            <a:avLst/>
          </a:prstGeom>
          <a:noFill/>
        </p:spPr>
        <p:txBody>
          <a:bodyPr wrap="square">
            <a:spAutoFit/>
          </a:bodyPr>
          <a:lstStyle/>
          <a:p>
            <a:endParaRPr lang="ja-JP" altLang="en-US" dirty="0"/>
          </a:p>
        </p:txBody>
      </p:sp>
      <p:sp>
        <p:nvSpPr>
          <p:cNvPr id="13" name="テキスト ボックス 12">
            <a:extLst>
              <a:ext uri="{FF2B5EF4-FFF2-40B4-BE49-F238E27FC236}">
                <a16:creationId xmlns:a16="http://schemas.microsoft.com/office/drawing/2014/main" id="{73CE35A4-C5C1-00E3-DE03-AB9642B34F0B}"/>
              </a:ext>
            </a:extLst>
          </p:cNvPr>
          <p:cNvSpPr txBox="1"/>
          <p:nvPr/>
        </p:nvSpPr>
        <p:spPr>
          <a:xfrm>
            <a:off x="2674144" y="3591996"/>
            <a:ext cx="5348286" cy="369332"/>
          </a:xfrm>
          <a:prstGeom prst="rect">
            <a:avLst/>
          </a:prstGeom>
          <a:noFill/>
        </p:spPr>
        <p:txBody>
          <a:bodyPr wrap="square">
            <a:spAutoFit/>
          </a:bodyPr>
          <a:lstStyle/>
          <a:p>
            <a:endParaRPr lang="ja-JP" altLang="en-US" dirty="0"/>
          </a:p>
        </p:txBody>
      </p:sp>
      <p:sp>
        <p:nvSpPr>
          <p:cNvPr id="17" name="テキスト ボックス 16">
            <a:extLst>
              <a:ext uri="{FF2B5EF4-FFF2-40B4-BE49-F238E27FC236}">
                <a16:creationId xmlns:a16="http://schemas.microsoft.com/office/drawing/2014/main" id="{710311E7-485B-6735-1784-057BA1A0A14F}"/>
              </a:ext>
            </a:extLst>
          </p:cNvPr>
          <p:cNvSpPr txBox="1"/>
          <p:nvPr/>
        </p:nvSpPr>
        <p:spPr>
          <a:xfrm>
            <a:off x="2674144" y="3591996"/>
            <a:ext cx="5348286" cy="369332"/>
          </a:xfrm>
          <a:prstGeom prst="rect">
            <a:avLst/>
          </a:prstGeom>
          <a:noFill/>
        </p:spPr>
        <p:txBody>
          <a:bodyPr wrap="square">
            <a:spAutoFit/>
          </a:bodyPr>
          <a:lstStyle/>
          <a:p>
            <a:endParaRPr lang="ja-JP" altLang="en-US" dirty="0"/>
          </a:p>
        </p:txBody>
      </p:sp>
      <p:sp>
        <p:nvSpPr>
          <p:cNvPr id="31" name="テキスト ボックス 30">
            <a:extLst>
              <a:ext uri="{FF2B5EF4-FFF2-40B4-BE49-F238E27FC236}">
                <a16:creationId xmlns:a16="http://schemas.microsoft.com/office/drawing/2014/main" id="{7D7813FB-F8DE-C6EC-5410-6E32C39ED0DB}"/>
              </a:ext>
            </a:extLst>
          </p:cNvPr>
          <p:cNvSpPr txBox="1"/>
          <p:nvPr/>
        </p:nvSpPr>
        <p:spPr>
          <a:xfrm>
            <a:off x="2674144" y="3591996"/>
            <a:ext cx="5348286" cy="369332"/>
          </a:xfrm>
          <a:prstGeom prst="rect">
            <a:avLst/>
          </a:prstGeom>
          <a:noFill/>
        </p:spPr>
        <p:txBody>
          <a:bodyPr wrap="square">
            <a:spAutoFit/>
          </a:bodyPr>
          <a:lstStyle/>
          <a:p>
            <a:endParaRPr lang="ja-JP" altLang="en-US" dirty="0"/>
          </a:p>
        </p:txBody>
      </p:sp>
      <p:sp>
        <p:nvSpPr>
          <p:cNvPr id="33" name="テキスト ボックス 32">
            <a:extLst>
              <a:ext uri="{FF2B5EF4-FFF2-40B4-BE49-F238E27FC236}">
                <a16:creationId xmlns:a16="http://schemas.microsoft.com/office/drawing/2014/main" id="{FCD41ECC-B848-5911-648C-F90376AF4604}"/>
              </a:ext>
            </a:extLst>
          </p:cNvPr>
          <p:cNvSpPr txBox="1"/>
          <p:nvPr/>
        </p:nvSpPr>
        <p:spPr>
          <a:xfrm>
            <a:off x="2674144" y="3591996"/>
            <a:ext cx="5348286" cy="369332"/>
          </a:xfrm>
          <a:prstGeom prst="rect">
            <a:avLst/>
          </a:prstGeom>
          <a:noFill/>
        </p:spPr>
        <p:txBody>
          <a:bodyPr wrap="square">
            <a:spAutoFit/>
          </a:bodyPr>
          <a:lstStyle/>
          <a:p>
            <a:endParaRPr lang="ja-JP" altLang="en-US" dirty="0"/>
          </a:p>
        </p:txBody>
      </p:sp>
      <p:sp>
        <p:nvSpPr>
          <p:cNvPr id="35" name="テキスト ボックス 34">
            <a:extLst>
              <a:ext uri="{FF2B5EF4-FFF2-40B4-BE49-F238E27FC236}">
                <a16:creationId xmlns:a16="http://schemas.microsoft.com/office/drawing/2014/main" id="{DDA5250E-AB60-1D69-6F3F-FA3323F86E9E}"/>
              </a:ext>
            </a:extLst>
          </p:cNvPr>
          <p:cNvSpPr txBox="1"/>
          <p:nvPr/>
        </p:nvSpPr>
        <p:spPr>
          <a:xfrm>
            <a:off x="2674144" y="3591996"/>
            <a:ext cx="5348286" cy="369332"/>
          </a:xfrm>
          <a:prstGeom prst="rect">
            <a:avLst/>
          </a:prstGeom>
          <a:noFill/>
        </p:spPr>
        <p:txBody>
          <a:bodyPr wrap="square">
            <a:spAutoFit/>
          </a:bodyPr>
          <a:lstStyle/>
          <a:p>
            <a:endParaRPr lang="ja-JP" altLang="en-US" dirty="0"/>
          </a:p>
        </p:txBody>
      </p:sp>
      <p:sp>
        <p:nvSpPr>
          <p:cNvPr id="37" name="テキスト ボックス 36">
            <a:extLst>
              <a:ext uri="{FF2B5EF4-FFF2-40B4-BE49-F238E27FC236}">
                <a16:creationId xmlns:a16="http://schemas.microsoft.com/office/drawing/2014/main" id="{9F6C13A2-C898-5709-1901-B2B1C7600227}"/>
              </a:ext>
            </a:extLst>
          </p:cNvPr>
          <p:cNvSpPr txBox="1"/>
          <p:nvPr/>
        </p:nvSpPr>
        <p:spPr>
          <a:xfrm>
            <a:off x="2674144" y="3591996"/>
            <a:ext cx="5348286" cy="369332"/>
          </a:xfrm>
          <a:prstGeom prst="rect">
            <a:avLst/>
          </a:prstGeom>
          <a:noFill/>
        </p:spPr>
        <p:txBody>
          <a:bodyPr wrap="square">
            <a:spAutoFit/>
          </a:bodyPr>
          <a:lstStyle/>
          <a:p>
            <a:endParaRPr lang="ja-JP" altLang="en-US" dirty="0"/>
          </a:p>
        </p:txBody>
      </p:sp>
      <p:sp>
        <p:nvSpPr>
          <p:cNvPr id="39" name="テキスト ボックス 38">
            <a:extLst>
              <a:ext uri="{FF2B5EF4-FFF2-40B4-BE49-F238E27FC236}">
                <a16:creationId xmlns:a16="http://schemas.microsoft.com/office/drawing/2014/main" id="{0056B667-17D2-D05E-10F7-6740C8C0B2F8}"/>
              </a:ext>
            </a:extLst>
          </p:cNvPr>
          <p:cNvSpPr txBox="1"/>
          <p:nvPr/>
        </p:nvSpPr>
        <p:spPr>
          <a:xfrm>
            <a:off x="2674144" y="3591996"/>
            <a:ext cx="5348286" cy="369332"/>
          </a:xfrm>
          <a:prstGeom prst="rect">
            <a:avLst/>
          </a:prstGeom>
          <a:noFill/>
        </p:spPr>
        <p:txBody>
          <a:bodyPr wrap="square">
            <a:spAutoFit/>
          </a:bodyPr>
          <a:lstStyle/>
          <a:p>
            <a:endParaRPr lang="ja-JP" altLang="en-US" dirty="0"/>
          </a:p>
        </p:txBody>
      </p:sp>
      <p:sp>
        <p:nvSpPr>
          <p:cNvPr id="41" name="テキスト ボックス 40">
            <a:extLst>
              <a:ext uri="{FF2B5EF4-FFF2-40B4-BE49-F238E27FC236}">
                <a16:creationId xmlns:a16="http://schemas.microsoft.com/office/drawing/2014/main" id="{AE907473-11F0-0333-97D3-BCADD9506F4F}"/>
              </a:ext>
            </a:extLst>
          </p:cNvPr>
          <p:cNvSpPr txBox="1"/>
          <p:nvPr/>
        </p:nvSpPr>
        <p:spPr>
          <a:xfrm>
            <a:off x="2674144" y="3591996"/>
            <a:ext cx="5348286" cy="369332"/>
          </a:xfrm>
          <a:prstGeom prst="rect">
            <a:avLst/>
          </a:prstGeom>
          <a:noFill/>
        </p:spPr>
        <p:txBody>
          <a:bodyPr wrap="square">
            <a:spAutoFit/>
          </a:bodyPr>
          <a:lstStyle/>
          <a:p>
            <a:endParaRPr lang="ja-JP" altLang="en-US" dirty="0"/>
          </a:p>
        </p:txBody>
      </p:sp>
      <p:sp>
        <p:nvSpPr>
          <p:cNvPr id="45" name="テキスト ボックス 44">
            <a:extLst>
              <a:ext uri="{FF2B5EF4-FFF2-40B4-BE49-F238E27FC236}">
                <a16:creationId xmlns:a16="http://schemas.microsoft.com/office/drawing/2014/main" id="{26C27E67-0246-2964-AAAB-3AB2FAE40CBF}"/>
              </a:ext>
            </a:extLst>
          </p:cNvPr>
          <p:cNvSpPr txBox="1"/>
          <p:nvPr/>
        </p:nvSpPr>
        <p:spPr>
          <a:xfrm>
            <a:off x="2674144" y="3591996"/>
            <a:ext cx="5348286" cy="369332"/>
          </a:xfrm>
          <a:prstGeom prst="rect">
            <a:avLst/>
          </a:prstGeom>
          <a:noFill/>
        </p:spPr>
        <p:txBody>
          <a:bodyPr wrap="square">
            <a:spAutoFit/>
          </a:bodyPr>
          <a:lstStyle/>
          <a:p>
            <a:endParaRPr lang="ja-JP" altLang="en-US" dirty="0"/>
          </a:p>
        </p:txBody>
      </p:sp>
      <p:sp>
        <p:nvSpPr>
          <p:cNvPr id="47" name="テキスト ボックス 46">
            <a:extLst>
              <a:ext uri="{FF2B5EF4-FFF2-40B4-BE49-F238E27FC236}">
                <a16:creationId xmlns:a16="http://schemas.microsoft.com/office/drawing/2014/main" id="{38AC0661-A9A5-E1CE-27C6-1826CDFF5E23}"/>
              </a:ext>
            </a:extLst>
          </p:cNvPr>
          <p:cNvSpPr txBox="1"/>
          <p:nvPr/>
        </p:nvSpPr>
        <p:spPr>
          <a:xfrm>
            <a:off x="2674144" y="3591996"/>
            <a:ext cx="5348286" cy="369332"/>
          </a:xfrm>
          <a:prstGeom prst="rect">
            <a:avLst/>
          </a:prstGeom>
          <a:noFill/>
        </p:spPr>
        <p:txBody>
          <a:bodyPr wrap="square">
            <a:spAutoFit/>
          </a:bodyPr>
          <a:lstStyle/>
          <a:p>
            <a:endParaRPr lang="ja-JP" altLang="en-US" dirty="0"/>
          </a:p>
        </p:txBody>
      </p:sp>
      <p:sp>
        <p:nvSpPr>
          <p:cNvPr id="55" name="テキスト ボックス 54">
            <a:extLst>
              <a:ext uri="{FF2B5EF4-FFF2-40B4-BE49-F238E27FC236}">
                <a16:creationId xmlns:a16="http://schemas.microsoft.com/office/drawing/2014/main" id="{EB095CC5-BB63-AAB7-8F66-3D91CC7DD7EA}"/>
              </a:ext>
            </a:extLst>
          </p:cNvPr>
          <p:cNvSpPr txBox="1"/>
          <p:nvPr/>
        </p:nvSpPr>
        <p:spPr>
          <a:xfrm>
            <a:off x="7007510" y="7589603"/>
            <a:ext cx="5348286" cy="369332"/>
          </a:xfrm>
          <a:prstGeom prst="rect">
            <a:avLst/>
          </a:prstGeom>
          <a:noFill/>
        </p:spPr>
        <p:txBody>
          <a:bodyPr wrap="square">
            <a:spAutoFit/>
          </a:bodyPr>
          <a:lstStyle/>
          <a:p>
            <a:endParaRPr lang="ja-JP" altLang="en-US" dirty="0"/>
          </a:p>
        </p:txBody>
      </p:sp>
      <p:sp>
        <p:nvSpPr>
          <p:cNvPr id="69" name="テキスト ボックス 68">
            <a:extLst>
              <a:ext uri="{FF2B5EF4-FFF2-40B4-BE49-F238E27FC236}">
                <a16:creationId xmlns:a16="http://schemas.microsoft.com/office/drawing/2014/main" id="{7D726693-6779-C2A7-82CC-7ECC2DE4C832}"/>
              </a:ext>
            </a:extLst>
          </p:cNvPr>
          <p:cNvSpPr txBox="1"/>
          <p:nvPr>
            <p:custDataLst>
              <p:custData r:id="rId21"/>
            </p:custDataLst>
          </p:nvPr>
        </p:nvSpPr>
        <p:spPr>
          <a:xfrm>
            <a:off x="-2939746" y="5795808"/>
            <a:ext cx="2059141" cy="276999"/>
          </a:xfrm>
          <a:prstGeom prst="rect">
            <a:avLst/>
          </a:prstGeom>
          <a:noFill/>
        </p:spPr>
        <p:txBody>
          <a:bodyPr wrap="square">
            <a:spAutoFit/>
          </a:bodyPr>
          <a:lstStyle/>
          <a:p>
            <a:r>
              <a:rPr lang="en-US" altLang="ja-JP" sz="1200">
                <a:solidFill>
                  <a:srgbClr val="000000"/>
                </a:solidFill>
                <a:latin typeface="HGP創英角ｺﾞｼｯｸUB" panose="020B0900000000000000" pitchFamily="50" charset="-128"/>
                <a:ea typeface="HGP創英角ｺﾞｼｯｸUB" panose="020B0900000000000000" pitchFamily="50" charset="-128"/>
              </a:rPr>
              <a:t>127</a:t>
            </a:r>
            <a:endParaRPr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73" name="テキスト ボックス 72">
            <a:extLst>
              <a:ext uri="{FF2B5EF4-FFF2-40B4-BE49-F238E27FC236}">
                <a16:creationId xmlns:a16="http://schemas.microsoft.com/office/drawing/2014/main" id="{540818CC-8B54-E0D3-DC9A-F31705F150C3}"/>
              </a:ext>
            </a:extLst>
          </p:cNvPr>
          <p:cNvSpPr txBox="1"/>
          <p:nvPr>
            <p:custDataLst>
              <p:custData r:id="rId22"/>
            </p:custDataLst>
          </p:nvPr>
        </p:nvSpPr>
        <p:spPr>
          <a:xfrm>
            <a:off x="-2803272" y="5253298"/>
            <a:ext cx="1239846" cy="276999"/>
          </a:xfrm>
          <a:prstGeom prst="rect">
            <a:avLst/>
          </a:prstGeom>
          <a:noFill/>
        </p:spPr>
        <p:txBody>
          <a:bodyPr wrap="square">
            <a:spAutoFit/>
          </a:bodyPr>
          <a:lstStyle/>
          <a:p>
            <a:r>
              <a:rPr lang="en-US" altLang="ja-JP" sz="1200">
                <a:solidFill>
                  <a:srgbClr val="000000"/>
                </a:solidFill>
              </a:rPr>
              <a:t>1</a:t>
            </a:r>
            <a:endParaRPr lang="ja-JP" altLang="en-US" sz="1200" dirty="0">
              <a:solidFill>
                <a:srgbClr val="000000"/>
              </a:solidFill>
            </a:endParaRPr>
          </a:p>
        </p:txBody>
      </p:sp>
      <p:sp>
        <p:nvSpPr>
          <p:cNvPr id="12" name="テキスト ボックス 11">
            <a:extLst>
              <a:ext uri="{FF2B5EF4-FFF2-40B4-BE49-F238E27FC236}">
                <a16:creationId xmlns:a16="http://schemas.microsoft.com/office/drawing/2014/main" id="{3A17102E-6B7A-A9DB-9DDE-245FFCB68DAB}"/>
              </a:ext>
            </a:extLst>
          </p:cNvPr>
          <p:cNvSpPr txBox="1"/>
          <p:nvPr>
            <p:custDataLst>
              <p:custData r:id="rId23"/>
            </p:custDataLst>
          </p:nvPr>
        </p:nvSpPr>
        <p:spPr>
          <a:xfrm>
            <a:off x="-2918737" y="5007845"/>
            <a:ext cx="1789652" cy="276999"/>
          </a:xfrm>
          <a:prstGeom prst="rect">
            <a:avLst/>
          </a:prstGeom>
          <a:noFill/>
        </p:spPr>
        <p:txBody>
          <a:bodyPr wrap="squar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132</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47EF779E-5DE4-EA5A-55FA-15A0E890C29A}"/>
              </a:ext>
            </a:extLst>
          </p:cNvPr>
          <p:cNvSpPr txBox="1"/>
          <p:nvPr>
            <p:custDataLst>
              <p:custData r:id="rId24"/>
            </p:custDataLst>
          </p:nvPr>
        </p:nvSpPr>
        <p:spPr>
          <a:xfrm>
            <a:off x="-1297833" y="4995468"/>
            <a:ext cx="1888026" cy="276999"/>
          </a:xfrm>
          <a:prstGeom prst="rect">
            <a:avLst/>
          </a:prstGeom>
          <a:noFill/>
        </p:spPr>
        <p:txBody>
          <a:bodyPr wrap="squar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334</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8" name="テキスト ボックス 17">
            <a:extLst>
              <a:ext uri="{FF2B5EF4-FFF2-40B4-BE49-F238E27FC236}">
                <a16:creationId xmlns:a16="http://schemas.microsoft.com/office/drawing/2014/main" id="{392812B6-D014-08DB-6E38-1B2C9AE426A9}"/>
              </a:ext>
            </a:extLst>
          </p:cNvPr>
          <p:cNvSpPr txBox="1"/>
          <p:nvPr>
            <p:custDataLst>
              <p:custData r:id="rId25"/>
            </p:custDataLst>
          </p:nvPr>
        </p:nvSpPr>
        <p:spPr>
          <a:xfrm>
            <a:off x="-1129085" y="5260090"/>
            <a:ext cx="1602904" cy="276999"/>
          </a:xfrm>
          <a:prstGeom prst="rect">
            <a:avLst/>
          </a:prstGeom>
          <a:noFill/>
        </p:spPr>
        <p:txBody>
          <a:bodyPr wrap="squar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2" name="テキスト ボックス 31">
            <a:extLst>
              <a:ext uri="{FF2B5EF4-FFF2-40B4-BE49-F238E27FC236}">
                <a16:creationId xmlns:a16="http://schemas.microsoft.com/office/drawing/2014/main" id="{930E7CFB-393D-1492-42B0-E12993E7995C}"/>
              </a:ext>
            </a:extLst>
          </p:cNvPr>
          <p:cNvSpPr txBox="1"/>
          <p:nvPr>
            <p:custDataLst>
              <p:custData r:id="rId26"/>
            </p:custDataLst>
          </p:nvPr>
        </p:nvSpPr>
        <p:spPr>
          <a:xfrm>
            <a:off x="-1140857" y="5506230"/>
            <a:ext cx="1159721" cy="276999"/>
          </a:xfrm>
          <a:prstGeom prst="rect">
            <a:avLst/>
          </a:prstGeom>
          <a:noFill/>
        </p:spPr>
        <p:txBody>
          <a:bodyPr wrap="square" rtlCol="0">
            <a:spAutoFit/>
          </a:bodyPr>
          <a:lstStyle/>
          <a:p>
            <a:r>
              <a:rPr kumimoji="1" lang="ja-JP" altLang="en-US" sz="1200">
                <a:solidFill>
                  <a:srgbClr val="000000"/>
                </a:solidFill>
                <a:latin typeface="HGP創英角ｺﾞｼｯｸUB" panose="020B0900000000000000" pitchFamily="50" charset="-128"/>
                <a:ea typeface="HGP創英角ｺﾞｼｯｸUB" panose="020B0900000000000000" pitchFamily="50" charset="-128"/>
              </a:rPr>
              <a:t>－</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4" name="テキスト ボックス 33">
            <a:extLst>
              <a:ext uri="{FF2B5EF4-FFF2-40B4-BE49-F238E27FC236}">
                <a16:creationId xmlns:a16="http://schemas.microsoft.com/office/drawing/2014/main" id="{2535B2FB-4046-BF4C-BF30-B60169F8FB84}"/>
              </a:ext>
            </a:extLst>
          </p:cNvPr>
          <p:cNvSpPr txBox="1"/>
          <p:nvPr>
            <p:custDataLst>
              <p:custData r:id="rId27"/>
            </p:custDataLst>
          </p:nvPr>
        </p:nvSpPr>
        <p:spPr>
          <a:xfrm>
            <a:off x="-1301524" y="5771066"/>
            <a:ext cx="1632426" cy="276999"/>
          </a:xfrm>
          <a:prstGeom prst="rect">
            <a:avLst/>
          </a:prstGeom>
          <a:noFill/>
        </p:spPr>
        <p:txBody>
          <a:bodyPr wrap="squar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336</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BDCC9417-1055-8CC4-88DF-B9ED9DAB5E42}"/>
              </a:ext>
            </a:extLst>
          </p:cNvPr>
          <p:cNvSpPr/>
          <p:nvPr/>
        </p:nvSpPr>
        <p:spPr>
          <a:xfrm>
            <a:off x="7842397" y="2406650"/>
            <a:ext cx="721995" cy="1955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89B94A0D-D1A0-E5C9-0567-3B6D86162B2F}"/>
              </a:ext>
            </a:extLst>
          </p:cNvPr>
          <p:cNvSpPr txBox="1"/>
          <p:nvPr/>
        </p:nvSpPr>
        <p:spPr>
          <a:xfrm>
            <a:off x="7115674" y="2829010"/>
            <a:ext cx="7109642" cy="492443"/>
          </a:xfrm>
          <a:prstGeom prst="rect">
            <a:avLst/>
          </a:prstGeom>
          <a:noFill/>
        </p:spPr>
        <p:txBody>
          <a:bodyPr wrap="square">
            <a:spAutoFit/>
          </a:bodyPr>
          <a:lstStyle/>
          <a:p>
            <a:r>
              <a:rPr lang="en-US" altLang="ja-JP" sz="1400" dirty="0">
                <a:latin typeface="HGP創英角ｺﾞｼｯｸUB" panose="020B0900000000000000" pitchFamily="50" charset="-128"/>
                <a:ea typeface="HGP創英角ｺﾞｼｯｸUB" panose="020B0900000000000000" pitchFamily="50" charset="-128"/>
              </a:rPr>
              <a:t>26/3</a:t>
            </a:r>
            <a:r>
              <a:rPr lang="ja-JP" altLang="en-US" sz="1400" dirty="0">
                <a:latin typeface="HGP創英角ｺﾞｼｯｸUB" panose="020B0900000000000000" pitchFamily="50" charset="-128"/>
                <a:ea typeface="HGP創英角ｺﾞｼｯｸUB" panose="020B0900000000000000" pitchFamily="50" charset="-128"/>
              </a:rPr>
              <a:t>期 </a:t>
            </a:r>
            <a:endParaRPr lang="en-US" altLang="ja-JP" sz="1200" dirty="0">
              <a:latin typeface="HGP創英角ｺﾞｼｯｸUB" panose="020B0900000000000000" pitchFamily="50" charset="-128"/>
              <a:ea typeface="HGP創英角ｺﾞｼｯｸUB" panose="020B0900000000000000" pitchFamily="50" charset="-128"/>
            </a:endParaRPr>
          </a:p>
          <a:p>
            <a:r>
              <a:rPr lang="ja-JP" altLang="en-US" sz="1200" dirty="0">
                <a:latin typeface="HGP創英角ｺﾞｼｯｸUB" panose="020B0900000000000000" pitchFamily="50" charset="-128"/>
                <a:ea typeface="HGP創英角ｺﾞｼｯｸUB" panose="020B0900000000000000" pitchFamily="50" charset="-128"/>
              </a:rPr>
              <a:t>  第２</a:t>
            </a:r>
            <a:r>
              <a:rPr lang="en-US" altLang="ja-JP" sz="1200" dirty="0">
                <a:latin typeface="HGP創英角ｺﾞｼｯｸUB" panose="020B0900000000000000" pitchFamily="50" charset="-128"/>
                <a:ea typeface="HGP創英角ｺﾞｼｯｸUB" panose="020B0900000000000000" pitchFamily="50" charset="-128"/>
              </a:rPr>
              <a:t>Q</a:t>
            </a:r>
            <a:endParaRPr lang="ja-JP" altLang="en-US" sz="1200" dirty="0">
              <a:latin typeface="HGP創英角ｺﾞｼｯｸUB" panose="020B0900000000000000" pitchFamily="50" charset="-128"/>
              <a:ea typeface="HGP創英角ｺﾞｼｯｸUB" panose="020B0900000000000000" pitchFamily="50" charset="-128"/>
            </a:endParaRPr>
          </a:p>
        </p:txBody>
      </p:sp>
      <p:graphicFrame>
        <p:nvGraphicFramePr>
          <p:cNvPr id="8" name="グラフ 7">
            <a:extLst>
              <a:ext uri="{FF2B5EF4-FFF2-40B4-BE49-F238E27FC236}">
                <a16:creationId xmlns:a16="http://schemas.microsoft.com/office/drawing/2014/main" id="{722A9AA8-0C2F-46E8-BCA3-09243761861F}"/>
              </a:ext>
            </a:extLst>
          </p:cNvPr>
          <p:cNvGraphicFramePr>
            <a:graphicFrameLocks/>
          </p:cNvGraphicFramePr>
          <p:nvPr>
            <p:extLst>
              <p:ext uri="{D42A27DB-BD31-4B8C-83A1-F6EECF244321}">
                <p14:modId xmlns:p14="http://schemas.microsoft.com/office/powerpoint/2010/main" val="2189524109"/>
              </p:ext>
            </p:extLst>
          </p:nvPr>
        </p:nvGraphicFramePr>
        <p:xfrm>
          <a:off x="6885381" y="3585451"/>
          <a:ext cx="2913592" cy="2610908"/>
        </p:xfrm>
        <a:graphic>
          <a:graphicData uri="http://schemas.openxmlformats.org/drawingml/2006/chart">
            <c:chart xmlns:c="http://schemas.openxmlformats.org/drawingml/2006/chart" xmlns:r="http://schemas.openxmlformats.org/officeDocument/2006/relationships" r:id="rId77"/>
          </a:graphicData>
        </a:graphic>
      </p:graphicFrame>
      <p:sp>
        <p:nvSpPr>
          <p:cNvPr id="65" name="テキスト ボックス 64">
            <a:extLst>
              <a:ext uri="{FF2B5EF4-FFF2-40B4-BE49-F238E27FC236}">
                <a16:creationId xmlns:a16="http://schemas.microsoft.com/office/drawing/2014/main" id="{A1510EB7-BC2A-6FB4-20D8-E0E54CE59BEF}"/>
              </a:ext>
            </a:extLst>
          </p:cNvPr>
          <p:cNvSpPr txBox="1"/>
          <p:nvPr/>
        </p:nvSpPr>
        <p:spPr>
          <a:xfrm>
            <a:off x="5168756" y="7746640"/>
            <a:ext cx="5418792" cy="369332"/>
          </a:xfrm>
          <a:prstGeom prst="rect">
            <a:avLst/>
          </a:prstGeom>
          <a:noFill/>
        </p:spPr>
        <p:txBody>
          <a:bodyPr wrap="square" rtlCol="0">
            <a:spAutoFit/>
          </a:bodyPr>
          <a:lstStyle/>
          <a:p>
            <a:r>
              <a:rPr kumimoji="1" lang="en-US" altLang="ja-JP" dirty="0"/>
              <a:t>------------------------------------------</a:t>
            </a:r>
            <a:endParaRPr kumimoji="1" lang="ja-JP" altLang="en-US" dirty="0"/>
          </a:p>
        </p:txBody>
      </p:sp>
      <p:sp>
        <p:nvSpPr>
          <p:cNvPr id="67" name="テキスト ボックス 66">
            <a:extLst>
              <a:ext uri="{FF2B5EF4-FFF2-40B4-BE49-F238E27FC236}">
                <a16:creationId xmlns:a16="http://schemas.microsoft.com/office/drawing/2014/main" id="{81A7091C-C777-AB3D-9465-A93B0CD4E160}"/>
              </a:ext>
            </a:extLst>
          </p:cNvPr>
          <p:cNvSpPr txBox="1"/>
          <p:nvPr/>
        </p:nvSpPr>
        <p:spPr>
          <a:xfrm>
            <a:off x="-4704525" y="6113077"/>
            <a:ext cx="1031051" cy="261610"/>
          </a:xfrm>
          <a:prstGeom prst="rect">
            <a:avLst/>
          </a:prstGeom>
          <a:noFill/>
        </p:spPr>
        <p:txBody>
          <a:bodyPr wrap="none" rtlCol="0">
            <a:spAutoFit/>
          </a:bodyPr>
          <a:lstStyle/>
          <a:p>
            <a:r>
              <a:rPr kumimoji="1" lang="ja-JP" altLang="en-US" sz="1100" dirty="0">
                <a:latin typeface="HGP創英角ｺﾞｼｯｸUB" panose="020B0900000000000000" pitchFamily="50" charset="-128"/>
                <a:ea typeface="HGP創英角ｺﾞｼｯｸUB" panose="020B0900000000000000" pitchFamily="50" charset="-128"/>
              </a:rPr>
              <a:t>法人税等合計</a:t>
            </a:r>
          </a:p>
        </p:txBody>
      </p:sp>
      <p:sp>
        <p:nvSpPr>
          <p:cNvPr id="70" name="テキスト ボックス 69">
            <a:extLst>
              <a:ext uri="{FF2B5EF4-FFF2-40B4-BE49-F238E27FC236}">
                <a16:creationId xmlns:a16="http://schemas.microsoft.com/office/drawing/2014/main" id="{EA22A5E3-FC6A-1A65-DD06-E3F8F4DE181D}"/>
              </a:ext>
            </a:extLst>
          </p:cNvPr>
          <p:cNvSpPr txBox="1"/>
          <p:nvPr>
            <p:custDataLst>
              <p:custData r:id="rId28"/>
            </p:custDataLst>
          </p:nvPr>
        </p:nvSpPr>
        <p:spPr>
          <a:xfrm>
            <a:off x="-1218487" y="6076449"/>
            <a:ext cx="473206"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120</a:t>
            </a:r>
            <a:endParaRPr kumimoji="1" lang="ja-JP" altLang="en-US" dirty="0">
              <a:solidFill>
                <a:srgbClr val="000000"/>
              </a:solidFill>
            </a:endParaRPr>
          </a:p>
        </p:txBody>
      </p:sp>
      <p:sp>
        <p:nvSpPr>
          <p:cNvPr id="74" name="テキスト ボックス 73">
            <a:extLst>
              <a:ext uri="{FF2B5EF4-FFF2-40B4-BE49-F238E27FC236}">
                <a16:creationId xmlns:a16="http://schemas.microsoft.com/office/drawing/2014/main" id="{E35B2C58-9A2E-9137-99AB-4E44DF4B32C2}"/>
              </a:ext>
            </a:extLst>
          </p:cNvPr>
          <p:cNvSpPr txBox="1"/>
          <p:nvPr/>
        </p:nvSpPr>
        <p:spPr>
          <a:xfrm>
            <a:off x="7251700" y="6878093"/>
            <a:ext cx="184731" cy="369332"/>
          </a:xfrm>
          <a:prstGeom prst="rect">
            <a:avLst/>
          </a:prstGeom>
          <a:noFill/>
        </p:spPr>
        <p:txBody>
          <a:bodyPr wrap="none" rtlCol="0">
            <a:spAutoFit/>
          </a:bodyPr>
          <a:lstStyle/>
          <a:p>
            <a:endParaRPr kumimoji="1" lang="ja-JP" altLang="en-US" dirty="0"/>
          </a:p>
        </p:txBody>
      </p:sp>
      <p:sp>
        <p:nvSpPr>
          <p:cNvPr id="76" name="テキスト ボックス 75">
            <a:extLst>
              <a:ext uri="{FF2B5EF4-FFF2-40B4-BE49-F238E27FC236}">
                <a16:creationId xmlns:a16="http://schemas.microsoft.com/office/drawing/2014/main" id="{628541AA-68EF-F636-0B3E-FC5E6D2A68C0}"/>
              </a:ext>
            </a:extLst>
          </p:cNvPr>
          <p:cNvSpPr txBox="1"/>
          <p:nvPr>
            <p:custDataLst>
              <p:custData r:id="rId29"/>
            </p:custDataLst>
          </p:nvPr>
        </p:nvSpPr>
        <p:spPr>
          <a:xfrm>
            <a:off x="-2970856" y="6076449"/>
            <a:ext cx="377026"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67</a:t>
            </a:r>
            <a:endParaRPr kumimoji="1" lang="ja-JP" altLang="en-US" dirty="0">
              <a:solidFill>
                <a:srgbClr val="000000"/>
              </a:solidFill>
            </a:endParaRPr>
          </a:p>
        </p:txBody>
      </p:sp>
      <p:sp>
        <p:nvSpPr>
          <p:cNvPr id="79" name="テキスト ボックス 78">
            <a:extLst>
              <a:ext uri="{FF2B5EF4-FFF2-40B4-BE49-F238E27FC236}">
                <a16:creationId xmlns:a16="http://schemas.microsoft.com/office/drawing/2014/main" id="{8A5F2F7C-4985-1A23-ADD7-58D797856104}"/>
              </a:ext>
            </a:extLst>
          </p:cNvPr>
          <p:cNvSpPr txBox="1"/>
          <p:nvPr>
            <p:custDataLst>
              <p:custData r:id="rId30"/>
            </p:custDataLst>
          </p:nvPr>
        </p:nvSpPr>
        <p:spPr>
          <a:xfrm>
            <a:off x="-2970856" y="6553538"/>
            <a:ext cx="377026"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75</a:t>
            </a:r>
            <a:endParaRPr kumimoji="1" lang="ja-JP" altLang="en-US" dirty="0">
              <a:solidFill>
                <a:srgbClr val="000000"/>
              </a:solidFill>
            </a:endParaRPr>
          </a:p>
        </p:txBody>
      </p:sp>
      <p:sp>
        <p:nvSpPr>
          <p:cNvPr id="80" name="テキスト ボックス 79">
            <a:extLst>
              <a:ext uri="{FF2B5EF4-FFF2-40B4-BE49-F238E27FC236}">
                <a16:creationId xmlns:a16="http://schemas.microsoft.com/office/drawing/2014/main" id="{D09E8896-824A-6B8A-7900-ACBB39DB8C63}"/>
              </a:ext>
            </a:extLst>
          </p:cNvPr>
          <p:cNvSpPr txBox="1"/>
          <p:nvPr>
            <p:custDataLst>
              <p:custData r:id="rId31"/>
            </p:custDataLst>
          </p:nvPr>
        </p:nvSpPr>
        <p:spPr>
          <a:xfrm>
            <a:off x="-1220523" y="6620906"/>
            <a:ext cx="473206"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214</a:t>
            </a:r>
            <a:endParaRPr kumimoji="1" lang="ja-JP" altLang="en-US" dirty="0">
              <a:solidFill>
                <a:srgbClr val="000000"/>
              </a:solidFill>
            </a:endParaRPr>
          </a:p>
        </p:txBody>
      </p:sp>
      <p:sp>
        <p:nvSpPr>
          <p:cNvPr id="81" name="テキスト ボックス 80">
            <a:extLst>
              <a:ext uri="{FF2B5EF4-FFF2-40B4-BE49-F238E27FC236}">
                <a16:creationId xmlns:a16="http://schemas.microsoft.com/office/drawing/2014/main" id="{93E08342-B66C-2C82-1962-093B9F8BBC4E}"/>
              </a:ext>
            </a:extLst>
          </p:cNvPr>
          <p:cNvSpPr txBox="1"/>
          <p:nvPr>
            <p:custDataLst>
              <p:custData r:id="rId32"/>
            </p:custDataLst>
          </p:nvPr>
        </p:nvSpPr>
        <p:spPr>
          <a:xfrm>
            <a:off x="-2121268" y="6545136"/>
            <a:ext cx="566181"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0.7</a:t>
            </a:r>
            <a:r>
              <a:rPr kumimoji="1" lang="ja-JP" altLang="en-US" sz="1200">
                <a:solidFill>
                  <a:srgbClr val="000000"/>
                </a:solidFill>
                <a:latin typeface="HGP創英角ｺﾞｼｯｸUB" panose="020B0900000000000000" pitchFamily="50" charset="-128"/>
                <a:ea typeface="HGP創英角ｺﾞｼｯｸUB" panose="020B0900000000000000" pitchFamily="50" charset="-128"/>
              </a:rPr>
              <a:t>％</a:t>
            </a:r>
            <a:endParaRPr kumimoji="1"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82" name="テキスト ボックス 81">
            <a:extLst>
              <a:ext uri="{FF2B5EF4-FFF2-40B4-BE49-F238E27FC236}">
                <a16:creationId xmlns:a16="http://schemas.microsoft.com/office/drawing/2014/main" id="{E8F718E5-D4A2-21F4-D151-F164E74C2DF3}"/>
              </a:ext>
            </a:extLst>
          </p:cNvPr>
          <p:cNvSpPr txBox="1"/>
          <p:nvPr>
            <p:custDataLst>
              <p:custData r:id="rId33"/>
            </p:custDataLst>
          </p:nvPr>
        </p:nvSpPr>
        <p:spPr>
          <a:xfrm>
            <a:off x="-568237" y="6601094"/>
            <a:ext cx="566181"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2.1</a:t>
            </a:r>
            <a:r>
              <a:rPr kumimoji="1" lang="ja-JP" altLang="en-US" sz="1200">
                <a:solidFill>
                  <a:srgbClr val="000000"/>
                </a:solidFill>
                <a:latin typeface="HGP創英角ｺﾞｼｯｸUB" panose="020B0900000000000000" pitchFamily="50" charset="-128"/>
                <a:ea typeface="HGP創英角ｺﾞｼｯｸUB" panose="020B0900000000000000" pitchFamily="50" charset="-128"/>
              </a:rPr>
              <a:t>％</a:t>
            </a:r>
            <a:endParaRPr kumimoji="1"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83" name="テキスト ボックス 82">
            <a:extLst>
              <a:ext uri="{FF2B5EF4-FFF2-40B4-BE49-F238E27FC236}">
                <a16:creationId xmlns:a16="http://schemas.microsoft.com/office/drawing/2014/main" id="{86465853-0E7A-2E6A-217C-8EB36EE01916}"/>
              </a:ext>
            </a:extLst>
          </p:cNvPr>
          <p:cNvSpPr txBox="1"/>
          <p:nvPr>
            <p:custDataLst>
              <p:custData r:id="rId34"/>
            </p:custDataLst>
          </p:nvPr>
        </p:nvSpPr>
        <p:spPr>
          <a:xfrm>
            <a:off x="-566181" y="6066309"/>
            <a:ext cx="566181"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1.2</a:t>
            </a:r>
            <a:r>
              <a:rPr kumimoji="1" lang="ja-JP" altLang="en-US" sz="1200">
                <a:solidFill>
                  <a:srgbClr val="000000"/>
                </a:solidFill>
                <a:latin typeface="HGP創英角ｺﾞｼｯｸUB" panose="020B0900000000000000" pitchFamily="50" charset="-128"/>
                <a:ea typeface="HGP創英角ｺﾞｼｯｸUB" panose="020B0900000000000000" pitchFamily="50" charset="-128"/>
              </a:rPr>
              <a:t>％</a:t>
            </a:r>
            <a:endParaRPr kumimoji="1"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84" name="テキスト ボックス 83">
            <a:extLst>
              <a:ext uri="{FF2B5EF4-FFF2-40B4-BE49-F238E27FC236}">
                <a16:creationId xmlns:a16="http://schemas.microsoft.com/office/drawing/2014/main" id="{66D4A8C1-1F6A-A23E-D472-D41E5CF8635D}"/>
              </a:ext>
            </a:extLst>
          </p:cNvPr>
          <p:cNvSpPr txBox="1"/>
          <p:nvPr>
            <p:custDataLst>
              <p:custData r:id="rId35"/>
            </p:custDataLst>
          </p:nvPr>
        </p:nvSpPr>
        <p:spPr>
          <a:xfrm>
            <a:off x="-2212000" y="6072406"/>
            <a:ext cx="566181"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0.7</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85" name="テキスト ボックス 84">
            <a:extLst>
              <a:ext uri="{FF2B5EF4-FFF2-40B4-BE49-F238E27FC236}">
                <a16:creationId xmlns:a16="http://schemas.microsoft.com/office/drawing/2014/main" id="{D380C4D0-DDAE-B983-D7F1-698D772DC063}"/>
              </a:ext>
            </a:extLst>
          </p:cNvPr>
          <p:cNvSpPr txBox="1"/>
          <p:nvPr>
            <p:custDataLst>
              <p:custData r:id="rId36"/>
            </p:custDataLst>
          </p:nvPr>
        </p:nvSpPr>
        <p:spPr>
          <a:xfrm>
            <a:off x="-2289203" y="6313616"/>
            <a:ext cx="720069"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△0.1</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86" name="テキスト ボックス 85">
            <a:extLst>
              <a:ext uri="{FF2B5EF4-FFF2-40B4-BE49-F238E27FC236}">
                <a16:creationId xmlns:a16="http://schemas.microsoft.com/office/drawing/2014/main" id="{1B08A56F-AD2F-8000-8B91-5E7FBE40DF10}"/>
              </a:ext>
            </a:extLst>
          </p:cNvPr>
          <p:cNvSpPr txBox="1"/>
          <p:nvPr>
            <p:custDataLst>
              <p:custData r:id="rId37"/>
            </p:custDataLst>
          </p:nvPr>
        </p:nvSpPr>
        <p:spPr>
          <a:xfrm>
            <a:off x="-701205" y="6313616"/>
            <a:ext cx="566181"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0.0</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87" name="テキスト ボックス 86">
            <a:extLst>
              <a:ext uri="{FF2B5EF4-FFF2-40B4-BE49-F238E27FC236}">
                <a16:creationId xmlns:a16="http://schemas.microsoft.com/office/drawing/2014/main" id="{F5775027-6981-E52B-FD4F-A1F505CEABA7}"/>
              </a:ext>
            </a:extLst>
          </p:cNvPr>
          <p:cNvSpPr txBox="1"/>
          <p:nvPr>
            <p:custDataLst>
              <p:custData r:id="rId38"/>
            </p:custDataLst>
          </p:nvPr>
        </p:nvSpPr>
        <p:spPr>
          <a:xfrm>
            <a:off x="-1357746" y="6363904"/>
            <a:ext cx="280846"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a:t>
            </a:r>
            <a:endParaRPr kumimoji="1" lang="ja-JP" altLang="en-US" dirty="0">
              <a:solidFill>
                <a:srgbClr val="000000"/>
              </a:solidFill>
            </a:endParaRPr>
          </a:p>
        </p:txBody>
      </p:sp>
      <p:sp>
        <p:nvSpPr>
          <p:cNvPr id="89" name="テキスト ボックス 88">
            <a:extLst>
              <a:ext uri="{FF2B5EF4-FFF2-40B4-BE49-F238E27FC236}">
                <a16:creationId xmlns:a16="http://schemas.microsoft.com/office/drawing/2014/main" id="{EE937ABD-1411-5D56-5D2D-240859D68D78}"/>
              </a:ext>
            </a:extLst>
          </p:cNvPr>
          <p:cNvSpPr txBox="1"/>
          <p:nvPr>
            <p:custDataLst>
              <p:custData r:id="rId39"/>
            </p:custDataLst>
          </p:nvPr>
        </p:nvSpPr>
        <p:spPr>
          <a:xfrm>
            <a:off x="-2951003" y="6310045"/>
            <a:ext cx="530915" cy="276999"/>
          </a:xfrm>
          <a:prstGeom prst="rect">
            <a:avLst/>
          </a:prstGeom>
          <a:noFill/>
        </p:spPr>
        <p:txBody>
          <a:bodyPr wrap="none" rtlCol="0">
            <a:spAutoFit/>
          </a:bodyPr>
          <a:lstStyle/>
          <a:p>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△15</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a:extLst>
              <a:ext uri="{FF2B5EF4-FFF2-40B4-BE49-F238E27FC236}">
                <a16:creationId xmlns:a16="http://schemas.microsoft.com/office/drawing/2014/main" id="{90D7E195-7C93-1ED6-0EDA-9D4132B65D6B}"/>
              </a:ext>
            </a:extLst>
          </p:cNvPr>
          <p:cNvGraphicFramePr>
            <a:graphicFrameLocks/>
          </p:cNvGraphicFramePr>
          <p:nvPr>
            <p:extLst>
              <p:ext uri="{D42A27DB-BD31-4B8C-83A1-F6EECF244321}">
                <p14:modId xmlns:p14="http://schemas.microsoft.com/office/powerpoint/2010/main" val="3206986109"/>
              </p:ext>
            </p:extLst>
          </p:nvPr>
        </p:nvGraphicFramePr>
        <p:xfrm>
          <a:off x="6924494" y="3627731"/>
          <a:ext cx="2905125" cy="2552700"/>
        </p:xfrm>
        <a:graphic>
          <a:graphicData uri="http://schemas.openxmlformats.org/drawingml/2006/chart">
            <c:chart xmlns:c="http://schemas.openxmlformats.org/drawingml/2006/chart" xmlns:r="http://schemas.openxmlformats.org/officeDocument/2006/relationships" r:id="rId78"/>
          </a:graphicData>
        </a:graphic>
      </p:graphicFrame>
      <p:sp>
        <p:nvSpPr>
          <p:cNvPr id="38" name="テキスト ボックス 37">
            <a:extLst>
              <a:ext uri="{FF2B5EF4-FFF2-40B4-BE49-F238E27FC236}">
                <a16:creationId xmlns:a16="http://schemas.microsoft.com/office/drawing/2014/main" id="{E5F931A1-8762-0D41-7C85-C8296FA8C0BE}"/>
              </a:ext>
            </a:extLst>
          </p:cNvPr>
          <p:cNvSpPr txBox="1"/>
          <p:nvPr/>
        </p:nvSpPr>
        <p:spPr>
          <a:xfrm>
            <a:off x="11208889" y="4124838"/>
            <a:ext cx="563659" cy="256185"/>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卸売</a:t>
            </a:r>
          </a:p>
        </p:txBody>
      </p:sp>
      <p:sp>
        <p:nvSpPr>
          <p:cNvPr id="40" name="テキスト ボックス 39">
            <a:extLst>
              <a:ext uri="{FF2B5EF4-FFF2-40B4-BE49-F238E27FC236}">
                <a16:creationId xmlns:a16="http://schemas.microsoft.com/office/drawing/2014/main" id="{EAD4131A-D4DC-20A2-0807-6FD916427C89}"/>
              </a:ext>
            </a:extLst>
          </p:cNvPr>
          <p:cNvSpPr txBox="1"/>
          <p:nvPr/>
        </p:nvSpPr>
        <p:spPr>
          <a:xfrm>
            <a:off x="11095945" y="2373632"/>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a:t>
            </a:r>
            <a:r>
              <a:rPr lang="ja-JP" altLang="en-US" sz="1100" b="1" dirty="0">
                <a:latin typeface="HGP創英角ｺﾞｼｯｸUB" panose="020B0900000000000000" pitchFamily="50" charset="-128"/>
                <a:ea typeface="HGP創英角ｺﾞｼｯｸUB" panose="020B0900000000000000" pitchFamily="50" charset="-128"/>
              </a:rPr>
              <a:t>給食</a:t>
            </a:r>
            <a:endParaRPr lang="en-US" altLang="ja-JP" sz="1100" b="1" dirty="0">
              <a:latin typeface="HGP創英角ｺﾞｼｯｸUB" panose="020B0900000000000000" pitchFamily="50" charset="-128"/>
              <a:ea typeface="HGP創英角ｺﾞｼｯｸUB" panose="020B0900000000000000" pitchFamily="50" charset="-128"/>
            </a:endParaRPr>
          </a:p>
        </p:txBody>
      </p:sp>
      <p:sp>
        <p:nvSpPr>
          <p:cNvPr id="43" name="テキスト ボックス 42">
            <a:extLst>
              <a:ext uri="{FF2B5EF4-FFF2-40B4-BE49-F238E27FC236}">
                <a16:creationId xmlns:a16="http://schemas.microsoft.com/office/drawing/2014/main" id="{CBBDE9FD-74F4-3D20-BE43-CF9A7CF595CA}"/>
              </a:ext>
            </a:extLst>
          </p:cNvPr>
          <p:cNvSpPr txBox="1"/>
          <p:nvPr/>
        </p:nvSpPr>
        <p:spPr>
          <a:xfrm>
            <a:off x="11018195" y="3461191"/>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介護</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sp>
        <p:nvSpPr>
          <p:cNvPr id="44" name="テキスト ボックス 43">
            <a:extLst>
              <a:ext uri="{FF2B5EF4-FFF2-40B4-BE49-F238E27FC236}">
                <a16:creationId xmlns:a16="http://schemas.microsoft.com/office/drawing/2014/main" id="{333E89D4-A7EB-0A9A-575E-979BCFD1E6A4}"/>
              </a:ext>
            </a:extLst>
          </p:cNvPr>
          <p:cNvSpPr txBox="1"/>
          <p:nvPr/>
        </p:nvSpPr>
        <p:spPr>
          <a:xfrm>
            <a:off x="11302999" y="3800428"/>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香港</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sp>
        <p:nvSpPr>
          <p:cNvPr id="48" name="テキスト ボックス 47">
            <a:extLst>
              <a:ext uri="{FF2B5EF4-FFF2-40B4-BE49-F238E27FC236}">
                <a16:creationId xmlns:a16="http://schemas.microsoft.com/office/drawing/2014/main" id="{37F7F085-C390-C461-E254-D7CD272FD09F}"/>
              </a:ext>
            </a:extLst>
          </p:cNvPr>
          <p:cNvSpPr txBox="1"/>
          <p:nvPr/>
        </p:nvSpPr>
        <p:spPr>
          <a:xfrm>
            <a:off x="11167407" y="4553296"/>
            <a:ext cx="580890"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その他</a:t>
            </a:r>
            <a:endParaRPr kumimoji="1" lang="en-US" altLang="ja-JP" sz="900" b="1" dirty="0">
              <a:latin typeface="HGP創英角ｺﾞｼｯｸUB" panose="020B0900000000000000" pitchFamily="50" charset="-128"/>
              <a:ea typeface="HGP創英角ｺﾞｼｯｸUB" panose="020B0900000000000000" pitchFamily="50" charset="-128"/>
            </a:endParaRPr>
          </a:p>
        </p:txBody>
      </p:sp>
      <p:sp>
        <p:nvSpPr>
          <p:cNvPr id="54" name="正方形/長方形 53">
            <a:extLst>
              <a:ext uri="{FF2B5EF4-FFF2-40B4-BE49-F238E27FC236}">
                <a16:creationId xmlns:a16="http://schemas.microsoft.com/office/drawing/2014/main" id="{D1747A43-662C-B278-A207-2046E817DA65}"/>
              </a:ext>
            </a:extLst>
          </p:cNvPr>
          <p:cNvSpPr/>
          <p:nvPr/>
        </p:nvSpPr>
        <p:spPr>
          <a:xfrm>
            <a:off x="-3492500" y="653789"/>
            <a:ext cx="152400" cy="150330"/>
          </a:xfrm>
          <a:prstGeom prst="rect">
            <a:avLst/>
          </a:prstGeom>
          <a:solidFill>
            <a:srgbClr val="3C4FD8"/>
          </a:solidFill>
          <a:ln>
            <a:solidFill>
              <a:srgbClr val="3C4F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0" name="表 49">
            <a:extLst>
              <a:ext uri="{FF2B5EF4-FFF2-40B4-BE49-F238E27FC236}">
                <a16:creationId xmlns:a16="http://schemas.microsoft.com/office/drawing/2014/main" id="{5DC05283-A30D-047F-B9CC-FE1879AF9CDB}"/>
              </a:ext>
            </a:extLst>
          </p:cNvPr>
          <p:cNvGraphicFramePr>
            <a:graphicFrameLocks noGrp="1"/>
          </p:cNvGraphicFramePr>
          <p:nvPr>
            <p:custDataLst>
              <p:custData r:id="rId40"/>
            </p:custDataLst>
            <p:extLst>
              <p:ext uri="{D42A27DB-BD31-4B8C-83A1-F6EECF244321}">
                <p14:modId xmlns:p14="http://schemas.microsoft.com/office/powerpoint/2010/main" val="1983248832"/>
              </p:ext>
            </p:extLst>
          </p:nvPr>
        </p:nvGraphicFramePr>
        <p:xfrm>
          <a:off x="1126694" y="1218917"/>
          <a:ext cx="5152335" cy="5717584"/>
        </p:xfrm>
        <a:graphic>
          <a:graphicData uri="http://schemas.openxmlformats.org/drawingml/2006/table">
            <a:tbl>
              <a:tblPr firstRow="1" bandRow="1">
                <a:tableStyleId>{5C22544A-7EE6-4342-B048-85BDC9FD1C3A}</a:tableStyleId>
              </a:tblPr>
              <a:tblGrid>
                <a:gridCol w="1986943">
                  <a:extLst>
                    <a:ext uri="{9D8B030D-6E8A-4147-A177-3AD203B41FA5}">
                      <a16:colId xmlns:a16="http://schemas.microsoft.com/office/drawing/2014/main" val="1083181654"/>
                    </a:ext>
                  </a:extLst>
                </a:gridCol>
                <a:gridCol w="792725">
                  <a:extLst>
                    <a:ext uri="{9D8B030D-6E8A-4147-A177-3AD203B41FA5}">
                      <a16:colId xmlns:a16="http://schemas.microsoft.com/office/drawing/2014/main" val="1415016840"/>
                    </a:ext>
                  </a:extLst>
                </a:gridCol>
                <a:gridCol w="756946">
                  <a:extLst>
                    <a:ext uri="{9D8B030D-6E8A-4147-A177-3AD203B41FA5}">
                      <a16:colId xmlns:a16="http://schemas.microsoft.com/office/drawing/2014/main" val="1722692175"/>
                    </a:ext>
                  </a:extLst>
                </a:gridCol>
                <a:gridCol w="852319">
                  <a:extLst>
                    <a:ext uri="{9D8B030D-6E8A-4147-A177-3AD203B41FA5}">
                      <a16:colId xmlns:a16="http://schemas.microsoft.com/office/drawing/2014/main" val="3318611811"/>
                    </a:ext>
                  </a:extLst>
                </a:gridCol>
                <a:gridCol w="763402">
                  <a:extLst>
                    <a:ext uri="{9D8B030D-6E8A-4147-A177-3AD203B41FA5}">
                      <a16:colId xmlns:a16="http://schemas.microsoft.com/office/drawing/2014/main" val="2650364611"/>
                    </a:ext>
                  </a:extLst>
                </a:gridCol>
              </a:tblGrid>
              <a:tr h="505504">
                <a:tc>
                  <a:txBody>
                    <a:bodyPr/>
                    <a:lstStyle/>
                    <a:p>
                      <a:pPr marL="0" marR="0" lvl="0" indent="0" algn="ctr" defTabSz="802020" rtl="0" eaLnBrk="1" fontAlgn="auto" latinLnBrk="0" hangingPunct="1">
                        <a:lnSpc>
                          <a:spcPct val="100000"/>
                        </a:lnSpc>
                        <a:spcBef>
                          <a:spcPts val="0"/>
                        </a:spcBef>
                        <a:spcAft>
                          <a:spcPts val="0"/>
                        </a:spcAft>
                        <a:buClrTx/>
                        <a:buSzTx/>
                        <a:buFontTx/>
                        <a:buNone/>
                        <a:tabLst/>
                        <a:defRPr/>
                      </a:pPr>
                      <a:r>
                        <a:rPr lang="ja-JP" altLang="en-US" sz="1200" b="0" spc="55"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単位：百万円 </a:t>
                      </a:r>
                      <a:r>
                        <a:rPr lang="ja-JP" altLang="en-US" sz="1200" b="0" spc="-1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a:t>
                      </a:r>
                      <a:r>
                        <a:rPr lang="ja-JP" altLang="en-US" sz="1200" b="0" spc="-15"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切り捨て</a:t>
                      </a:r>
                      <a:r>
                        <a:rPr lang="ja-JP" altLang="en-US" sz="1200" b="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a:t>
                      </a:r>
                      <a:endParaRPr lang="ja-JP" altLang="en-US" sz="1200" b="0" dirty="0">
                        <a:latin typeface="HGP創英角ｺﾞｼｯｸUB" panose="020B0900000000000000" pitchFamily="50" charset="-128"/>
                        <a:ea typeface="HGP創英角ｺﾞｼｯｸUB" panose="020B0900000000000000" pitchFamily="50" charset="-128"/>
                        <a:cs typeface="HGP創英角ｺﾞｼｯｸUB"/>
                      </a:endParaRPr>
                    </a:p>
                  </a:txBody>
                  <a:tcPr anchor="ctr">
                    <a:lnL w="38100" cap="flat" cmpd="sng" algn="ctr">
                      <a:solidFill>
                        <a:schemeClr val="tx1"/>
                      </a:solidFill>
                      <a:prstDash val="solid"/>
                      <a:round/>
                      <a:headEnd type="none" w="med" len="med"/>
                      <a:tailEnd type="none" w="med" len="med"/>
                    </a:lnL>
                    <a:lnR w="12700" cap="flat" cmpd="sng" algn="ctr">
                      <a:solidFill>
                        <a:srgbClr val="003299"/>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003299"/>
                    </a:solidFill>
                  </a:tcPr>
                </a:tc>
                <a:tc>
                  <a:txBody>
                    <a:bodyPr/>
                    <a:lstStyle/>
                    <a:p>
                      <a:pPr algn="ctr"/>
                      <a:r>
                        <a:rPr kumimoji="1" lang="en-US" altLang="ja-JP" sz="1200" b="0" dirty="0">
                          <a:latin typeface="HGP創英角ｺﾞｼｯｸUB" panose="020B0900000000000000" pitchFamily="50" charset="-128"/>
                          <a:ea typeface="HGP創英角ｺﾞｼｯｸUB" panose="020B0900000000000000" pitchFamily="50" charset="-128"/>
                        </a:rPr>
                        <a:t>25/3</a:t>
                      </a:r>
                      <a:r>
                        <a:rPr kumimoji="1" lang="ja-JP" altLang="en-US" sz="1200" b="0" dirty="0">
                          <a:latin typeface="HGP創英角ｺﾞｼｯｸUB" panose="020B0900000000000000" pitchFamily="50" charset="-128"/>
                          <a:ea typeface="HGP創英角ｺﾞｼｯｸUB" panose="020B0900000000000000" pitchFamily="50" charset="-128"/>
                        </a:rPr>
                        <a:t>期</a:t>
                      </a:r>
                      <a:endParaRPr kumimoji="1" lang="en-US" altLang="ja-JP" sz="1200" b="0" dirty="0">
                        <a:latin typeface="HGP創英角ｺﾞｼｯｸUB" panose="020B0900000000000000" pitchFamily="50" charset="-128"/>
                        <a:ea typeface="HGP創英角ｺﾞｼｯｸUB" panose="020B0900000000000000" pitchFamily="50" charset="-128"/>
                      </a:endParaRPr>
                    </a:p>
                    <a:p>
                      <a:pPr algn="ctr"/>
                      <a:r>
                        <a:rPr kumimoji="1" lang="ja-JP" altLang="en-US" sz="1200" b="0" dirty="0">
                          <a:latin typeface="HGP創英角ｺﾞｼｯｸUB" panose="020B0900000000000000" pitchFamily="50" charset="-128"/>
                          <a:ea typeface="HGP創英角ｺﾞｼｯｸUB" panose="020B0900000000000000" pitchFamily="50" charset="-128"/>
                        </a:rPr>
                        <a:t>第</a:t>
                      </a:r>
                      <a:r>
                        <a:rPr kumimoji="1" lang="en-US" altLang="ja-JP" sz="1200" b="0" dirty="0">
                          <a:latin typeface="HGP創英角ｺﾞｼｯｸUB" panose="020B0900000000000000" pitchFamily="50" charset="-128"/>
                          <a:ea typeface="HGP創英角ｺﾞｼｯｸUB" panose="020B0900000000000000" pitchFamily="50" charset="-128"/>
                        </a:rPr>
                        <a:t>2Q</a:t>
                      </a:r>
                    </a:p>
                  </a:txBody>
                  <a:tcPr anchor="ctr">
                    <a:lnL w="12700" cap="flat" cmpd="sng" algn="ctr">
                      <a:solidFill>
                        <a:srgbClr val="003299"/>
                      </a:solidFill>
                      <a:prstDash val="solid"/>
                      <a:round/>
                      <a:headEnd type="none" w="med" len="med"/>
                      <a:tailEnd type="none" w="med" len="med"/>
                    </a:lnL>
                    <a:lnR w="12700" cap="flat" cmpd="sng" algn="ctr">
                      <a:solidFill>
                        <a:srgbClr val="003299"/>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003299"/>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構成比</a:t>
                      </a:r>
                      <a:endParaRPr kumimoji="1" lang="en-US" altLang="ja-JP" sz="1200" b="0" dirty="0">
                        <a:latin typeface="HGP創英角ｺﾞｼｯｸUB" panose="020B0900000000000000" pitchFamily="50" charset="-128"/>
                        <a:ea typeface="HGP創英角ｺﾞｼｯｸUB" panose="020B0900000000000000" pitchFamily="50" charset="-128"/>
                      </a:endParaRPr>
                    </a:p>
                    <a:p>
                      <a:pPr algn="ctr"/>
                      <a:r>
                        <a:rPr kumimoji="1" lang="ja-JP" altLang="en-US" sz="1200" b="0" dirty="0">
                          <a:latin typeface="HGP創英角ｺﾞｼｯｸUB" panose="020B0900000000000000" pitchFamily="50" charset="-128"/>
                          <a:ea typeface="HGP創英角ｺﾞｼｯｸUB" panose="020B0900000000000000" pitchFamily="50" charset="-128"/>
                        </a:rPr>
                        <a:t>（％）</a:t>
                      </a:r>
                    </a:p>
                  </a:txBody>
                  <a:tcPr anchor="ctr">
                    <a:lnL w="12700" cap="flat" cmpd="sng" algn="ctr">
                      <a:solidFill>
                        <a:srgbClr val="003299"/>
                      </a:solidFill>
                      <a:prstDash val="solid"/>
                      <a:round/>
                      <a:headEnd type="none" w="med" len="med"/>
                      <a:tailEnd type="none" w="med" len="med"/>
                    </a:lnL>
                    <a:lnR w="12700" cap="flat" cmpd="sng" algn="ctr">
                      <a:solidFill>
                        <a:srgbClr val="003299"/>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003299"/>
                    </a:solidFill>
                  </a:tcPr>
                </a:tc>
                <a:tc>
                  <a:txBody>
                    <a:bodyPr/>
                    <a:lstStyle/>
                    <a:p>
                      <a:pPr algn="ctr"/>
                      <a:r>
                        <a:rPr kumimoji="1" lang="en-US" altLang="ja-JP" sz="1200" b="0" dirty="0">
                          <a:latin typeface="HGP創英角ｺﾞｼｯｸUB" panose="020B0900000000000000" pitchFamily="50" charset="-128"/>
                          <a:ea typeface="HGP創英角ｺﾞｼｯｸUB" panose="020B0900000000000000" pitchFamily="50" charset="-128"/>
                        </a:rPr>
                        <a:t>26/3</a:t>
                      </a:r>
                      <a:r>
                        <a:rPr kumimoji="1" lang="ja-JP" altLang="en-US" sz="1200" b="0" dirty="0">
                          <a:latin typeface="HGP創英角ｺﾞｼｯｸUB" panose="020B0900000000000000" pitchFamily="50" charset="-128"/>
                          <a:ea typeface="HGP創英角ｺﾞｼｯｸUB" panose="020B0900000000000000" pitchFamily="50" charset="-128"/>
                        </a:rPr>
                        <a:t>期</a:t>
                      </a:r>
                      <a:endParaRPr kumimoji="1" lang="en-US" altLang="ja-JP" sz="1200" b="0" dirty="0">
                        <a:latin typeface="HGP創英角ｺﾞｼｯｸUB" panose="020B0900000000000000" pitchFamily="50" charset="-128"/>
                        <a:ea typeface="HGP創英角ｺﾞｼｯｸUB" panose="020B0900000000000000" pitchFamily="50" charset="-128"/>
                      </a:endParaRPr>
                    </a:p>
                    <a:p>
                      <a:pPr algn="ctr"/>
                      <a:r>
                        <a:rPr kumimoji="1" lang="ja-JP" altLang="en-US" sz="1200" b="0" dirty="0">
                          <a:latin typeface="HGP創英角ｺﾞｼｯｸUB" panose="020B0900000000000000" pitchFamily="50" charset="-128"/>
                          <a:ea typeface="HGP創英角ｺﾞｼｯｸUB" panose="020B0900000000000000" pitchFamily="50" charset="-128"/>
                        </a:rPr>
                        <a:t>第</a:t>
                      </a:r>
                      <a:r>
                        <a:rPr kumimoji="1" lang="en-US" altLang="ja-JP" sz="1200" b="0" dirty="0">
                          <a:latin typeface="HGP創英角ｺﾞｼｯｸUB" panose="020B0900000000000000" pitchFamily="50" charset="-128"/>
                          <a:ea typeface="HGP創英角ｺﾞｼｯｸUB" panose="020B0900000000000000" pitchFamily="50" charset="-128"/>
                        </a:rPr>
                        <a:t>2Q</a:t>
                      </a:r>
                    </a:p>
                  </a:txBody>
                  <a:tcPr anchor="ctr">
                    <a:lnL w="12700" cap="flat" cmpd="sng" algn="ctr">
                      <a:solidFill>
                        <a:srgbClr val="003299"/>
                      </a:solidFill>
                      <a:prstDash val="solid"/>
                      <a:round/>
                      <a:headEnd type="none" w="med" len="med"/>
                      <a:tailEnd type="none" w="med" len="med"/>
                    </a:lnL>
                    <a:lnR w="12700" cap="flat" cmpd="sng" algn="ctr">
                      <a:solidFill>
                        <a:srgbClr val="003299"/>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003299"/>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構成比</a:t>
                      </a:r>
                      <a:endParaRPr kumimoji="1" lang="en-US" altLang="ja-JP" sz="1200" b="0" dirty="0">
                        <a:latin typeface="HGP創英角ｺﾞｼｯｸUB" panose="020B0900000000000000" pitchFamily="50" charset="-128"/>
                        <a:ea typeface="HGP創英角ｺﾞｼｯｸUB" panose="020B0900000000000000" pitchFamily="50" charset="-128"/>
                      </a:endParaRPr>
                    </a:p>
                    <a:p>
                      <a:pPr algn="ctr"/>
                      <a:r>
                        <a:rPr kumimoji="1" lang="ja-JP" altLang="en-US" sz="1200" b="0" dirty="0">
                          <a:latin typeface="HGP創英角ｺﾞｼｯｸUB" panose="020B0900000000000000" pitchFamily="50" charset="-128"/>
                          <a:ea typeface="HGP創英角ｺﾞｼｯｸUB" panose="020B0900000000000000" pitchFamily="50" charset="-128"/>
                        </a:rPr>
                        <a:t>（％）</a:t>
                      </a:r>
                      <a:endParaRPr kumimoji="1" lang="en-US" altLang="ja-JP" sz="1200" b="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rgbClr val="003299"/>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003299"/>
                    </a:solidFill>
                  </a:tcPr>
                </a:tc>
                <a:extLst>
                  <a:ext uri="{0D108BD9-81ED-4DB2-BD59-A6C34878D82A}">
                    <a16:rowId xmlns:a16="http://schemas.microsoft.com/office/drawing/2014/main" val="2313311788"/>
                  </a:ext>
                </a:extLst>
              </a:tr>
              <a:tr h="272763">
                <a:tc>
                  <a:txBody>
                    <a:bodyPr/>
                    <a:lstStyle/>
                    <a:p>
                      <a:pPr algn="l"/>
                      <a:r>
                        <a:rPr kumimoji="1" lang="ja-JP" altLang="en-US" sz="1200" dirty="0">
                          <a:solidFill>
                            <a:srgbClr val="3333CC"/>
                          </a:solidFill>
                        </a:rPr>
                        <a:t>■</a:t>
                      </a: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食肉卸売事業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b="0" cap="none" spc="0">
                          <a:ln w="0"/>
                          <a:solidFill>
                            <a:srgbClr val="000000"/>
                          </a:solidFill>
                          <a:effectLst/>
                          <a:latin typeface="HGP創英角ｺﾞｼｯｸUB" panose="020B0900000000000000" pitchFamily="50" charset="-128"/>
                          <a:ea typeface="HGP創英角ｺﾞｼｯｸUB" panose="020B0900000000000000" pitchFamily="50" charset="-128"/>
                        </a:rPr>
                        <a:t>2,037</a:t>
                      </a:r>
                      <a:endParaRPr kumimoji="1" lang="ja-JP" altLang="en-US" sz="1200" b="0" dirty="0">
                        <a:ln>
                          <a:solidFill>
                            <a:srgbClr val="060684"/>
                          </a:solidFill>
                        </a:ln>
                        <a:solidFill>
                          <a:srgbClr val="000000"/>
                        </a:solidFill>
                        <a:effectLst/>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dirty="0">
                          <a:latin typeface="HGP創英角ｺﾞｼｯｸUB" panose="020B0900000000000000" pitchFamily="50" charset="-128"/>
                          <a:ea typeface="HGP創英角ｺﾞｼｯｸUB" panose="020B0900000000000000" pitchFamily="50" charset="-128"/>
                        </a:rPr>
                        <a:t>19.8</a:t>
                      </a:r>
                      <a:r>
                        <a:rPr kumimoji="1" lang="ja-JP" altLang="en-US" sz="1200" dirty="0">
                          <a:latin typeface="HGP創英角ｺﾞｼｯｸUB" panose="020B0900000000000000" pitchFamily="50" charset="-128"/>
                          <a:ea typeface="HGP創英角ｺﾞｼｯｸUB" panose="020B0900000000000000" pitchFamily="50" charset="-128"/>
                        </a:rPr>
                        <a:t>％</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1,873</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dirty="0">
                          <a:latin typeface="HGP創英角ｺﾞｼｯｸUB" panose="020B0900000000000000" pitchFamily="50" charset="-128"/>
                          <a:ea typeface="HGP創英角ｺﾞｼｯｸUB" panose="020B0900000000000000" pitchFamily="50" charset="-128"/>
                        </a:rPr>
                        <a:t>18.1</a:t>
                      </a:r>
                      <a:r>
                        <a:rPr kumimoji="1" lang="ja-JP" altLang="en-US" sz="1200" dirty="0">
                          <a:latin typeface="HGP創英角ｺﾞｼｯｸUB" panose="020B0900000000000000" pitchFamily="50" charset="-128"/>
                          <a:ea typeface="HGP創英角ｺﾞｼｯｸUB" panose="020B0900000000000000" pitchFamily="50" charset="-128"/>
                        </a:rPr>
                        <a:t>％</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56605416"/>
                  </a:ext>
                </a:extLst>
              </a:tr>
              <a:tr h="272763">
                <a:tc>
                  <a:txBody>
                    <a:bodyPr/>
                    <a:lstStyle/>
                    <a:p>
                      <a:r>
                        <a:rPr kumimoji="1" lang="ja-JP" altLang="en-US" sz="1200" dirty="0">
                          <a:solidFill>
                            <a:srgbClr val="CC6500"/>
                          </a:solidFill>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給食事業</a:t>
                      </a:r>
                      <a:endParaRPr kumimoji="1" lang="en-US" altLang="ja-JP" sz="1200" dirty="0">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4,136</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dirty="0">
                          <a:latin typeface="HGP創英角ｺﾞｼｯｸUB" panose="020B0900000000000000" pitchFamily="50" charset="-128"/>
                          <a:ea typeface="HGP創英角ｺﾞｼｯｸUB" panose="020B0900000000000000" pitchFamily="50" charset="-128"/>
                        </a:rPr>
                        <a:t>40.2</a:t>
                      </a:r>
                      <a:r>
                        <a:rPr kumimoji="1" lang="ja-JP" altLang="en-US" sz="1200" dirty="0">
                          <a:latin typeface="HGP創英角ｺﾞｼｯｸUB" panose="020B0900000000000000" pitchFamily="50" charset="-128"/>
                          <a:ea typeface="HGP創英角ｺﾞｼｯｸUB" panose="020B0900000000000000" pitchFamily="50" charset="-128"/>
                        </a:rPr>
                        <a:t>％</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4,555</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dirty="0">
                          <a:latin typeface="HGP創英角ｺﾞｼｯｸUB" panose="020B0900000000000000" pitchFamily="50" charset="-128"/>
                          <a:ea typeface="HGP創英角ｺﾞｼｯｸUB" panose="020B0900000000000000" pitchFamily="50" charset="-128"/>
                        </a:rPr>
                        <a:t>43.9</a:t>
                      </a:r>
                      <a:r>
                        <a:rPr kumimoji="1" lang="ja-JP" altLang="en-US" sz="1200" dirty="0">
                          <a:latin typeface="HGP創英角ｺﾞｼｯｸUB" panose="020B0900000000000000" pitchFamily="50" charset="-128"/>
                          <a:ea typeface="HGP創英角ｺﾞｼｯｸUB" panose="020B0900000000000000" pitchFamily="50" charset="-128"/>
                        </a:rPr>
                        <a:t>％</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75487601"/>
                  </a:ext>
                </a:extLst>
              </a:tr>
              <a:tr h="272763">
                <a:tc>
                  <a:txBody>
                    <a:bodyPr/>
                    <a:lstStyle/>
                    <a:p>
                      <a:r>
                        <a:rPr kumimoji="1" lang="ja-JP" altLang="en-US" sz="1200" dirty="0">
                          <a:solidFill>
                            <a:schemeClr val="accent6">
                              <a:lumMod val="75000"/>
                            </a:schemeClr>
                          </a:solidFill>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介護事業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2,772</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dirty="0">
                          <a:latin typeface="HGP創英角ｺﾞｼｯｸUB" panose="020B0900000000000000" pitchFamily="50" charset="-128"/>
                          <a:ea typeface="HGP創英角ｺﾞｼｯｸUB" panose="020B0900000000000000" pitchFamily="50" charset="-128"/>
                        </a:rPr>
                        <a:t>27.0</a:t>
                      </a:r>
                      <a:r>
                        <a:rPr kumimoji="1" lang="ja-JP" altLang="en-US" sz="1200" dirty="0">
                          <a:latin typeface="HGP創英角ｺﾞｼｯｸUB" panose="020B0900000000000000" pitchFamily="50" charset="-128"/>
                          <a:ea typeface="HGP創英角ｺﾞｼｯｸUB" panose="020B0900000000000000" pitchFamily="50" charset="-128"/>
                        </a:rPr>
                        <a:t>％</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2,667</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dirty="0">
                          <a:latin typeface="HGP創英角ｺﾞｼｯｸUB" panose="020B0900000000000000" pitchFamily="50" charset="-128"/>
                          <a:ea typeface="HGP創英角ｺﾞｼｯｸUB" panose="020B0900000000000000" pitchFamily="50" charset="-128"/>
                        </a:rPr>
                        <a:t>25.7</a:t>
                      </a:r>
                      <a:r>
                        <a:rPr kumimoji="1" lang="ja-JP" altLang="en-US" sz="1200" dirty="0">
                          <a:latin typeface="HGP創英角ｺﾞｼｯｸUB" panose="020B0900000000000000" pitchFamily="50" charset="-128"/>
                          <a:ea typeface="HGP創英角ｺﾞｼｯｸUB" panose="020B0900000000000000" pitchFamily="50" charset="-128"/>
                        </a:rPr>
                        <a:t>％</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6786201"/>
                  </a:ext>
                </a:extLst>
              </a:tr>
              <a:tr h="272763">
                <a:tc>
                  <a:txBody>
                    <a:bodyPr/>
                    <a:lstStyle/>
                    <a:p>
                      <a:r>
                        <a:rPr kumimoji="1" lang="ja-JP" altLang="en-US" sz="1200" dirty="0">
                          <a:solidFill>
                            <a:schemeClr val="accent4"/>
                          </a:solidFill>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香港事業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1,335</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dirty="0">
                          <a:latin typeface="HGP創英角ｺﾞｼｯｸUB" panose="020B0900000000000000" pitchFamily="50" charset="-128"/>
                          <a:ea typeface="HGP創英角ｺﾞｼｯｸUB" panose="020B0900000000000000" pitchFamily="50" charset="-128"/>
                        </a:rPr>
                        <a:t>13.0</a:t>
                      </a:r>
                      <a:r>
                        <a:rPr kumimoji="1" lang="ja-JP" altLang="en-US" sz="1200" dirty="0">
                          <a:latin typeface="HGP創英角ｺﾞｼｯｸUB" panose="020B0900000000000000" pitchFamily="50" charset="-128"/>
                          <a:ea typeface="HGP創英角ｺﾞｼｯｸUB" panose="020B0900000000000000" pitchFamily="50" charset="-128"/>
                        </a:rPr>
                        <a:t>％</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1,273</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dirty="0">
                          <a:latin typeface="HGP創英角ｺﾞｼｯｸUB" panose="020B0900000000000000" pitchFamily="50" charset="-128"/>
                          <a:ea typeface="HGP創英角ｺﾞｼｯｸUB" panose="020B0900000000000000" pitchFamily="50" charset="-128"/>
                        </a:rPr>
                        <a:t>12.3</a:t>
                      </a:r>
                      <a:r>
                        <a:rPr kumimoji="1" lang="ja-JP" altLang="en-US" sz="1200" dirty="0">
                          <a:latin typeface="HGP創英角ｺﾞｼｯｸUB" panose="020B0900000000000000" pitchFamily="50" charset="-128"/>
                          <a:ea typeface="HGP創英角ｺﾞｼｯｸUB" panose="020B0900000000000000" pitchFamily="50" charset="-128"/>
                        </a:rPr>
                        <a:t>％</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442011219"/>
                  </a:ext>
                </a:extLst>
              </a:tr>
              <a:tr h="272763">
                <a:tc>
                  <a:txBody>
                    <a:bodyPr/>
                    <a:lstStyle/>
                    <a:p>
                      <a:r>
                        <a:rPr kumimoji="1" lang="ja-JP" altLang="en-US" sz="1200" dirty="0">
                          <a:solidFill>
                            <a:schemeClr val="bg1">
                              <a:lumMod val="75000"/>
                            </a:schemeClr>
                          </a:solidFill>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その他事業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2</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dirty="0">
                          <a:latin typeface="HGP創英角ｺﾞｼｯｸUB" panose="020B0900000000000000" pitchFamily="50" charset="-128"/>
                          <a:ea typeface="HGP創英角ｺﾞｼｯｸUB" panose="020B0900000000000000" pitchFamily="50" charset="-128"/>
                        </a:rPr>
                        <a:t>0.0</a:t>
                      </a:r>
                      <a:r>
                        <a:rPr kumimoji="1" lang="ja-JP" altLang="en-US" sz="1200" dirty="0">
                          <a:latin typeface="HGP創英角ｺﾞｼｯｸUB" panose="020B0900000000000000" pitchFamily="50" charset="-128"/>
                          <a:ea typeface="HGP創英角ｺﾞｼｯｸUB" panose="020B0900000000000000" pitchFamily="50" charset="-128"/>
                        </a:rPr>
                        <a:t>％</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2</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r"/>
                      <a:r>
                        <a:rPr kumimoji="1" lang="en-US" altLang="ja-JP" sz="1200" dirty="0">
                          <a:latin typeface="HGP創英角ｺﾞｼｯｸUB" panose="020B0900000000000000" pitchFamily="50" charset="-128"/>
                          <a:ea typeface="HGP創英角ｺﾞｼｯｸUB" panose="020B0900000000000000" pitchFamily="50" charset="-128"/>
                        </a:rPr>
                        <a:t>0.0</a:t>
                      </a:r>
                      <a:r>
                        <a:rPr kumimoji="1" lang="ja-JP" altLang="en-US" sz="1200" dirty="0">
                          <a:latin typeface="HGP創英角ｺﾞｼｯｸUB" panose="020B0900000000000000" pitchFamily="50" charset="-128"/>
                          <a:ea typeface="HGP創英角ｺﾞｼｯｸUB" panose="020B0900000000000000" pitchFamily="50" charset="-128"/>
                        </a:rPr>
                        <a:t>％</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058565103"/>
                  </a:ext>
                </a:extLst>
              </a:tr>
              <a:tr h="272763">
                <a:tc>
                  <a:txBody>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売上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10,285</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100.0</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10,372</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100.0</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extLst>
                  <a:ext uri="{0D108BD9-81ED-4DB2-BD59-A6C34878D82A}">
                    <a16:rowId xmlns:a16="http://schemas.microsoft.com/office/drawing/2014/main" val="3553758319"/>
                  </a:ext>
                </a:extLst>
              </a:tr>
              <a:tr h="272763">
                <a:tc>
                  <a:txBody>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売上原価</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8,399</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81.7</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8,367</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80.7</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val="3629910180"/>
                  </a:ext>
                </a:extLst>
              </a:tr>
              <a:tr h="272763">
                <a:tc>
                  <a:txBody>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売上総利益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1,885</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18.3</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2,005</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19.3</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extLst>
                  <a:ext uri="{0D108BD9-81ED-4DB2-BD59-A6C34878D82A}">
                    <a16:rowId xmlns:a16="http://schemas.microsoft.com/office/drawing/2014/main" val="1911393944"/>
                  </a:ext>
                </a:extLst>
              </a:tr>
              <a:tr h="272763">
                <a:tc>
                  <a:txBody>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販売管理費</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1,747</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17.0</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1,681</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16.2</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val="229388468"/>
                  </a:ext>
                </a:extLst>
              </a:tr>
              <a:tr h="272763">
                <a:tc>
                  <a:txBody>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営業利益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138</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1.3</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323</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3.1</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extLst>
                  <a:ext uri="{0D108BD9-81ED-4DB2-BD59-A6C34878D82A}">
                    <a16:rowId xmlns:a16="http://schemas.microsoft.com/office/drawing/2014/main" val="1245538382"/>
                  </a:ext>
                </a:extLst>
              </a:tr>
              <a:tr h="272763">
                <a:tc>
                  <a:txBody>
                    <a:bodyPr/>
                    <a:lstStyle/>
                    <a:p>
                      <a:pPr algn="r"/>
                      <a:r>
                        <a:rPr kumimoji="1" lang="ja-JP" altLang="en-US" sz="1200" dirty="0">
                          <a:latin typeface="HGP創英角ｺﾞｼｯｸUB" panose="020B0900000000000000" pitchFamily="50" charset="-128"/>
                          <a:ea typeface="HGP創英角ｺﾞｼｯｸUB" panose="020B0900000000000000" pitchFamily="50" charset="-128"/>
                        </a:rPr>
                        <a:t>営業外収益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10</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0.1</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13</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0.1</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val="487839756"/>
                  </a:ext>
                </a:extLst>
              </a:tr>
              <a:tr h="272763">
                <a:tc>
                  <a:txBody>
                    <a:bodyPr/>
                    <a:lstStyle/>
                    <a:p>
                      <a:pPr algn="r"/>
                      <a:r>
                        <a:rPr kumimoji="1" lang="ja-JP" altLang="en-US" sz="1200" dirty="0">
                          <a:latin typeface="HGP創英角ｺﾞｼｯｸUB" panose="020B0900000000000000" pitchFamily="50" charset="-128"/>
                          <a:ea typeface="HGP創英角ｺﾞｼｯｸUB" panose="020B0900000000000000" pitchFamily="50" charset="-128"/>
                        </a:rPr>
                        <a:t>営業外費用</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16</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0.2</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2</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0.0</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val="1594074026"/>
                  </a:ext>
                </a:extLst>
              </a:tr>
              <a:tr h="272763">
                <a:tc>
                  <a:txBody>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経常利益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132</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1.3</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334</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3.2</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blipFill>
                      <a:blip r:embed="rId79"/>
                      <a:tile tx="0" ty="0" sx="100000" sy="100000" flip="none" algn="tl"/>
                    </a:blipFill>
                  </a:tcPr>
                </a:tc>
                <a:extLst>
                  <a:ext uri="{0D108BD9-81ED-4DB2-BD59-A6C34878D82A}">
                    <a16:rowId xmlns:a16="http://schemas.microsoft.com/office/drawing/2014/main" val="2138741063"/>
                  </a:ext>
                </a:extLst>
              </a:tr>
              <a:tr h="272763">
                <a:tc>
                  <a:txBody>
                    <a:bodyPr/>
                    <a:lstStyle/>
                    <a:p>
                      <a:pPr algn="r"/>
                      <a:r>
                        <a:rPr kumimoji="1" lang="ja-JP" altLang="en-US" sz="1200" dirty="0">
                          <a:latin typeface="HGP創英角ｺﾞｼｯｸUB" panose="020B0900000000000000" pitchFamily="50" charset="-128"/>
                          <a:ea typeface="HGP創英角ｺﾞｼｯｸUB" panose="020B0900000000000000" pitchFamily="50" charset="-128"/>
                        </a:rPr>
                        <a:t>特別利益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0.0</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0.0</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val="3943615048"/>
                  </a:ext>
                </a:extLst>
              </a:tr>
              <a:tr h="272763">
                <a:tc>
                  <a:txBody>
                    <a:bodyPr/>
                    <a:lstStyle/>
                    <a:p>
                      <a:pPr algn="r"/>
                      <a:r>
                        <a:rPr kumimoji="1" lang="ja-JP" altLang="en-US" sz="1200" dirty="0">
                          <a:latin typeface="HGP創英角ｺﾞｼｯｸUB" panose="020B0900000000000000" pitchFamily="50" charset="-128"/>
                          <a:ea typeface="HGP創英角ｺﾞｼｯｸUB" panose="020B0900000000000000" pitchFamily="50" charset="-128"/>
                        </a:rPr>
                        <a:t>特別損失</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5</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0.1</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ja-JP" altLang="en-US" sz="1200">
                          <a:solidFill>
                            <a:srgbClr val="000000"/>
                          </a:solidFill>
                          <a:latin typeface="HGP創英角ｺﾞｼｯｸUB" panose="020B0900000000000000" pitchFamily="50" charset="-128"/>
                          <a:ea typeface="HGP創英角ｺﾞｼｯｸUB" panose="020B0900000000000000" pitchFamily="50" charset="-128"/>
                        </a:rPr>
                        <a:t>－</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HGP創英角ｺﾞｼｯｸUB" panose="020B0900000000000000" pitchFamily="50" charset="-128"/>
                          <a:ea typeface="HGP創英角ｺﾞｼｯｸUB" panose="020B0900000000000000" pitchFamily="50" charset="-128"/>
                        </a:rPr>
                        <a:t>－</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val="11298288"/>
                  </a:ext>
                </a:extLst>
              </a:tr>
              <a:tr h="272763">
                <a:tc>
                  <a:txBody>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税金等調整前当期純利益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127</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1.2</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336</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3.2</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val="2248585159"/>
                  </a:ext>
                </a:extLst>
              </a:tr>
              <a:tr h="272763">
                <a:tc>
                  <a:txBody>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法人税等合計</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67</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0.7</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120</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1.2</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val="1822957121"/>
                  </a:ext>
                </a:extLst>
              </a:tr>
              <a:tr h="272763">
                <a:tc>
                  <a:txBody>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非支配株主損益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△15</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△0.1</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0.0</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val="1325538918"/>
                  </a:ext>
                </a:extLst>
              </a:tr>
              <a:tr h="272763">
                <a:tc>
                  <a:txBody>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当期純利益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38100" cap="flat" cmpd="sng" algn="ctr">
                      <a:solidFill>
                        <a:schemeClr val="tx1"/>
                      </a:solidFill>
                      <a:prstDash val="solid"/>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75</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38100" cap="flat" cmpd="sng" algn="ctr">
                      <a:solidFill>
                        <a:schemeClr val="tx1"/>
                      </a:solidFill>
                      <a:prstDash val="solid"/>
                      <a:round/>
                      <a:headEnd type="none" w="med" len="med"/>
                      <a:tailEnd type="none" w="med" len="med"/>
                    </a:lnB>
                    <a:blipFill>
                      <a:blip r:embed="rId79"/>
                      <a:tile tx="0" ty="0" sx="100000" sy="100000" flip="none" algn="tl"/>
                    </a:blip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0.7</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38100" cap="flat" cmpd="sng" algn="ctr">
                      <a:solidFill>
                        <a:schemeClr val="tx1"/>
                      </a:solidFill>
                      <a:prstDash val="solid"/>
                      <a:round/>
                      <a:headEnd type="none" w="med" len="med"/>
                      <a:tailEnd type="none" w="med" len="med"/>
                    </a:lnB>
                    <a:blipFill>
                      <a:blip r:embed="rId79"/>
                      <a:tile tx="0" ty="0" sx="100000" sy="100000" flip="none" algn="tl"/>
                    </a:blipFill>
                  </a:tcPr>
                </a:tc>
                <a:tc>
                  <a:txBody>
                    <a:bodyPr/>
                    <a:lstStyle/>
                    <a:p>
                      <a:pPr algn="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214</a:t>
                      </a:r>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38100" cap="flat" cmpd="sng" algn="ctr">
                      <a:solidFill>
                        <a:schemeClr val="tx1"/>
                      </a:solidFill>
                      <a:prstDash val="solid"/>
                      <a:round/>
                      <a:headEnd type="none" w="med" len="med"/>
                      <a:tailEnd type="none" w="med" len="med"/>
                    </a:lnB>
                    <a:blipFill>
                      <a:blip r:embed="rId79"/>
                      <a:tile tx="0" ty="0" sx="100000" sy="100000" flip="none" algn="tl"/>
                    </a:blip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a:solidFill>
                            <a:srgbClr val="000000"/>
                          </a:solidFill>
                          <a:latin typeface="HGP創英角ｺﾞｼｯｸUB" panose="020B0900000000000000" pitchFamily="50" charset="-128"/>
                          <a:ea typeface="HGP創英角ｺﾞｼｯｸUB" panose="020B0900000000000000" pitchFamily="50" charset="-128"/>
                        </a:rPr>
                        <a:t>2.1</a:t>
                      </a:r>
                      <a:r>
                        <a:rPr kumimoji="1" lang="ja-JP" altLang="en-US" sz="120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38100" cap="flat" cmpd="sng" algn="ctr">
                      <a:solidFill>
                        <a:schemeClr val="tx1"/>
                      </a:solidFill>
                      <a:prstDash val="solid"/>
                      <a:round/>
                      <a:headEnd type="none" w="med" len="med"/>
                      <a:tailEnd type="none" w="med" len="med"/>
                    </a:lnB>
                    <a:blipFill>
                      <a:blip r:embed="rId79"/>
                      <a:tile tx="0" ty="0" sx="100000" sy="100000" flip="none" algn="tl"/>
                    </a:blipFill>
                  </a:tcPr>
                </a:tc>
                <a:extLst>
                  <a:ext uri="{0D108BD9-81ED-4DB2-BD59-A6C34878D82A}">
                    <a16:rowId xmlns:a16="http://schemas.microsoft.com/office/drawing/2014/main" val="2432329360"/>
                  </a:ext>
                </a:extLst>
              </a:tr>
            </a:tbl>
          </a:graphicData>
        </a:graphic>
      </p:graphicFrame>
      <p:sp>
        <p:nvSpPr>
          <p:cNvPr id="231" name="object 169">
            <a:extLst>
              <a:ext uri="{FF2B5EF4-FFF2-40B4-BE49-F238E27FC236}">
                <a16:creationId xmlns:a16="http://schemas.microsoft.com/office/drawing/2014/main" id="{E7C0640D-5DB2-14BE-17C8-12076671028D}"/>
              </a:ext>
            </a:extLst>
          </p:cNvPr>
          <p:cNvSpPr/>
          <p:nvPr/>
        </p:nvSpPr>
        <p:spPr>
          <a:xfrm>
            <a:off x="10985500" y="5073650"/>
            <a:ext cx="2916281" cy="142240"/>
          </a:xfrm>
          <a:custGeom>
            <a:avLst/>
            <a:gdLst/>
            <a:ahLst/>
            <a:cxnLst/>
            <a:rect l="l" t="t" r="r" b="b"/>
            <a:pathLst>
              <a:path w="2415540" h="143510">
                <a:moveTo>
                  <a:pt x="0" y="53339"/>
                </a:moveTo>
                <a:lnTo>
                  <a:pt x="25145" y="33432"/>
                </a:lnTo>
                <a:lnTo>
                  <a:pt x="50291" y="16382"/>
                </a:lnTo>
                <a:lnTo>
                  <a:pt x="75437" y="4476"/>
                </a:lnTo>
                <a:lnTo>
                  <a:pt x="100583" y="0"/>
                </a:lnTo>
                <a:lnTo>
                  <a:pt x="127444" y="7048"/>
                </a:lnTo>
                <a:lnTo>
                  <a:pt x="155447" y="23240"/>
                </a:lnTo>
                <a:lnTo>
                  <a:pt x="181165" y="41147"/>
                </a:lnTo>
                <a:lnTo>
                  <a:pt x="201167" y="53339"/>
                </a:lnTo>
              </a:path>
              <a:path w="2415540" h="143510">
                <a:moveTo>
                  <a:pt x="201167" y="53339"/>
                </a:moveTo>
                <a:lnTo>
                  <a:pt x="225432" y="73247"/>
                </a:lnTo>
                <a:lnTo>
                  <a:pt x="250126" y="90296"/>
                </a:lnTo>
                <a:lnTo>
                  <a:pt x="275105" y="102203"/>
                </a:lnTo>
                <a:lnTo>
                  <a:pt x="300227" y="106679"/>
                </a:lnTo>
                <a:lnTo>
                  <a:pt x="327088" y="99631"/>
                </a:lnTo>
                <a:lnTo>
                  <a:pt x="355091" y="83438"/>
                </a:lnTo>
                <a:lnTo>
                  <a:pt x="380809" y="65531"/>
                </a:lnTo>
                <a:lnTo>
                  <a:pt x="400811" y="53339"/>
                </a:lnTo>
              </a:path>
              <a:path w="2415540" h="143510">
                <a:moveTo>
                  <a:pt x="400811" y="53339"/>
                </a:moveTo>
                <a:lnTo>
                  <a:pt x="425934" y="33432"/>
                </a:lnTo>
                <a:lnTo>
                  <a:pt x="450913" y="16382"/>
                </a:lnTo>
                <a:lnTo>
                  <a:pt x="475607" y="4476"/>
                </a:lnTo>
                <a:lnTo>
                  <a:pt x="499871" y="0"/>
                </a:lnTo>
                <a:lnTo>
                  <a:pt x="526732" y="7048"/>
                </a:lnTo>
                <a:lnTo>
                  <a:pt x="554735" y="23240"/>
                </a:lnTo>
                <a:lnTo>
                  <a:pt x="580453" y="41147"/>
                </a:lnTo>
                <a:lnTo>
                  <a:pt x="600455" y="53339"/>
                </a:lnTo>
              </a:path>
              <a:path w="2415540" h="143510">
                <a:moveTo>
                  <a:pt x="600455" y="53339"/>
                </a:moveTo>
                <a:lnTo>
                  <a:pt x="625363" y="73247"/>
                </a:lnTo>
                <a:lnTo>
                  <a:pt x="649985" y="90296"/>
                </a:lnTo>
                <a:lnTo>
                  <a:pt x="674608" y="102203"/>
                </a:lnTo>
                <a:lnTo>
                  <a:pt x="699515" y="106679"/>
                </a:lnTo>
                <a:lnTo>
                  <a:pt x="726352" y="99631"/>
                </a:lnTo>
                <a:lnTo>
                  <a:pt x="754189" y="83438"/>
                </a:lnTo>
                <a:lnTo>
                  <a:pt x="779454" y="65531"/>
                </a:lnTo>
                <a:lnTo>
                  <a:pt x="798575" y="53339"/>
                </a:lnTo>
              </a:path>
              <a:path w="2415540" h="143510">
                <a:moveTo>
                  <a:pt x="798575" y="53339"/>
                </a:moveTo>
                <a:lnTo>
                  <a:pt x="823721" y="33432"/>
                </a:lnTo>
                <a:lnTo>
                  <a:pt x="848867" y="16382"/>
                </a:lnTo>
                <a:lnTo>
                  <a:pt x="874013" y="4476"/>
                </a:lnTo>
                <a:lnTo>
                  <a:pt x="899159" y="0"/>
                </a:lnTo>
                <a:lnTo>
                  <a:pt x="925996" y="7048"/>
                </a:lnTo>
                <a:lnTo>
                  <a:pt x="953833" y="23240"/>
                </a:lnTo>
                <a:lnTo>
                  <a:pt x="979098" y="41147"/>
                </a:lnTo>
                <a:lnTo>
                  <a:pt x="998219" y="53339"/>
                </a:lnTo>
              </a:path>
              <a:path w="2415540" h="143510">
                <a:moveTo>
                  <a:pt x="998219" y="53339"/>
                </a:moveTo>
                <a:lnTo>
                  <a:pt x="1024247" y="73247"/>
                </a:lnTo>
                <a:lnTo>
                  <a:pt x="1049845" y="90296"/>
                </a:lnTo>
                <a:lnTo>
                  <a:pt x="1075158" y="102203"/>
                </a:lnTo>
                <a:lnTo>
                  <a:pt x="1100327" y="106679"/>
                </a:lnTo>
                <a:lnTo>
                  <a:pt x="1127188" y="99631"/>
                </a:lnTo>
                <a:lnTo>
                  <a:pt x="1155191" y="83438"/>
                </a:lnTo>
                <a:lnTo>
                  <a:pt x="1180909" y="65531"/>
                </a:lnTo>
                <a:lnTo>
                  <a:pt x="1200911" y="53339"/>
                </a:lnTo>
              </a:path>
              <a:path w="2415540" h="143510">
                <a:moveTo>
                  <a:pt x="1200911" y="53339"/>
                </a:moveTo>
                <a:lnTo>
                  <a:pt x="1225176" y="33432"/>
                </a:lnTo>
                <a:lnTo>
                  <a:pt x="1249870" y="16382"/>
                </a:lnTo>
                <a:lnTo>
                  <a:pt x="1274849" y="4476"/>
                </a:lnTo>
                <a:lnTo>
                  <a:pt x="1299971" y="0"/>
                </a:lnTo>
                <a:lnTo>
                  <a:pt x="1326594" y="7048"/>
                </a:lnTo>
                <a:lnTo>
                  <a:pt x="1354073" y="23240"/>
                </a:lnTo>
                <a:lnTo>
                  <a:pt x="1379267" y="41147"/>
                </a:lnTo>
                <a:lnTo>
                  <a:pt x="1399031" y="53339"/>
                </a:lnTo>
              </a:path>
              <a:path w="2415540" h="143510">
                <a:moveTo>
                  <a:pt x="1399031" y="53339"/>
                </a:moveTo>
                <a:lnTo>
                  <a:pt x="1424177" y="73247"/>
                </a:lnTo>
                <a:lnTo>
                  <a:pt x="1449323" y="90296"/>
                </a:lnTo>
                <a:lnTo>
                  <a:pt x="1474469" y="102203"/>
                </a:lnTo>
                <a:lnTo>
                  <a:pt x="1499615" y="106679"/>
                </a:lnTo>
                <a:lnTo>
                  <a:pt x="1525809" y="99631"/>
                </a:lnTo>
                <a:lnTo>
                  <a:pt x="1553717" y="83438"/>
                </a:lnTo>
                <a:lnTo>
                  <a:pt x="1579340" y="65531"/>
                </a:lnTo>
                <a:lnTo>
                  <a:pt x="1598675" y="53339"/>
                </a:lnTo>
              </a:path>
              <a:path w="2415540" h="143510">
                <a:moveTo>
                  <a:pt x="1598675" y="53339"/>
                </a:moveTo>
                <a:lnTo>
                  <a:pt x="1623821" y="33432"/>
                </a:lnTo>
                <a:lnTo>
                  <a:pt x="1648967" y="16382"/>
                </a:lnTo>
                <a:lnTo>
                  <a:pt x="1674113" y="4476"/>
                </a:lnTo>
                <a:lnTo>
                  <a:pt x="1699259" y="0"/>
                </a:lnTo>
                <a:lnTo>
                  <a:pt x="1726096" y="7048"/>
                </a:lnTo>
                <a:lnTo>
                  <a:pt x="1753933" y="23240"/>
                </a:lnTo>
                <a:lnTo>
                  <a:pt x="1779198" y="41147"/>
                </a:lnTo>
                <a:lnTo>
                  <a:pt x="1798319" y="53339"/>
                </a:lnTo>
              </a:path>
              <a:path w="2415540" h="143510">
                <a:moveTo>
                  <a:pt x="1798319" y="53339"/>
                </a:moveTo>
                <a:lnTo>
                  <a:pt x="1823465" y="73247"/>
                </a:lnTo>
                <a:lnTo>
                  <a:pt x="1848611" y="90296"/>
                </a:lnTo>
                <a:lnTo>
                  <a:pt x="1873757" y="102203"/>
                </a:lnTo>
                <a:lnTo>
                  <a:pt x="1898903" y="106679"/>
                </a:lnTo>
                <a:lnTo>
                  <a:pt x="1925764" y="99631"/>
                </a:lnTo>
                <a:lnTo>
                  <a:pt x="1953767" y="83438"/>
                </a:lnTo>
                <a:lnTo>
                  <a:pt x="1979485" y="65531"/>
                </a:lnTo>
                <a:lnTo>
                  <a:pt x="1999487" y="53339"/>
                </a:lnTo>
              </a:path>
              <a:path w="2415540" h="143510">
                <a:moveTo>
                  <a:pt x="0" y="86867"/>
                </a:moveTo>
                <a:lnTo>
                  <a:pt x="25145" y="66722"/>
                </a:lnTo>
                <a:lnTo>
                  <a:pt x="50291" y="49148"/>
                </a:lnTo>
                <a:lnTo>
                  <a:pt x="75437" y="36718"/>
                </a:lnTo>
                <a:lnTo>
                  <a:pt x="100583" y="32003"/>
                </a:lnTo>
                <a:lnTo>
                  <a:pt x="127444" y="39290"/>
                </a:lnTo>
                <a:lnTo>
                  <a:pt x="155447" y="56006"/>
                </a:lnTo>
                <a:lnTo>
                  <a:pt x="181165" y="74437"/>
                </a:lnTo>
                <a:lnTo>
                  <a:pt x="201167" y="86867"/>
                </a:lnTo>
              </a:path>
              <a:path w="2415540" h="143510">
                <a:moveTo>
                  <a:pt x="201167" y="86867"/>
                </a:moveTo>
                <a:lnTo>
                  <a:pt x="225432" y="106775"/>
                </a:lnTo>
                <a:lnTo>
                  <a:pt x="250126" y="123824"/>
                </a:lnTo>
                <a:lnTo>
                  <a:pt x="275105" y="135731"/>
                </a:lnTo>
                <a:lnTo>
                  <a:pt x="300227" y="140207"/>
                </a:lnTo>
                <a:lnTo>
                  <a:pt x="327088" y="133159"/>
                </a:lnTo>
                <a:lnTo>
                  <a:pt x="355091" y="116966"/>
                </a:lnTo>
                <a:lnTo>
                  <a:pt x="380809" y="99059"/>
                </a:lnTo>
                <a:lnTo>
                  <a:pt x="400811" y="86867"/>
                </a:lnTo>
              </a:path>
              <a:path w="2415540" h="143510">
                <a:moveTo>
                  <a:pt x="400811" y="86867"/>
                </a:moveTo>
                <a:lnTo>
                  <a:pt x="425934" y="66722"/>
                </a:lnTo>
                <a:lnTo>
                  <a:pt x="450913" y="49148"/>
                </a:lnTo>
                <a:lnTo>
                  <a:pt x="475607" y="36718"/>
                </a:lnTo>
                <a:lnTo>
                  <a:pt x="499871" y="32003"/>
                </a:lnTo>
                <a:lnTo>
                  <a:pt x="526732" y="39290"/>
                </a:lnTo>
                <a:lnTo>
                  <a:pt x="554735" y="56006"/>
                </a:lnTo>
                <a:lnTo>
                  <a:pt x="580453" y="74437"/>
                </a:lnTo>
                <a:lnTo>
                  <a:pt x="600455" y="86867"/>
                </a:lnTo>
              </a:path>
              <a:path w="2415540" h="143510">
                <a:moveTo>
                  <a:pt x="600455" y="86867"/>
                </a:moveTo>
                <a:lnTo>
                  <a:pt x="625363" y="106775"/>
                </a:lnTo>
                <a:lnTo>
                  <a:pt x="649985" y="123824"/>
                </a:lnTo>
                <a:lnTo>
                  <a:pt x="674608" y="135731"/>
                </a:lnTo>
                <a:lnTo>
                  <a:pt x="699515" y="140207"/>
                </a:lnTo>
                <a:lnTo>
                  <a:pt x="726352" y="133159"/>
                </a:lnTo>
                <a:lnTo>
                  <a:pt x="754189" y="116966"/>
                </a:lnTo>
                <a:lnTo>
                  <a:pt x="779454" y="99059"/>
                </a:lnTo>
                <a:lnTo>
                  <a:pt x="798575" y="86867"/>
                </a:lnTo>
              </a:path>
              <a:path w="2415540" h="143510">
                <a:moveTo>
                  <a:pt x="798575" y="86867"/>
                </a:moveTo>
                <a:lnTo>
                  <a:pt x="823721" y="66722"/>
                </a:lnTo>
                <a:lnTo>
                  <a:pt x="848867" y="49148"/>
                </a:lnTo>
                <a:lnTo>
                  <a:pt x="874013" y="36718"/>
                </a:lnTo>
                <a:lnTo>
                  <a:pt x="899159" y="32003"/>
                </a:lnTo>
                <a:lnTo>
                  <a:pt x="925996" y="39290"/>
                </a:lnTo>
                <a:lnTo>
                  <a:pt x="953833" y="56006"/>
                </a:lnTo>
                <a:lnTo>
                  <a:pt x="979098" y="74437"/>
                </a:lnTo>
                <a:lnTo>
                  <a:pt x="998219" y="86867"/>
                </a:lnTo>
              </a:path>
              <a:path w="2415540" h="143510">
                <a:moveTo>
                  <a:pt x="998219" y="86867"/>
                </a:moveTo>
                <a:lnTo>
                  <a:pt x="1024247" y="106775"/>
                </a:lnTo>
                <a:lnTo>
                  <a:pt x="1049845" y="123824"/>
                </a:lnTo>
                <a:lnTo>
                  <a:pt x="1075158" y="135731"/>
                </a:lnTo>
                <a:lnTo>
                  <a:pt x="1100327" y="140207"/>
                </a:lnTo>
                <a:lnTo>
                  <a:pt x="1127188" y="133159"/>
                </a:lnTo>
                <a:lnTo>
                  <a:pt x="1155191" y="116966"/>
                </a:lnTo>
                <a:lnTo>
                  <a:pt x="1180909" y="99059"/>
                </a:lnTo>
                <a:lnTo>
                  <a:pt x="1200911" y="86867"/>
                </a:lnTo>
              </a:path>
              <a:path w="2415540" h="143510">
                <a:moveTo>
                  <a:pt x="1200911" y="86867"/>
                </a:moveTo>
                <a:lnTo>
                  <a:pt x="1225176" y="66722"/>
                </a:lnTo>
                <a:lnTo>
                  <a:pt x="1249870" y="49148"/>
                </a:lnTo>
                <a:lnTo>
                  <a:pt x="1274849" y="36718"/>
                </a:lnTo>
                <a:lnTo>
                  <a:pt x="1299971" y="32003"/>
                </a:lnTo>
                <a:lnTo>
                  <a:pt x="1326594" y="39290"/>
                </a:lnTo>
                <a:lnTo>
                  <a:pt x="1354073" y="56006"/>
                </a:lnTo>
                <a:lnTo>
                  <a:pt x="1379267" y="74437"/>
                </a:lnTo>
                <a:lnTo>
                  <a:pt x="1399031" y="86867"/>
                </a:lnTo>
              </a:path>
              <a:path w="2415540" h="143510">
                <a:moveTo>
                  <a:pt x="1399031" y="86867"/>
                </a:moveTo>
                <a:lnTo>
                  <a:pt x="1424177" y="106775"/>
                </a:lnTo>
                <a:lnTo>
                  <a:pt x="1449323" y="123824"/>
                </a:lnTo>
                <a:lnTo>
                  <a:pt x="1474469" y="135731"/>
                </a:lnTo>
                <a:lnTo>
                  <a:pt x="1499615" y="140207"/>
                </a:lnTo>
                <a:lnTo>
                  <a:pt x="1525809" y="133159"/>
                </a:lnTo>
                <a:lnTo>
                  <a:pt x="1553717" y="116966"/>
                </a:lnTo>
                <a:lnTo>
                  <a:pt x="1579340" y="99059"/>
                </a:lnTo>
                <a:lnTo>
                  <a:pt x="1598675" y="86867"/>
                </a:lnTo>
              </a:path>
              <a:path w="2415540" h="143510">
                <a:moveTo>
                  <a:pt x="1598675" y="86867"/>
                </a:moveTo>
                <a:lnTo>
                  <a:pt x="1623821" y="66722"/>
                </a:lnTo>
                <a:lnTo>
                  <a:pt x="1648967" y="49148"/>
                </a:lnTo>
                <a:lnTo>
                  <a:pt x="1674113" y="36718"/>
                </a:lnTo>
                <a:lnTo>
                  <a:pt x="1699259" y="32003"/>
                </a:lnTo>
                <a:lnTo>
                  <a:pt x="1726096" y="39290"/>
                </a:lnTo>
                <a:lnTo>
                  <a:pt x="1753933" y="56006"/>
                </a:lnTo>
                <a:lnTo>
                  <a:pt x="1779198" y="74437"/>
                </a:lnTo>
                <a:lnTo>
                  <a:pt x="1798319" y="86867"/>
                </a:lnTo>
              </a:path>
              <a:path w="2415540" h="143510">
                <a:moveTo>
                  <a:pt x="1798319" y="86867"/>
                </a:moveTo>
                <a:lnTo>
                  <a:pt x="1823465" y="106775"/>
                </a:lnTo>
                <a:lnTo>
                  <a:pt x="1848611" y="123824"/>
                </a:lnTo>
                <a:lnTo>
                  <a:pt x="1873757" y="135731"/>
                </a:lnTo>
                <a:lnTo>
                  <a:pt x="1898903" y="140207"/>
                </a:lnTo>
                <a:lnTo>
                  <a:pt x="1925764" y="133159"/>
                </a:lnTo>
                <a:lnTo>
                  <a:pt x="1953767" y="116966"/>
                </a:lnTo>
                <a:lnTo>
                  <a:pt x="1979485" y="99059"/>
                </a:lnTo>
                <a:lnTo>
                  <a:pt x="1999487" y="86867"/>
                </a:lnTo>
              </a:path>
              <a:path w="2415540" h="143510">
                <a:moveTo>
                  <a:pt x="1999487" y="53339"/>
                </a:moveTo>
                <a:lnTo>
                  <a:pt x="2023752" y="33432"/>
                </a:lnTo>
                <a:lnTo>
                  <a:pt x="2048446" y="16382"/>
                </a:lnTo>
                <a:lnTo>
                  <a:pt x="2073425" y="4476"/>
                </a:lnTo>
                <a:lnTo>
                  <a:pt x="2098547" y="0"/>
                </a:lnTo>
                <a:lnTo>
                  <a:pt x="2125170" y="7048"/>
                </a:lnTo>
                <a:lnTo>
                  <a:pt x="2152649" y="23240"/>
                </a:lnTo>
                <a:lnTo>
                  <a:pt x="2177843" y="41147"/>
                </a:lnTo>
                <a:lnTo>
                  <a:pt x="2197607" y="53339"/>
                </a:lnTo>
              </a:path>
              <a:path w="2415540" h="143510">
                <a:moveTo>
                  <a:pt x="1999487" y="86867"/>
                </a:moveTo>
                <a:lnTo>
                  <a:pt x="2023752" y="66722"/>
                </a:lnTo>
                <a:lnTo>
                  <a:pt x="2048446" y="49148"/>
                </a:lnTo>
                <a:lnTo>
                  <a:pt x="2073425" y="36718"/>
                </a:lnTo>
                <a:lnTo>
                  <a:pt x="2098547" y="32003"/>
                </a:lnTo>
                <a:lnTo>
                  <a:pt x="2125170" y="39290"/>
                </a:lnTo>
                <a:lnTo>
                  <a:pt x="2152649" y="56006"/>
                </a:lnTo>
                <a:lnTo>
                  <a:pt x="2177843" y="74437"/>
                </a:lnTo>
                <a:lnTo>
                  <a:pt x="2197607" y="86867"/>
                </a:lnTo>
              </a:path>
              <a:path w="2415540" h="143510">
                <a:moveTo>
                  <a:pt x="2214371" y="56387"/>
                </a:moveTo>
                <a:lnTo>
                  <a:pt x="2239517" y="76533"/>
                </a:lnTo>
                <a:lnTo>
                  <a:pt x="2264663" y="94106"/>
                </a:lnTo>
                <a:lnTo>
                  <a:pt x="2289809" y="106537"/>
                </a:lnTo>
                <a:lnTo>
                  <a:pt x="2314955" y="111251"/>
                </a:lnTo>
                <a:lnTo>
                  <a:pt x="2341816" y="103965"/>
                </a:lnTo>
                <a:lnTo>
                  <a:pt x="2369819" y="87248"/>
                </a:lnTo>
                <a:lnTo>
                  <a:pt x="2395537" y="68818"/>
                </a:lnTo>
                <a:lnTo>
                  <a:pt x="2415539" y="56387"/>
                </a:lnTo>
              </a:path>
              <a:path w="2415540" h="143510">
                <a:moveTo>
                  <a:pt x="2214371" y="89915"/>
                </a:moveTo>
                <a:lnTo>
                  <a:pt x="2239517" y="109823"/>
                </a:lnTo>
                <a:lnTo>
                  <a:pt x="2264663" y="126872"/>
                </a:lnTo>
                <a:lnTo>
                  <a:pt x="2289809" y="138779"/>
                </a:lnTo>
                <a:lnTo>
                  <a:pt x="2314955" y="143255"/>
                </a:lnTo>
                <a:lnTo>
                  <a:pt x="2341816" y="136207"/>
                </a:lnTo>
                <a:lnTo>
                  <a:pt x="2369819" y="120014"/>
                </a:lnTo>
                <a:lnTo>
                  <a:pt x="2395537" y="102107"/>
                </a:lnTo>
                <a:lnTo>
                  <a:pt x="2415539" y="89915"/>
                </a:lnTo>
              </a:path>
            </a:pathLst>
          </a:custGeom>
          <a:ln w="9143">
            <a:solidFill>
              <a:srgbClr val="000000"/>
            </a:solidFill>
          </a:ln>
        </p:spPr>
        <p:txBody>
          <a:bodyPr wrap="square" lIns="0" tIns="0" rIns="0" bIns="0" rtlCol="0"/>
          <a:lstStyle/>
          <a:p>
            <a:endParaRPr/>
          </a:p>
        </p:txBody>
      </p:sp>
      <p:sp>
        <p:nvSpPr>
          <p:cNvPr id="19" name="object 169">
            <a:extLst>
              <a:ext uri="{FF2B5EF4-FFF2-40B4-BE49-F238E27FC236}">
                <a16:creationId xmlns:a16="http://schemas.microsoft.com/office/drawing/2014/main" id="{5AD0FE39-02BC-530A-E329-3CC88A852EDF}"/>
              </a:ext>
            </a:extLst>
          </p:cNvPr>
          <p:cNvSpPr/>
          <p:nvPr/>
        </p:nvSpPr>
        <p:spPr>
          <a:xfrm>
            <a:off x="11137900" y="5226050"/>
            <a:ext cx="2916281" cy="142240"/>
          </a:xfrm>
          <a:custGeom>
            <a:avLst/>
            <a:gdLst/>
            <a:ahLst/>
            <a:cxnLst/>
            <a:rect l="l" t="t" r="r" b="b"/>
            <a:pathLst>
              <a:path w="2415540" h="143510">
                <a:moveTo>
                  <a:pt x="0" y="53339"/>
                </a:moveTo>
                <a:lnTo>
                  <a:pt x="25145" y="33432"/>
                </a:lnTo>
                <a:lnTo>
                  <a:pt x="50291" y="16382"/>
                </a:lnTo>
                <a:lnTo>
                  <a:pt x="75437" y="4476"/>
                </a:lnTo>
                <a:lnTo>
                  <a:pt x="100583" y="0"/>
                </a:lnTo>
                <a:lnTo>
                  <a:pt x="127444" y="7048"/>
                </a:lnTo>
                <a:lnTo>
                  <a:pt x="155447" y="23240"/>
                </a:lnTo>
                <a:lnTo>
                  <a:pt x="181165" y="41147"/>
                </a:lnTo>
                <a:lnTo>
                  <a:pt x="201167" y="53339"/>
                </a:lnTo>
              </a:path>
              <a:path w="2415540" h="143510">
                <a:moveTo>
                  <a:pt x="201167" y="53339"/>
                </a:moveTo>
                <a:lnTo>
                  <a:pt x="225432" y="73247"/>
                </a:lnTo>
                <a:lnTo>
                  <a:pt x="250126" y="90296"/>
                </a:lnTo>
                <a:lnTo>
                  <a:pt x="275105" y="102203"/>
                </a:lnTo>
                <a:lnTo>
                  <a:pt x="300227" y="106679"/>
                </a:lnTo>
                <a:lnTo>
                  <a:pt x="327088" y="99631"/>
                </a:lnTo>
                <a:lnTo>
                  <a:pt x="355091" y="83438"/>
                </a:lnTo>
                <a:lnTo>
                  <a:pt x="380809" y="65531"/>
                </a:lnTo>
                <a:lnTo>
                  <a:pt x="400811" y="53339"/>
                </a:lnTo>
              </a:path>
              <a:path w="2415540" h="143510">
                <a:moveTo>
                  <a:pt x="400811" y="53339"/>
                </a:moveTo>
                <a:lnTo>
                  <a:pt x="425934" y="33432"/>
                </a:lnTo>
                <a:lnTo>
                  <a:pt x="450913" y="16382"/>
                </a:lnTo>
                <a:lnTo>
                  <a:pt x="475607" y="4476"/>
                </a:lnTo>
                <a:lnTo>
                  <a:pt x="499871" y="0"/>
                </a:lnTo>
                <a:lnTo>
                  <a:pt x="526732" y="7048"/>
                </a:lnTo>
                <a:lnTo>
                  <a:pt x="554735" y="23240"/>
                </a:lnTo>
                <a:lnTo>
                  <a:pt x="580453" y="41147"/>
                </a:lnTo>
                <a:lnTo>
                  <a:pt x="600455" y="53339"/>
                </a:lnTo>
              </a:path>
              <a:path w="2415540" h="143510">
                <a:moveTo>
                  <a:pt x="600455" y="53339"/>
                </a:moveTo>
                <a:lnTo>
                  <a:pt x="625363" y="73247"/>
                </a:lnTo>
                <a:lnTo>
                  <a:pt x="649985" y="90296"/>
                </a:lnTo>
                <a:lnTo>
                  <a:pt x="674608" y="102203"/>
                </a:lnTo>
                <a:lnTo>
                  <a:pt x="699515" y="106679"/>
                </a:lnTo>
                <a:lnTo>
                  <a:pt x="726352" y="99631"/>
                </a:lnTo>
                <a:lnTo>
                  <a:pt x="754189" y="83438"/>
                </a:lnTo>
                <a:lnTo>
                  <a:pt x="779454" y="65531"/>
                </a:lnTo>
                <a:lnTo>
                  <a:pt x="798575" y="53339"/>
                </a:lnTo>
              </a:path>
              <a:path w="2415540" h="143510">
                <a:moveTo>
                  <a:pt x="798575" y="53339"/>
                </a:moveTo>
                <a:lnTo>
                  <a:pt x="823721" y="33432"/>
                </a:lnTo>
                <a:lnTo>
                  <a:pt x="848867" y="16382"/>
                </a:lnTo>
                <a:lnTo>
                  <a:pt x="874013" y="4476"/>
                </a:lnTo>
                <a:lnTo>
                  <a:pt x="899159" y="0"/>
                </a:lnTo>
                <a:lnTo>
                  <a:pt x="925996" y="7048"/>
                </a:lnTo>
                <a:lnTo>
                  <a:pt x="953833" y="23240"/>
                </a:lnTo>
                <a:lnTo>
                  <a:pt x="979098" y="41147"/>
                </a:lnTo>
                <a:lnTo>
                  <a:pt x="998219" y="53339"/>
                </a:lnTo>
              </a:path>
              <a:path w="2415540" h="143510">
                <a:moveTo>
                  <a:pt x="998219" y="53339"/>
                </a:moveTo>
                <a:lnTo>
                  <a:pt x="1024247" y="73247"/>
                </a:lnTo>
                <a:lnTo>
                  <a:pt x="1049845" y="90296"/>
                </a:lnTo>
                <a:lnTo>
                  <a:pt x="1075158" y="102203"/>
                </a:lnTo>
                <a:lnTo>
                  <a:pt x="1100327" y="106679"/>
                </a:lnTo>
                <a:lnTo>
                  <a:pt x="1127188" y="99631"/>
                </a:lnTo>
                <a:lnTo>
                  <a:pt x="1155191" y="83438"/>
                </a:lnTo>
                <a:lnTo>
                  <a:pt x="1180909" y="65531"/>
                </a:lnTo>
                <a:lnTo>
                  <a:pt x="1200911" y="53339"/>
                </a:lnTo>
              </a:path>
              <a:path w="2415540" h="143510">
                <a:moveTo>
                  <a:pt x="1200911" y="53339"/>
                </a:moveTo>
                <a:lnTo>
                  <a:pt x="1225176" y="33432"/>
                </a:lnTo>
                <a:lnTo>
                  <a:pt x="1249870" y="16382"/>
                </a:lnTo>
                <a:lnTo>
                  <a:pt x="1274849" y="4476"/>
                </a:lnTo>
                <a:lnTo>
                  <a:pt x="1299971" y="0"/>
                </a:lnTo>
                <a:lnTo>
                  <a:pt x="1326594" y="7048"/>
                </a:lnTo>
                <a:lnTo>
                  <a:pt x="1354073" y="23240"/>
                </a:lnTo>
                <a:lnTo>
                  <a:pt x="1379267" y="41147"/>
                </a:lnTo>
                <a:lnTo>
                  <a:pt x="1399031" y="53339"/>
                </a:lnTo>
              </a:path>
              <a:path w="2415540" h="143510">
                <a:moveTo>
                  <a:pt x="1399031" y="53339"/>
                </a:moveTo>
                <a:lnTo>
                  <a:pt x="1424177" y="73247"/>
                </a:lnTo>
                <a:lnTo>
                  <a:pt x="1449323" y="90296"/>
                </a:lnTo>
                <a:lnTo>
                  <a:pt x="1474469" y="102203"/>
                </a:lnTo>
                <a:lnTo>
                  <a:pt x="1499615" y="106679"/>
                </a:lnTo>
                <a:lnTo>
                  <a:pt x="1525809" y="99631"/>
                </a:lnTo>
                <a:lnTo>
                  <a:pt x="1553717" y="83438"/>
                </a:lnTo>
                <a:lnTo>
                  <a:pt x="1579340" y="65531"/>
                </a:lnTo>
                <a:lnTo>
                  <a:pt x="1598675" y="53339"/>
                </a:lnTo>
              </a:path>
              <a:path w="2415540" h="143510">
                <a:moveTo>
                  <a:pt x="1598675" y="53339"/>
                </a:moveTo>
                <a:lnTo>
                  <a:pt x="1623821" y="33432"/>
                </a:lnTo>
                <a:lnTo>
                  <a:pt x="1648967" y="16382"/>
                </a:lnTo>
                <a:lnTo>
                  <a:pt x="1674113" y="4476"/>
                </a:lnTo>
                <a:lnTo>
                  <a:pt x="1699259" y="0"/>
                </a:lnTo>
                <a:lnTo>
                  <a:pt x="1726096" y="7048"/>
                </a:lnTo>
                <a:lnTo>
                  <a:pt x="1753933" y="23240"/>
                </a:lnTo>
                <a:lnTo>
                  <a:pt x="1779198" y="41147"/>
                </a:lnTo>
                <a:lnTo>
                  <a:pt x="1798319" y="53339"/>
                </a:lnTo>
              </a:path>
              <a:path w="2415540" h="143510">
                <a:moveTo>
                  <a:pt x="1798319" y="53339"/>
                </a:moveTo>
                <a:lnTo>
                  <a:pt x="1823465" y="73247"/>
                </a:lnTo>
                <a:lnTo>
                  <a:pt x="1848611" y="90296"/>
                </a:lnTo>
                <a:lnTo>
                  <a:pt x="1873757" y="102203"/>
                </a:lnTo>
                <a:lnTo>
                  <a:pt x="1898903" y="106679"/>
                </a:lnTo>
                <a:lnTo>
                  <a:pt x="1925764" y="99631"/>
                </a:lnTo>
                <a:lnTo>
                  <a:pt x="1953767" y="83438"/>
                </a:lnTo>
                <a:lnTo>
                  <a:pt x="1979485" y="65531"/>
                </a:lnTo>
                <a:lnTo>
                  <a:pt x="1999487" y="53339"/>
                </a:lnTo>
              </a:path>
              <a:path w="2415540" h="143510">
                <a:moveTo>
                  <a:pt x="0" y="86867"/>
                </a:moveTo>
                <a:lnTo>
                  <a:pt x="25145" y="66722"/>
                </a:lnTo>
                <a:lnTo>
                  <a:pt x="50291" y="49148"/>
                </a:lnTo>
                <a:lnTo>
                  <a:pt x="75437" y="36718"/>
                </a:lnTo>
                <a:lnTo>
                  <a:pt x="100583" y="32003"/>
                </a:lnTo>
                <a:lnTo>
                  <a:pt x="127444" y="39290"/>
                </a:lnTo>
                <a:lnTo>
                  <a:pt x="155447" y="56006"/>
                </a:lnTo>
                <a:lnTo>
                  <a:pt x="181165" y="74437"/>
                </a:lnTo>
                <a:lnTo>
                  <a:pt x="201167" y="86867"/>
                </a:lnTo>
              </a:path>
              <a:path w="2415540" h="143510">
                <a:moveTo>
                  <a:pt x="201167" y="86867"/>
                </a:moveTo>
                <a:lnTo>
                  <a:pt x="225432" y="106775"/>
                </a:lnTo>
                <a:lnTo>
                  <a:pt x="250126" y="123824"/>
                </a:lnTo>
                <a:lnTo>
                  <a:pt x="275105" y="135731"/>
                </a:lnTo>
                <a:lnTo>
                  <a:pt x="300227" y="140207"/>
                </a:lnTo>
                <a:lnTo>
                  <a:pt x="327088" y="133159"/>
                </a:lnTo>
                <a:lnTo>
                  <a:pt x="355091" y="116966"/>
                </a:lnTo>
                <a:lnTo>
                  <a:pt x="380809" y="99059"/>
                </a:lnTo>
                <a:lnTo>
                  <a:pt x="400811" y="86867"/>
                </a:lnTo>
              </a:path>
              <a:path w="2415540" h="143510">
                <a:moveTo>
                  <a:pt x="400811" y="86867"/>
                </a:moveTo>
                <a:lnTo>
                  <a:pt x="425934" y="66722"/>
                </a:lnTo>
                <a:lnTo>
                  <a:pt x="450913" y="49148"/>
                </a:lnTo>
                <a:lnTo>
                  <a:pt x="475607" y="36718"/>
                </a:lnTo>
                <a:lnTo>
                  <a:pt x="499871" y="32003"/>
                </a:lnTo>
                <a:lnTo>
                  <a:pt x="526732" y="39290"/>
                </a:lnTo>
                <a:lnTo>
                  <a:pt x="554735" y="56006"/>
                </a:lnTo>
                <a:lnTo>
                  <a:pt x="580453" y="74437"/>
                </a:lnTo>
                <a:lnTo>
                  <a:pt x="600455" y="86867"/>
                </a:lnTo>
              </a:path>
              <a:path w="2415540" h="143510">
                <a:moveTo>
                  <a:pt x="600455" y="86867"/>
                </a:moveTo>
                <a:lnTo>
                  <a:pt x="625363" y="106775"/>
                </a:lnTo>
                <a:lnTo>
                  <a:pt x="649985" y="123824"/>
                </a:lnTo>
                <a:lnTo>
                  <a:pt x="674608" y="135731"/>
                </a:lnTo>
                <a:lnTo>
                  <a:pt x="699515" y="140207"/>
                </a:lnTo>
                <a:lnTo>
                  <a:pt x="726352" y="133159"/>
                </a:lnTo>
                <a:lnTo>
                  <a:pt x="754189" y="116966"/>
                </a:lnTo>
                <a:lnTo>
                  <a:pt x="779454" y="99059"/>
                </a:lnTo>
                <a:lnTo>
                  <a:pt x="798575" y="86867"/>
                </a:lnTo>
              </a:path>
              <a:path w="2415540" h="143510">
                <a:moveTo>
                  <a:pt x="798575" y="86867"/>
                </a:moveTo>
                <a:lnTo>
                  <a:pt x="823721" y="66722"/>
                </a:lnTo>
                <a:lnTo>
                  <a:pt x="848867" y="49148"/>
                </a:lnTo>
                <a:lnTo>
                  <a:pt x="874013" y="36718"/>
                </a:lnTo>
                <a:lnTo>
                  <a:pt x="899159" y="32003"/>
                </a:lnTo>
                <a:lnTo>
                  <a:pt x="925996" y="39290"/>
                </a:lnTo>
                <a:lnTo>
                  <a:pt x="953833" y="56006"/>
                </a:lnTo>
                <a:lnTo>
                  <a:pt x="979098" y="74437"/>
                </a:lnTo>
                <a:lnTo>
                  <a:pt x="998219" y="86867"/>
                </a:lnTo>
              </a:path>
              <a:path w="2415540" h="143510">
                <a:moveTo>
                  <a:pt x="998219" y="86867"/>
                </a:moveTo>
                <a:lnTo>
                  <a:pt x="1024247" y="106775"/>
                </a:lnTo>
                <a:lnTo>
                  <a:pt x="1049845" y="123824"/>
                </a:lnTo>
                <a:lnTo>
                  <a:pt x="1075158" y="135731"/>
                </a:lnTo>
                <a:lnTo>
                  <a:pt x="1100327" y="140207"/>
                </a:lnTo>
                <a:lnTo>
                  <a:pt x="1127188" y="133159"/>
                </a:lnTo>
                <a:lnTo>
                  <a:pt x="1155191" y="116966"/>
                </a:lnTo>
                <a:lnTo>
                  <a:pt x="1180909" y="99059"/>
                </a:lnTo>
                <a:lnTo>
                  <a:pt x="1200911" y="86867"/>
                </a:lnTo>
              </a:path>
              <a:path w="2415540" h="143510">
                <a:moveTo>
                  <a:pt x="1200911" y="86867"/>
                </a:moveTo>
                <a:lnTo>
                  <a:pt x="1225176" y="66722"/>
                </a:lnTo>
                <a:lnTo>
                  <a:pt x="1249870" y="49148"/>
                </a:lnTo>
                <a:lnTo>
                  <a:pt x="1274849" y="36718"/>
                </a:lnTo>
                <a:lnTo>
                  <a:pt x="1299971" y="32003"/>
                </a:lnTo>
                <a:lnTo>
                  <a:pt x="1326594" y="39290"/>
                </a:lnTo>
                <a:lnTo>
                  <a:pt x="1354073" y="56006"/>
                </a:lnTo>
                <a:lnTo>
                  <a:pt x="1379267" y="74437"/>
                </a:lnTo>
                <a:lnTo>
                  <a:pt x="1399031" y="86867"/>
                </a:lnTo>
              </a:path>
              <a:path w="2415540" h="143510">
                <a:moveTo>
                  <a:pt x="1399031" y="86867"/>
                </a:moveTo>
                <a:lnTo>
                  <a:pt x="1424177" y="106775"/>
                </a:lnTo>
                <a:lnTo>
                  <a:pt x="1449323" y="123824"/>
                </a:lnTo>
                <a:lnTo>
                  <a:pt x="1474469" y="135731"/>
                </a:lnTo>
                <a:lnTo>
                  <a:pt x="1499615" y="140207"/>
                </a:lnTo>
                <a:lnTo>
                  <a:pt x="1525809" y="133159"/>
                </a:lnTo>
                <a:lnTo>
                  <a:pt x="1553717" y="116966"/>
                </a:lnTo>
                <a:lnTo>
                  <a:pt x="1579340" y="99059"/>
                </a:lnTo>
                <a:lnTo>
                  <a:pt x="1598675" y="86867"/>
                </a:lnTo>
              </a:path>
              <a:path w="2415540" h="143510">
                <a:moveTo>
                  <a:pt x="1598675" y="86867"/>
                </a:moveTo>
                <a:lnTo>
                  <a:pt x="1623821" y="66722"/>
                </a:lnTo>
                <a:lnTo>
                  <a:pt x="1648967" y="49148"/>
                </a:lnTo>
                <a:lnTo>
                  <a:pt x="1674113" y="36718"/>
                </a:lnTo>
                <a:lnTo>
                  <a:pt x="1699259" y="32003"/>
                </a:lnTo>
                <a:lnTo>
                  <a:pt x="1726096" y="39290"/>
                </a:lnTo>
                <a:lnTo>
                  <a:pt x="1753933" y="56006"/>
                </a:lnTo>
                <a:lnTo>
                  <a:pt x="1779198" y="74437"/>
                </a:lnTo>
                <a:lnTo>
                  <a:pt x="1798319" y="86867"/>
                </a:lnTo>
              </a:path>
              <a:path w="2415540" h="143510">
                <a:moveTo>
                  <a:pt x="1798319" y="86867"/>
                </a:moveTo>
                <a:lnTo>
                  <a:pt x="1823465" y="106775"/>
                </a:lnTo>
                <a:lnTo>
                  <a:pt x="1848611" y="123824"/>
                </a:lnTo>
                <a:lnTo>
                  <a:pt x="1873757" y="135731"/>
                </a:lnTo>
                <a:lnTo>
                  <a:pt x="1898903" y="140207"/>
                </a:lnTo>
                <a:lnTo>
                  <a:pt x="1925764" y="133159"/>
                </a:lnTo>
                <a:lnTo>
                  <a:pt x="1953767" y="116966"/>
                </a:lnTo>
                <a:lnTo>
                  <a:pt x="1979485" y="99059"/>
                </a:lnTo>
                <a:lnTo>
                  <a:pt x="1999487" y="86867"/>
                </a:lnTo>
              </a:path>
              <a:path w="2415540" h="143510">
                <a:moveTo>
                  <a:pt x="1999487" y="53339"/>
                </a:moveTo>
                <a:lnTo>
                  <a:pt x="2023752" y="33432"/>
                </a:lnTo>
                <a:lnTo>
                  <a:pt x="2048446" y="16382"/>
                </a:lnTo>
                <a:lnTo>
                  <a:pt x="2073425" y="4476"/>
                </a:lnTo>
                <a:lnTo>
                  <a:pt x="2098547" y="0"/>
                </a:lnTo>
                <a:lnTo>
                  <a:pt x="2125170" y="7048"/>
                </a:lnTo>
                <a:lnTo>
                  <a:pt x="2152649" y="23240"/>
                </a:lnTo>
                <a:lnTo>
                  <a:pt x="2177843" y="41147"/>
                </a:lnTo>
                <a:lnTo>
                  <a:pt x="2197607" y="53339"/>
                </a:lnTo>
              </a:path>
              <a:path w="2415540" h="143510">
                <a:moveTo>
                  <a:pt x="1999487" y="86867"/>
                </a:moveTo>
                <a:lnTo>
                  <a:pt x="2023752" y="66722"/>
                </a:lnTo>
                <a:lnTo>
                  <a:pt x="2048446" y="49148"/>
                </a:lnTo>
                <a:lnTo>
                  <a:pt x="2073425" y="36718"/>
                </a:lnTo>
                <a:lnTo>
                  <a:pt x="2098547" y="32003"/>
                </a:lnTo>
                <a:lnTo>
                  <a:pt x="2125170" y="39290"/>
                </a:lnTo>
                <a:lnTo>
                  <a:pt x="2152649" y="56006"/>
                </a:lnTo>
                <a:lnTo>
                  <a:pt x="2177843" y="74437"/>
                </a:lnTo>
                <a:lnTo>
                  <a:pt x="2197607" y="86867"/>
                </a:lnTo>
              </a:path>
              <a:path w="2415540" h="143510">
                <a:moveTo>
                  <a:pt x="2214371" y="56387"/>
                </a:moveTo>
                <a:lnTo>
                  <a:pt x="2239517" y="76533"/>
                </a:lnTo>
                <a:lnTo>
                  <a:pt x="2264663" y="94106"/>
                </a:lnTo>
                <a:lnTo>
                  <a:pt x="2289809" y="106537"/>
                </a:lnTo>
                <a:lnTo>
                  <a:pt x="2314955" y="111251"/>
                </a:lnTo>
                <a:lnTo>
                  <a:pt x="2341816" y="103965"/>
                </a:lnTo>
                <a:lnTo>
                  <a:pt x="2369819" y="87248"/>
                </a:lnTo>
                <a:lnTo>
                  <a:pt x="2395537" y="68818"/>
                </a:lnTo>
                <a:lnTo>
                  <a:pt x="2415539" y="56387"/>
                </a:lnTo>
              </a:path>
              <a:path w="2415540" h="143510">
                <a:moveTo>
                  <a:pt x="2214371" y="89915"/>
                </a:moveTo>
                <a:lnTo>
                  <a:pt x="2239517" y="109823"/>
                </a:lnTo>
                <a:lnTo>
                  <a:pt x="2264663" y="126872"/>
                </a:lnTo>
                <a:lnTo>
                  <a:pt x="2289809" y="138779"/>
                </a:lnTo>
                <a:lnTo>
                  <a:pt x="2314955" y="143255"/>
                </a:lnTo>
                <a:lnTo>
                  <a:pt x="2341816" y="136207"/>
                </a:lnTo>
                <a:lnTo>
                  <a:pt x="2369819" y="120014"/>
                </a:lnTo>
                <a:lnTo>
                  <a:pt x="2395537" y="102107"/>
                </a:lnTo>
                <a:lnTo>
                  <a:pt x="2415539" y="89915"/>
                </a:lnTo>
              </a:path>
            </a:pathLst>
          </a:custGeom>
          <a:ln w="9143">
            <a:solidFill>
              <a:srgbClr val="000000"/>
            </a:solidFill>
          </a:ln>
        </p:spPr>
        <p:txBody>
          <a:bodyPr wrap="square" lIns="0" tIns="0" rIns="0" bIns="0" rtlCol="0"/>
          <a:lstStyle/>
          <a:p>
            <a:endParaRPr/>
          </a:p>
        </p:txBody>
      </p:sp>
      <p:sp>
        <p:nvSpPr>
          <p:cNvPr id="22" name="テキスト ボックス 21">
            <a:extLst>
              <a:ext uri="{FF2B5EF4-FFF2-40B4-BE49-F238E27FC236}">
                <a16:creationId xmlns:a16="http://schemas.microsoft.com/office/drawing/2014/main" id="{9D999780-A35F-D38D-4943-EC6C6694875E}"/>
              </a:ext>
            </a:extLst>
          </p:cNvPr>
          <p:cNvSpPr txBox="1"/>
          <p:nvPr/>
        </p:nvSpPr>
        <p:spPr>
          <a:xfrm>
            <a:off x="12280900" y="4740884"/>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a:t>
            </a:r>
            <a:r>
              <a:rPr lang="ja-JP" altLang="en-US" sz="1100" b="1" dirty="0">
                <a:latin typeface="HGP創英角ｺﾞｼｯｸUB" panose="020B0900000000000000" pitchFamily="50" charset="-128"/>
                <a:ea typeface="HGP創英角ｺﾞｼｯｸUB" panose="020B0900000000000000" pitchFamily="50" charset="-128"/>
              </a:rPr>
              <a:t>給食</a:t>
            </a:r>
            <a:endParaRPr lang="en-US" altLang="ja-JP" sz="1100" b="1"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E36C1805-983D-4C92-B63E-AFA2F6E07533}"/>
              </a:ext>
            </a:extLst>
          </p:cNvPr>
          <p:cNvSpPr txBox="1"/>
          <p:nvPr/>
        </p:nvSpPr>
        <p:spPr>
          <a:xfrm>
            <a:off x="12128500" y="3266106"/>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a:t>
            </a:r>
            <a:r>
              <a:rPr lang="ja-JP" altLang="en-US" sz="1100" b="1" dirty="0">
                <a:latin typeface="HGP創英角ｺﾞｼｯｸUB" panose="020B0900000000000000" pitchFamily="50" charset="-128"/>
                <a:ea typeface="HGP創英角ｺﾞｼｯｸUB" panose="020B0900000000000000" pitchFamily="50" charset="-128"/>
              </a:rPr>
              <a:t>給食</a:t>
            </a:r>
            <a:endParaRPr lang="en-US" altLang="ja-JP" sz="1100" b="1" dirty="0">
              <a:latin typeface="HGP創英角ｺﾞｼｯｸUB" panose="020B0900000000000000" pitchFamily="50" charset="-128"/>
              <a:ea typeface="HGP創英角ｺﾞｼｯｸUB" panose="020B0900000000000000" pitchFamily="50" charset="-128"/>
            </a:endParaRPr>
          </a:p>
        </p:txBody>
      </p:sp>
      <p:sp>
        <p:nvSpPr>
          <p:cNvPr id="24" name="テキスト ボックス 23">
            <a:extLst>
              <a:ext uri="{FF2B5EF4-FFF2-40B4-BE49-F238E27FC236}">
                <a16:creationId xmlns:a16="http://schemas.microsoft.com/office/drawing/2014/main" id="{DB17D693-CA87-3673-74DD-EA862992DF78}"/>
              </a:ext>
            </a:extLst>
          </p:cNvPr>
          <p:cNvSpPr txBox="1"/>
          <p:nvPr/>
        </p:nvSpPr>
        <p:spPr>
          <a:xfrm>
            <a:off x="11061700" y="2746026"/>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a:t>
            </a:r>
            <a:r>
              <a:rPr lang="ja-JP" altLang="en-US" sz="1100" b="1" dirty="0">
                <a:latin typeface="HGP創英角ｺﾞｼｯｸUB" panose="020B0900000000000000" pitchFamily="50" charset="-128"/>
                <a:ea typeface="HGP創英角ｺﾞｼｯｸUB" panose="020B0900000000000000" pitchFamily="50" charset="-128"/>
              </a:rPr>
              <a:t>給食</a:t>
            </a:r>
            <a:endParaRPr lang="en-US" altLang="ja-JP" sz="1100" b="1" dirty="0">
              <a:latin typeface="HGP創英角ｺﾞｼｯｸUB" panose="020B0900000000000000" pitchFamily="50" charset="-128"/>
              <a:ea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3348497D-F488-DB41-F2E6-3B3E3220EBF0}"/>
              </a:ext>
            </a:extLst>
          </p:cNvPr>
          <p:cNvSpPr txBox="1"/>
          <p:nvPr/>
        </p:nvSpPr>
        <p:spPr>
          <a:xfrm>
            <a:off x="11061700" y="3092736"/>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a:t>
            </a:r>
            <a:r>
              <a:rPr lang="ja-JP" altLang="en-US" sz="1100" b="1" dirty="0">
                <a:latin typeface="HGP創英角ｺﾞｼｯｸUB" panose="020B0900000000000000" pitchFamily="50" charset="-128"/>
                <a:ea typeface="HGP創英角ｺﾞｼｯｸUB" panose="020B0900000000000000" pitchFamily="50" charset="-128"/>
              </a:rPr>
              <a:t>給食</a:t>
            </a:r>
            <a:endParaRPr lang="en-US" altLang="ja-JP" sz="1100" b="1" dirty="0">
              <a:latin typeface="HGP創英角ｺﾞｼｯｸUB" panose="020B0900000000000000" pitchFamily="50" charset="-128"/>
              <a:ea typeface="HGP創英角ｺﾞｼｯｸUB" panose="020B0900000000000000" pitchFamily="50" charset="-128"/>
            </a:endParaRPr>
          </a:p>
        </p:txBody>
      </p:sp>
      <p:graphicFrame>
        <p:nvGraphicFramePr>
          <p:cNvPr id="29" name="グラフ 28">
            <a:extLst>
              <a:ext uri="{FF2B5EF4-FFF2-40B4-BE49-F238E27FC236}">
                <a16:creationId xmlns:a16="http://schemas.microsoft.com/office/drawing/2014/main" id="{8FE71218-7BE9-4F39-B34F-89BFEF27E2A2}"/>
              </a:ext>
            </a:extLst>
          </p:cNvPr>
          <p:cNvGraphicFramePr>
            <a:graphicFrameLocks/>
          </p:cNvGraphicFramePr>
          <p:nvPr>
            <p:extLst>
              <p:ext uri="{D42A27DB-BD31-4B8C-83A1-F6EECF244321}">
                <p14:modId xmlns:p14="http://schemas.microsoft.com/office/powerpoint/2010/main" val="2458633667"/>
              </p:ext>
            </p:extLst>
          </p:nvPr>
        </p:nvGraphicFramePr>
        <p:xfrm>
          <a:off x="6946323" y="3451890"/>
          <a:ext cx="3077372" cy="2763058"/>
        </p:xfrm>
        <a:graphic>
          <a:graphicData uri="http://schemas.openxmlformats.org/drawingml/2006/chart">
            <c:chart xmlns:c="http://schemas.openxmlformats.org/drawingml/2006/chart" xmlns:r="http://schemas.openxmlformats.org/officeDocument/2006/relationships" r:id="rId80"/>
          </a:graphicData>
        </a:graphic>
      </p:graphicFrame>
      <p:sp>
        <p:nvSpPr>
          <p:cNvPr id="21" name="テキスト ボックス 20">
            <a:extLst>
              <a:ext uri="{FF2B5EF4-FFF2-40B4-BE49-F238E27FC236}">
                <a16:creationId xmlns:a16="http://schemas.microsoft.com/office/drawing/2014/main" id="{36511DD6-C13F-752F-CDAF-A6CD32461546}"/>
              </a:ext>
            </a:extLst>
          </p:cNvPr>
          <p:cNvSpPr txBox="1"/>
          <p:nvPr/>
        </p:nvSpPr>
        <p:spPr>
          <a:xfrm>
            <a:off x="8941741" y="5023234"/>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a:t>
            </a:r>
            <a:r>
              <a:rPr lang="ja-JP" altLang="en-US" sz="1100" b="1" dirty="0">
                <a:latin typeface="HGP創英角ｺﾞｼｯｸUB" panose="020B0900000000000000" pitchFamily="50" charset="-128"/>
                <a:ea typeface="HGP創英角ｺﾞｼｯｸUB" panose="020B0900000000000000" pitchFamily="50" charset="-128"/>
              </a:rPr>
              <a:t>給食</a:t>
            </a:r>
            <a:endParaRPr lang="en-US" altLang="ja-JP" sz="1100" b="1" dirty="0">
              <a:latin typeface="HGP創英角ｺﾞｼｯｸUB" panose="020B0900000000000000" pitchFamily="50" charset="-128"/>
              <a:ea typeface="HGP創英角ｺﾞｼｯｸUB" panose="020B0900000000000000" pitchFamily="50" charset="-128"/>
            </a:endParaRPr>
          </a:p>
        </p:txBody>
      </p:sp>
      <p:sp>
        <p:nvSpPr>
          <p:cNvPr id="28" name="テキスト ボックス 27">
            <a:extLst>
              <a:ext uri="{FF2B5EF4-FFF2-40B4-BE49-F238E27FC236}">
                <a16:creationId xmlns:a16="http://schemas.microsoft.com/office/drawing/2014/main" id="{0BC63DDA-A0FF-11F3-F9E7-E96CBE05132E}"/>
              </a:ext>
            </a:extLst>
          </p:cNvPr>
          <p:cNvSpPr txBox="1"/>
          <p:nvPr/>
        </p:nvSpPr>
        <p:spPr>
          <a:xfrm>
            <a:off x="7411927" y="4773606"/>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介護</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sp>
        <p:nvSpPr>
          <p:cNvPr id="20" name="テキスト ボックス 19">
            <a:extLst>
              <a:ext uri="{FF2B5EF4-FFF2-40B4-BE49-F238E27FC236}">
                <a16:creationId xmlns:a16="http://schemas.microsoft.com/office/drawing/2014/main" id="{B7CF70E8-7DD9-53DB-397D-8C3D31CA3E1B}"/>
              </a:ext>
            </a:extLst>
          </p:cNvPr>
          <p:cNvSpPr txBox="1"/>
          <p:nvPr/>
        </p:nvSpPr>
        <p:spPr>
          <a:xfrm>
            <a:off x="8841287" y="4085810"/>
            <a:ext cx="563659" cy="256185"/>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卸売</a:t>
            </a:r>
          </a:p>
        </p:txBody>
      </p:sp>
      <p:sp>
        <p:nvSpPr>
          <p:cNvPr id="26" name="テキスト ボックス 25">
            <a:extLst>
              <a:ext uri="{FF2B5EF4-FFF2-40B4-BE49-F238E27FC236}">
                <a16:creationId xmlns:a16="http://schemas.microsoft.com/office/drawing/2014/main" id="{C51FBF84-49B1-24B7-3CF0-227E8C1551F7}"/>
              </a:ext>
            </a:extLst>
          </p:cNvPr>
          <p:cNvSpPr txBox="1"/>
          <p:nvPr/>
        </p:nvSpPr>
        <p:spPr>
          <a:xfrm>
            <a:off x="8223861" y="3729907"/>
            <a:ext cx="610921"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その他</a:t>
            </a:r>
            <a:endParaRPr kumimoji="1" lang="en-US" altLang="ja-JP" sz="900" b="1" dirty="0">
              <a:latin typeface="HGP創英角ｺﾞｼｯｸUB" panose="020B0900000000000000" pitchFamily="50" charset="-128"/>
              <a:ea typeface="HGP創英角ｺﾞｼｯｸUB" panose="020B0900000000000000" pitchFamily="50" charset="-128"/>
            </a:endParaRPr>
          </a:p>
        </p:txBody>
      </p:sp>
      <p:sp>
        <p:nvSpPr>
          <p:cNvPr id="27" name="テキスト ボックス 26">
            <a:extLst>
              <a:ext uri="{FF2B5EF4-FFF2-40B4-BE49-F238E27FC236}">
                <a16:creationId xmlns:a16="http://schemas.microsoft.com/office/drawing/2014/main" id="{5EC1523C-7906-BE59-C072-A143A57C7C3B}"/>
              </a:ext>
            </a:extLst>
          </p:cNvPr>
          <p:cNvSpPr txBox="1"/>
          <p:nvPr/>
        </p:nvSpPr>
        <p:spPr>
          <a:xfrm>
            <a:off x="7842471" y="4066193"/>
            <a:ext cx="569608" cy="261610"/>
          </a:xfrm>
          <a:prstGeom prst="rect">
            <a:avLst/>
          </a:prstGeom>
          <a:solidFill>
            <a:schemeClr val="bg1"/>
          </a:solidFill>
          <a:ln>
            <a:solidFill>
              <a:schemeClr val="tx1"/>
            </a:solidFill>
          </a:ln>
        </p:spPr>
        <p:txBody>
          <a:bodyPr wrap="square" rtlCol="0">
            <a:spAutoFit/>
          </a:bodyPr>
          <a:lstStyle/>
          <a:p>
            <a:r>
              <a:rPr kumimoji="1" lang="ja-JP" altLang="en-US" sz="1100" b="1" dirty="0">
                <a:latin typeface="HGP創英角ｺﾞｼｯｸUB" panose="020B0900000000000000" pitchFamily="50" charset="-128"/>
                <a:ea typeface="HGP創英角ｺﾞｼｯｸUB" panose="020B0900000000000000" pitchFamily="50" charset="-128"/>
              </a:rPr>
              <a:t> 香港</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92804" y="1280153"/>
            <a:ext cx="73660" cy="220979"/>
          </a:xfrm>
          <a:custGeom>
            <a:avLst/>
            <a:gdLst/>
            <a:ahLst/>
            <a:cxnLst/>
            <a:rect l="l" t="t" r="r" b="b"/>
            <a:pathLst>
              <a:path w="73659" h="220980">
                <a:moveTo>
                  <a:pt x="73146" y="220973"/>
                </a:moveTo>
                <a:lnTo>
                  <a:pt x="73146" y="0"/>
                </a:lnTo>
                <a:lnTo>
                  <a:pt x="0" y="0"/>
                </a:lnTo>
                <a:lnTo>
                  <a:pt x="0" y="220973"/>
                </a:lnTo>
                <a:lnTo>
                  <a:pt x="73146" y="220973"/>
                </a:lnTo>
                <a:close/>
              </a:path>
            </a:pathLst>
          </a:custGeom>
          <a:solidFill>
            <a:srgbClr val="007F00"/>
          </a:solidFill>
        </p:spPr>
        <p:txBody>
          <a:bodyPr wrap="square" lIns="0" tIns="0" rIns="0" bIns="0" rtlCol="0"/>
          <a:lstStyle/>
          <a:p>
            <a:endParaRPr/>
          </a:p>
        </p:txBody>
      </p:sp>
      <p:sp>
        <p:nvSpPr>
          <p:cNvPr id="3" name="object 3"/>
          <p:cNvSpPr txBox="1"/>
          <p:nvPr/>
        </p:nvSpPr>
        <p:spPr>
          <a:xfrm>
            <a:off x="1550796" y="1282699"/>
            <a:ext cx="560705"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HGP創英角ｺﾞｼｯｸUB"/>
                <a:cs typeface="HGP創英角ｺﾞｼｯｸUB"/>
              </a:rPr>
              <a:t>売上高</a:t>
            </a:r>
            <a:endParaRPr sz="1400">
              <a:latin typeface="HGP創英角ｺﾞｼｯｸUB"/>
              <a:cs typeface="HGP創英角ｺﾞｼｯｸUB"/>
            </a:endParaRPr>
          </a:p>
        </p:txBody>
      </p:sp>
      <p:sp>
        <p:nvSpPr>
          <p:cNvPr id="4" name="object 4"/>
          <p:cNvSpPr/>
          <p:nvPr/>
        </p:nvSpPr>
        <p:spPr>
          <a:xfrm>
            <a:off x="4492614" y="1304537"/>
            <a:ext cx="70485" cy="220979"/>
          </a:xfrm>
          <a:custGeom>
            <a:avLst/>
            <a:gdLst/>
            <a:ahLst/>
            <a:cxnLst/>
            <a:rect l="l" t="t" r="r" b="b"/>
            <a:pathLst>
              <a:path w="70485" h="220980">
                <a:moveTo>
                  <a:pt x="70098" y="220973"/>
                </a:moveTo>
                <a:lnTo>
                  <a:pt x="70098" y="0"/>
                </a:lnTo>
                <a:lnTo>
                  <a:pt x="0" y="0"/>
                </a:lnTo>
                <a:lnTo>
                  <a:pt x="0" y="220973"/>
                </a:lnTo>
                <a:lnTo>
                  <a:pt x="70098" y="220973"/>
                </a:lnTo>
                <a:close/>
              </a:path>
            </a:pathLst>
          </a:custGeom>
          <a:solidFill>
            <a:srgbClr val="3B9A4B"/>
          </a:solidFill>
        </p:spPr>
        <p:txBody>
          <a:bodyPr wrap="square" lIns="0" tIns="0" rIns="0" bIns="0" rtlCol="0"/>
          <a:lstStyle/>
          <a:p>
            <a:endParaRPr/>
          </a:p>
        </p:txBody>
      </p:sp>
      <p:sp>
        <p:nvSpPr>
          <p:cNvPr id="5" name="object 5"/>
          <p:cNvSpPr/>
          <p:nvPr/>
        </p:nvSpPr>
        <p:spPr>
          <a:xfrm>
            <a:off x="7180950" y="1292345"/>
            <a:ext cx="71755" cy="220979"/>
          </a:xfrm>
          <a:custGeom>
            <a:avLst/>
            <a:gdLst/>
            <a:ahLst/>
            <a:cxnLst/>
            <a:rect l="l" t="t" r="r" b="b"/>
            <a:pathLst>
              <a:path w="71754" h="220980">
                <a:moveTo>
                  <a:pt x="71622" y="220973"/>
                </a:moveTo>
                <a:lnTo>
                  <a:pt x="71622" y="0"/>
                </a:lnTo>
                <a:lnTo>
                  <a:pt x="0" y="0"/>
                </a:lnTo>
                <a:lnTo>
                  <a:pt x="0" y="220973"/>
                </a:lnTo>
                <a:lnTo>
                  <a:pt x="71622" y="220973"/>
                </a:lnTo>
                <a:close/>
              </a:path>
            </a:pathLst>
          </a:custGeom>
          <a:solidFill>
            <a:srgbClr val="3B9A4B"/>
          </a:solidFill>
        </p:spPr>
        <p:txBody>
          <a:bodyPr wrap="square" lIns="0" tIns="0" rIns="0" bIns="0" rtlCol="0"/>
          <a:lstStyle/>
          <a:p>
            <a:endParaRPr/>
          </a:p>
        </p:txBody>
      </p:sp>
      <p:sp>
        <p:nvSpPr>
          <p:cNvPr id="6" name="object 6"/>
          <p:cNvSpPr txBox="1"/>
          <p:nvPr/>
        </p:nvSpPr>
        <p:spPr>
          <a:xfrm>
            <a:off x="4641467" y="1293367"/>
            <a:ext cx="73914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HGP創英角ｺﾞｼｯｸUB"/>
                <a:cs typeface="HGP創英角ｺﾞｼｯｸUB"/>
              </a:rPr>
              <a:t>営業利益</a:t>
            </a:r>
            <a:endParaRPr sz="1400">
              <a:latin typeface="HGP創英角ｺﾞｼｯｸUB"/>
              <a:cs typeface="HGP創英角ｺﾞｼｯｸUB"/>
            </a:endParaRPr>
          </a:p>
        </p:txBody>
      </p:sp>
      <p:sp>
        <p:nvSpPr>
          <p:cNvPr id="7" name="object 7"/>
          <p:cNvSpPr txBox="1"/>
          <p:nvPr/>
        </p:nvSpPr>
        <p:spPr>
          <a:xfrm>
            <a:off x="7302371" y="1276603"/>
            <a:ext cx="432434"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HGP創英角ｺﾞｼｯｸUB"/>
                <a:cs typeface="HGP創英角ｺﾞｼｯｸUB"/>
              </a:rPr>
              <a:t>ＲＯＥ</a:t>
            </a:r>
            <a:endParaRPr sz="1400">
              <a:latin typeface="HGP創英角ｺﾞｼｯｸUB"/>
              <a:cs typeface="HGP創英角ｺﾞｼｯｸUB"/>
            </a:endParaRPr>
          </a:p>
        </p:txBody>
      </p:sp>
      <p:pic>
        <p:nvPicPr>
          <p:cNvPr id="67" name="object 67"/>
          <p:cNvPicPr/>
          <p:nvPr/>
        </p:nvPicPr>
        <p:blipFill>
          <a:blip r:embed="rId7" cstate="print"/>
          <a:stretch>
            <a:fillRect/>
          </a:stretch>
        </p:blipFill>
        <p:spPr>
          <a:xfrm>
            <a:off x="1613794" y="348989"/>
            <a:ext cx="8305800" cy="609600"/>
          </a:xfrm>
          <a:prstGeom prst="rect">
            <a:avLst/>
          </a:prstGeom>
        </p:spPr>
      </p:pic>
      <p:sp>
        <p:nvSpPr>
          <p:cNvPr id="68" name="object 68"/>
          <p:cNvSpPr txBox="1"/>
          <p:nvPr/>
        </p:nvSpPr>
        <p:spPr>
          <a:xfrm>
            <a:off x="9424279" y="605021"/>
            <a:ext cx="304800" cy="216726"/>
          </a:xfrm>
          <a:prstGeom prst="rect">
            <a:avLst/>
          </a:prstGeom>
          <a:solidFill>
            <a:srgbClr val="FFFFFF"/>
          </a:solidFill>
        </p:spPr>
        <p:txBody>
          <a:bodyPr vert="horz" wrap="square" lIns="0" tIns="31750" rIns="0" bIns="0" rtlCol="0">
            <a:spAutoFit/>
          </a:bodyPr>
          <a:lstStyle/>
          <a:p>
            <a:pPr marL="91440">
              <a:lnSpc>
                <a:spcPct val="100000"/>
              </a:lnSpc>
              <a:spcBef>
                <a:spcPts val="250"/>
              </a:spcBef>
            </a:pPr>
            <a:r>
              <a:rPr lang="en-US" sz="1200" spc="245" dirty="0">
                <a:latin typeface="HGP創英角ｺﾞｼｯｸUB"/>
                <a:cs typeface="HGP創英角ｺﾞｼｯｸUB"/>
              </a:rPr>
              <a:t>5</a:t>
            </a:r>
            <a:endParaRPr sz="1200" dirty="0">
              <a:latin typeface="HGP創英角ｺﾞｼｯｸUB"/>
              <a:cs typeface="HGP創英角ｺﾞｼｯｸUB"/>
            </a:endParaRPr>
          </a:p>
        </p:txBody>
      </p:sp>
      <p:sp>
        <p:nvSpPr>
          <p:cNvPr id="69" name="object 69"/>
          <p:cNvSpPr txBox="1"/>
          <p:nvPr/>
        </p:nvSpPr>
        <p:spPr>
          <a:xfrm>
            <a:off x="1878954" y="541012"/>
            <a:ext cx="6182995" cy="232115"/>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40" dirty="0">
                <a:latin typeface="HGP創英角ｺﾞｼｯｸUB"/>
                <a:cs typeface="HGP創英角ｺﾞｼｯｸUB"/>
              </a:rPr>
              <a:t>Ⅱ．経営指標 【</a:t>
            </a:r>
            <a:r>
              <a:rPr sz="1200" spc="-10" dirty="0">
                <a:latin typeface="HGP創英角ｺﾞｼｯｸUB"/>
                <a:cs typeface="HGP創英角ｺﾞｼｯｸUB"/>
              </a:rPr>
              <a:t>202</a:t>
            </a:r>
            <a:r>
              <a:rPr lang="en-US" altLang="ja-JP" sz="1200" spc="-10" dirty="0">
                <a:latin typeface="HGP創英角ｺﾞｼｯｸUB"/>
                <a:cs typeface="HGP創英角ｺﾞｼｯｸUB"/>
              </a:rPr>
              <a:t>6</a:t>
            </a:r>
            <a:r>
              <a:rPr sz="1200" spc="-10" dirty="0">
                <a:latin typeface="HGP創英角ｺﾞｼｯｸUB"/>
                <a:cs typeface="HGP創英角ｺﾞｼｯｸUB"/>
              </a:rPr>
              <a:t>年</a:t>
            </a:r>
            <a:r>
              <a:rPr sz="1200" dirty="0">
                <a:latin typeface="HGP創英角ｺﾞｼｯｸUB"/>
                <a:cs typeface="HGP創英角ｺﾞｼｯｸUB"/>
              </a:rPr>
              <a:t>3</a:t>
            </a:r>
            <a:r>
              <a:rPr sz="1200" spc="20" dirty="0">
                <a:latin typeface="HGP創英角ｺﾞｼｯｸUB"/>
                <a:cs typeface="HGP創英角ｺﾞｼｯｸUB"/>
              </a:rPr>
              <a:t>月期</a:t>
            </a:r>
            <a:r>
              <a:rPr lang="ja-JP" altLang="en-US" sz="1200" spc="20" dirty="0">
                <a:latin typeface="HGP創英角ｺﾞｼｯｸUB"/>
                <a:cs typeface="HGP創英角ｺﾞｼｯｸUB"/>
              </a:rPr>
              <a:t> </a:t>
            </a:r>
            <a:r>
              <a:rPr lang="ja-JP" altLang="en-US" sz="1200" spc="20" dirty="0">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200" spc="20" dirty="0">
                <a:latin typeface="HGP創英角ｺﾞｼｯｸUB"/>
                <a:cs typeface="HGP創英角ｺﾞｼｯｸUB"/>
              </a:rPr>
              <a:t>2</a:t>
            </a:r>
            <a:r>
              <a:rPr lang="ja-JP" altLang="en-US" sz="1200" spc="20" dirty="0">
                <a:latin typeface="HGP創英角ｺﾞｼｯｸUB" panose="020B0900000000000000" pitchFamily="50" charset="-128"/>
                <a:ea typeface="HGP創英角ｺﾞｼｯｸUB" panose="020B0900000000000000" pitchFamily="50" charset="-128"/>
                <a:cs typeface="HGP創英角ｺﾞｼｯｸUB"/>
              </a:rPr>
              <a:t>四半期</a:t>
            </a:r>
            <a:r>
              <a:rPr lang="en-US" altLang="ja-JP" sz="1200" spc="20" dirty="0">
                <a:latin typeface="HGP創英角ｺﾞｼｯｸUB" panose="020B0900000000000000" pitchFamily="50" charset="-128"/>
                <a:ea typeface="HGP創英角ｺﾞｼｯｸUB" panose="020B0900000000000000" pitchFamily="50" charset="-128"/>
                <a:cs typeface="HGP創英角ｺﾞｼｯｸUB"/>
              </a:rPr>
              <a:t>(</a:t>
            </a:r>
            <a:r>
              <a:rPr lang="ja-JP" altLang="en-US" sz="1200" spc="20" dirty="0">
                <a:latin typeface="HGP創英角ｺﾞｼｯｸUB" panose="020B0900000000000000" pitchFamily="50" charset="-128"/>
                <a:ea typeface="HGP創英角ｺﾞｼｯｸUB" panose="020B0900000000000000" pitchFamily="50" charset="-128"/>
                <a:cs typeface="HGP創英角ｺﾞｼｯｸUB"/>
              </a:rPr>
              <a:t>中間期</a:t>
            </a:r>
            <a:r>
              <a:rPr lang="en-US" altLang="ja-JP" sz="1200" spc="20" dirty="0">
                <a:latin typeface="HGP創英角ｺﾞｼｯｸUB" panose="020B0900000000000000" pitchFamily="50" charset="-128"/>
                <a:ea typeface="HGP創英角ｺﾞｼｯｸUB" panose="020B0900000000000000" pitchFamily="50" charset="-128"/>
                <a:cs typeface="HGP創英角ｺﾞｼｯｸUB"/>
              </a:rPr>
              <a:t>)</a:t>
            </a:r>
            <a:r>
              <a:rPr lang="ja-JP" altLang="en-US" sz="1100" spc="20" dirty="0">
                <a:latin typeface="HGP創英角ｺﾞｼｯｸUB" panose="020B0900000000000000" pitchFamily="50" charset="-128"/>
                <a:ea typeface="HGP創英角ｺﾞｼｯｸUB" panose="020B0900000000000000" pitchFamily="50" charset="-128"/>
                <a:cs typeface="HGP創英角ｺﾞｼｯｸUB"/>
              </a:rPr>
              <a:t>  </a:t>
            </a:r>
            <a:r>
              <a:rPr sz="1200" spc="20" dirty="0" err="1">
                <a:latin typeface="HGP創英角ｺﾞｼｯｸUB"/>
                <a:cs typeface="HGP創英角ｺﾞｼｯｸUB"/>
              </a:rPr>
              <a:t>業績</a:t>
            </a:r>
            <a:r>
              <a:rPr lang="ja-JP" altLang="en-US" sz="1200" spc="20" dirty="0">
                <a:latin typeface="HGP創英角ｺﾞｼｯｸUB" panose="020B0900000000000000" pitchFamily="50" charset="-128"/>
                <a:ea typeface="HGP創英角ｺﾞｼｯｸUB" panose="020B0900000000000000" pitchFamily="50" charset="-128"/>
                <a:cs typeface="HGP創英角ｺﾞｼｯｸUB"/>
              </a:rPr>
              <a:t>推移</a:t>
            </a:r>
            <a:r>
              <a:rPr sz="1200" spc="20" dirty="0">
                <a:latin typeface="HGP創英角ｺﾞｼｯｸUB"/>
                <a:cs typeface="HGP創英角ｺﾞｼｯｸUB"/>
              </a:rPr>
              <a:t>－１】</a:t>
            </a:r>
            <a:endParaRPr sz="1200" dirty="0">
              <a:latin typeface="HGP創英角ｺﾞｼｯｸUB"/>
              <a:cs typeface="HGP創英角ｺﾞｼｯｸUB"/>
            </a:endParaRPr>
          </a:p>
        </p:txBody>
      </p:sp>
      <p:grpSp>
        <p:nvGrpSpPr>
          <p:cNvPr id="189" name="object 8">
            <a:extLst>
              <a:ext uri="{FF2B5EF4-FFF2-40B4-BE49-F238E27FC236}">
                <a16:creationId xmlns:a16="http://schemas.microsoft.com/office/drawing/2014/main" id="{D1191CB7-F8CA-C176-DABD-8A9C00C3F092}"/>
              </a:ext>
            </a:extLst>
          </p:cNvPr>
          <p:cNvGrpSpPr/>
          <p:nvPr/>
        </p:nvGrpSpPr>
        <p:grpSpPr>
          <a:xfrm>
            <a:off x="1418742" y="1566684"/>
            <a:ext cx="2011680" cy="1763522"/>
            <a:chOff x="1418742" y="1566684"/>
            <a:chExt cx="2011680" cy="1763522"/>
          </a:xfrm>
        </p:grpSpPr>
        <p:sp>
          <p:nvSpPr>
            <p:cNvPr id="190" name="object 9">
              <a:extLst>
                <a:ext uri="{FF2B5EF4-FFF2-40B4-BE49-F238E27FC236}">
                  <a16:creationId xmlns:a16="http://schemas.microsoft.com/office/drawing/2014/main" id="{BC97C3A0-44EF-F0D8-FB33-8082A7E00F98}"/>
                </a:ext>
              </a:extLst>
            </p:cNvPr>
            <p:cNvSpPr/>
            <p:nvPr/>
          </p:nvSpPr>
          <p:spPr>
            <a:xfrm>
              <a:off x="1687766" y="1566684"/>
              <a:ext cx="1473200" cy="318770"/>
            </a:xfrm>
            <a:custGeom>
              <a:avLst/>
              <a:gdLst/>
              <a:ahLst/>
              <a:cxnLst/>
              <a:rect l="l" t="t" r="r" b="b"/>
              <a:pathLst>
                <a:path w="1473200" h="318769">
                  <a:moveTo>
                    <a:pt x="832878" y="1511"/>
                  </a:moveTo>
                  <a:lnTo>
                    <a:pt x="811720" y="0"/>
                  </a:lnTo>
                  <a:lnTo>
                    <a:pt x="661631" y="0"/>
                  </a:lnTo>
                  <a:lnTo>
                    <a:pt x="640435" y="1511"/>
                  </a:lnTo>
                  <a:lnTo>
                    <a:pt x="832878" y="1511"/>
                  </a:lnTo>
                  <a:close/>
                </a:path>
                <a:path w="1473200" h="318769">
                  <a:moveTo>
                    <a:pt x="882713" y="7429"/>
                  </a:moveTo>
                  <a:lnTo>
                    <a:pt x="881443" y="7429"/>
                  </a:lnTo>
                  <a:lnTo>
                    <a:pt x="881443" y="6692"/>
                  </a:lnTo>
                  <a:lnTo>
                    <a:pt x="871283" y="6692"/>
                  </a:lnTo>
                  <a:lnTo>
                    <a:pt x="871283" y="6096"/>
                  </a:lnTo>
                  <a:lnTo>
                    <a:pt x="602043" y="6096"/>
                  </a:lnTo>
                  <a:lnTo>
                    <a:pt x="602043" y="6680"/>
                  </a:lnTo>
                  <a:lnTo>
                    <a:pt x="591883" y="6680"/>
                  </a:lnTo>
                  <a:lnTo>
                    <a:pt x="591883" y="7416"/>
                  </a:lnTo>
                  <a:lnTo>
                    <a:pt x="590613" y="7416"/>
                  </a:lnTo>
                  <a:lnTo>
                    <a:pt x="590613" y="7607"/>
                  </a:lnTo>
                  <a:lnTo>
                    <a:pt x="882713" y="7607"/>
                  </a:lnTo>
                  <a:lnTo>
                    <a:pt x="882713" y="7429"/>
                  </a:lnTo>
                  <a:close/>
                </a:path>
                <a:path w="1473200" h="318769">
                  <a:moveTo>
                    <a:pt x="919327" y="13703"/>
                  </a:moveTo>
                  <a:lnTo>
                    <a:pt x="910310" y="12192"/>
                  </a:lnTo>
                  <a:lnTo>
                    <a:pt x="562851" y="12192"/>
                  </a:lnTo>
                  <a:lnTo>
                    <a:pt x="553821" y="13703"/>
                  </a:lnTo>
                  <a:lnTo>
                    <a:pt x="919327" y="13703"/>
                  </a:lnTo>
                  <a:close/>
                </a:path>
                <a:path w="1473200" h="318769">
                  <a:moveTo>
                    <a:pt x="949248" y="19799"/>
                  </a:moveTo>
                  <a:lnTo>
                    <a:pt x="942263" y="18288"/>
                  </a:lnTo>
                  <a:lnTo>
                    <a:pt x="530847" y="18288"/>
                  </a:lnTo>
                  <a:lnTo>
                    <a:pt x="523849" y="19799"/>
                  </a:lnTo>
                  <a:lnTo>
                    <a:pt x="949248" y="19799"/>
                  </a:lnTo>
                  <a:close/>
                </a:path>
                <a:path w="1473200" h="318769">
                  <a:moveTo>
                    <a:pt x="976693" y="25577"/>
                  </a:moveTo>
                  <a:lnTo>
                    <a:pt x="974153" y="25577"/>
                  </a:lnTo>
                  <a:lnTo>
                    <a:pt x="974153" y="24803"/>
                  </a:lnTo>
                  <a:lnTo>
                    <a:pt x="970343" y="24803"/>
                  </a:lnTo>
                  <a:lnTo>
                    <a:pt x="970343" y="24384"/>
                  </a:lnTo>
                  <a:lnTo>
                    <a:pt x="502983" y="24384"/>
                  </a:lnTo>
                  <a:lnTo>
                    <a:pt x="502983" y="24739"/>
                  </a:lnTo>
                  <a:lnTo>
                    <a:pt x="499173" y="24739"/>
                  </a:lnTo>
                  <a:lnTo>
                    <a:pt x="499173" y="25514"/>
                  </a:lnTo>
                  <a:lnTo>
                    <a:pt x="496633" y="25514"/>
                  </a:lnTo>
                  <a:lnTo>
                    <a:pt x="496633" y="25895"/>
                  </a:lnTo>
                  <a:lnTo>
                    <a:pt x="976693" y="25895"/>
                  </a:lnTo>
                  <a:lnTo>
                    <a:pt x="976693" y="25577"/>
                  </a:lnTo>
                  <a:close/>
                </a:path>
                <a:path w="1473200" h="318769">
                  <a:moveTo>
                    <a:pt x="999426" y="31991"/>
                  </a:moveTo>
                  <a:lnTo>
                    <a:pt x="993736" y="30480"/>
                  </a:lnTo>
                  <a:lnTo>
                    <a:pt x="479298" y="30480"/>
                  </a:lnTo>
                  <a:lnTo>
                    <a:pt x="473608" y="31991"/>
                  </a:lnTo>
                  <a:lnTo>
                    <a:pt x="999426" y="31991"/>
                  </a:lnTo>
                  <a:close/>
                </a:path>
                <a:path w="1473200" h="318769">
                  <a:moveTo>
                    <a:pt x="1021143" y="37503"/>
                  </a:moveTo>
                  <a:lnTo>
                    <a:pt x="1018603" y="37503"/>
                  </a:lnTo>
                  <a:lnTo>
                    <a:pt x="1018603" y="36779"/>
                  </a:lnTo>
                  <a:lnTo>
                    <a:pt x="1016063" y="36779"/>
                  </a:lnTo>
                  <a:lnTo>
                    <a:pt x="1016063" y="36576"/>
                  </a:lnTo>
                  <a:lnTo>
                    <a:pt x="455993" y="36576"/>
                  </a:lnTo>
                  <a:lnTo>
                    <a:pt x="455993" y="36868"/>
                  </a:lnTo>
                  <a:lnTo>
                    <a:pt x="454723" y="36868"/>
                  </a:lnTo>
                  <a:lnTo>
                    <a:pt x="454723" y="37604"/>
                  </a:lnTo>
                  <a:lnTo>
                    <a:pt x="450913" y="37604"/>
                  </a:lnTo>
                  <a:lnTo>
                    <a:pt x="450913" y="38087"/>
                  </a:lnTo>
                  <a:lnTo>
                    <a:pt x="1021143" y="38087"/>
                  </a:lnTo>
                  <a:lnTo>
                    <a:pt x="1021143" y="37503"/>
                  </a:lnTo>
                  <a:close/>
                </a:path>
                <a:path w="1473200" h="318769">
                  <a:moveTo>
                    <a:pt x="1040853" y="44183"/>
                  </a:moveTo>
                  <a:lnTo>
                    <a:pt x="1036078" y="42672"/>
                  </a:lnTo>
                  <a:lnTo>
                    <a:pt x="436905" y="42672"/>
                  </a:lnTo>
                  <a:lnTo>
                    <a:pt x="432117" y="44183"/>
                  </a:lnTo>
                  <a:lnTo>
                    <a:pt x="1040853" y="44183"/>
                  </a:lnTo>
                  <a:close/>
                </a:path>
                <a:path w="1473200" h="318769">
                  <a:moveTo>
                    <a:pt x="1060018" y="50279"/>
                  </a:moveTo>
                  <a:lnTo>
                    <a:pt x="1055243" y="48768"/>
                  </a:lnTo>
                  <a:lnTo>
                    <a:pt x="417715" y="48768"/>
                  </a:lnTo>
                  <a:lnTo>
                    <a:pt x="412940" y="50279"/>
                  </a:lnTo>
                  <a:lnTo>
                    <a:pt x="1060018" y="50279"/>
                  </a:lnTo>
                  <a:close/>
                </a:path>
                <a:path w="1473200" h="318769">
                  <a:moveTo>
                    <a:pt x="1076934" y="56375"/>
                  </a:moveTo>
                  <a:lnTo>
                    <a:pt x="1072832" y="54864"/>
                  </a:lnTo>
                  <a:lnTo>
                    <a:pt x="400113" y="54864"/>
                  </a:lnTo>
                  <a:lnTo>
                    <a:pt x="396011" y="56375"/>
                  </a:lnTo>
                  <a:lnTo>
                    <a:pt x="1076934" y="56375"/>
                  </a:lnTo>
                  <a:close/>
                </a:path>
                <a:path w="1473200" h="318769">
                  <a:moveTo>
                    <a:pt x="1093406" y="62471"/>
                  </a:moveTo>
                  <a:lnTo>
                    <a:pt x="1089304" y="60960"/>
                  </a:lnTo>
                  <a:lnTo>
                    <a:pt x="383628" y="60960"/>
                  </a:lnTo>
                  <a:lnTo>
                    <a:pt x="379526" y="62471"/>
                  </a:lnTo>
                  <a:lnTo>
                    <a:pt x="1093406" y="62471"/>
                  </a:lnTo>
                  <a:close/>
                </a:path>
                <a:path w="1473200" h="318769">
                  <a:moveTo>
                    <a:pt x="1110043" y="68008"/>
                  </a:moveTo>
                  <a:lnTo>
                    <a:pt x="1106233" y="68008"/>
                  </a:lnTo>
                  <a:lnTo>
                    <a:pt x="1106233" y="67056"/>
                  </a:lnTo>
                  <a:lnTo>
                    <a:pt x="367093" y="67056"/>
                  </a:lnTo>
                  <a:lnTo>
                    <a:pt x="367093" y="67310"/>
                  </a:lnTo>
                  <a:lnTo>
                    <a:pt x="365823" y="67310"/>
                  </a:lnTo>
                  <a:lnTo>
                    <a:pt x="365823" y="68110"/>
                  </a:lnTo>
                  <a:lnTo>
                    <a:pt x="363283" y="68110"/>
                  </a:lnTo>
                  <a:lnTo>
                    <a:pt x="363283" y="68567"/>
                  </a:lnTo>
                  <a:lnTo>
                    <a:pt x="365823" y="68567"/>
                  </a:lnTo>
                  <a:lnTo>
                    <a:pt x="367093" y="68567"/>
                  </a:lnTo>
                  <a:lnTo>
                    <a:pt x="1106233" y="68567"/>
                  </a:lnTo>
                  <a:lnTo>
                    <a:pt x="1110043" y="68567"/>
                  </a:lnTo>
                  <a:lnTo>
                    <a:pt x="1110043" y="68008"/>
                  </a:lnTo>
                  <a:close/>
                </a:path>
                <a:path w="1473200" h="318769">
                  <a:moveTo>
                    <a:pt x="1123848" y="74663"/>
                  </a:moveTo>
                  <a:lnTo>
                    <a:pt x="1120254" y="73152"/>
                  </a:lnTo>
                  <a:lnTo>
                    <a:pt x="352653" y="73152"/>
                  </a:lnTo>
                  <a:lnTo>
                    <a:pt x="349072" y="74663"/>
                  </a:lnTo>
                  <a:lnTo>
                    <a:pt x="1123848" y="74663"/>
                  </a:lnTo>
                  <a:close/>
                </a:path>
                <a:path w="1473200" h="318769">
                  <a:moveTo>
                    <a:pt x="1138224" y="80759"/>
                  </a:moveTo>
                  <a:lnTo>
                    <a:pt x="1134643" y="79248"/>
                  </a:lnTo>
                  <a:lnTo>
                    <a:pt x="338251" y="79248"/>
                  </a:lnTo>
                  <a:lnTo>
                    <a:pt x="334670" y="80759"/>
                  </a:lnTo>
                  <a:lnTo>
                    <a:pt x="1138224" y="80759"/>
                  </a:lnTo>
                  <a:close/>
                </a:path>
                <a:path w="1473200" h="318769">
                  <a:moveTo>
                    <a:pt x="1152207" y="86855"/>
                  </a:moveTo>
                  <a:lnTo>
                    <a:pt x="1149032" y="85344"/>
                  </a:lnTo>
                  <a:lnTo>
                    <a:pt x="323862" y="85344"/>
                  </a:lnTo>
                  <a:lnTo>
                    <a:pt x="320687" y="86855"/>
                  </a:lnTo>
                  <a:lnTo>
                    <a:pt x="1152207" y="86855"/>
                  </a:lnTo>
                  <a:close/>
                </a:path>
                <a:path w="1473200" h="318769">
                  <a:moveTo>
                    <a:pt x="1164920" y="92951"/>
                  </a:moveTo>
                  <a:lnTo>
                    <a:pt x="1161757" y="91440"/>
                  </a:lnTo>
                  <a:lnTo>
                    <a:pt x="311137" y="91440"/>
                  </a:lnTo>
                  <a:lnTo>
                    <a:pt x="307962" y="92951"/>
                  </a:lnTo>
                  <a:lnTo>
                    <a:pt x="1164920" y="92951"/>
                  </a:lnTo>
                  <a:close/>
                </a:path>
                <a:path w="1473200" h="318769">
                  <a:moveTo>
                    <a:pt x="1177645" y="99047"/>
                  </a:moveTo>
                  <a:lnTo>
                    <a:pt x="1174483" y="97536"/>
                  </a:lnTo>
                  <a:lnTo>
                    <a:pt x="298411" y="97536"/>
                  </a:lnTo>
                  <a:lnTo>
                    <a:pt x="295236" y="99047"/>
                  </a:lnTo>
                  <a:lnTo>
                    <a:pt x="1177645" y="99047"/>
                  </a:lnTo>
                  <a:close/>
                </a:path>
                <a:path w="1473200" h="318769">
                  <a:moveTo>
                    <a:pt x="1190371" y="105143"/>
                  </a:moveTo>
                  <a:lnTo>
                    <a:pt x="1187196" y="103632"/>
                  </a:lnTo>
                  <a:lnTo>
                    <a:pt x="285673" y="103632"/>
                  </a:lnTo>
                  <a:lnTo>
                    <a:pt x="282511" y="105143"/>
                  </a:lnTo>
                  <a:lnTo>
                    <a:pt x="1190371" y="105143"/>
                  </a:lnTo>
                  <a:close/>
                </a:path>
                <a:path w="1473200" h="318769">
                  <a:moveTo>
                    <a:pt x="1201737" y="111239"/>
                  </a:moveTo>
                  <a:lnTo>
                    <a:pt x="1198918" y="109728"/>
                  </a:lnTo>
                  <a:lnTo>
                    <a:pt x="273964" y="109728"/>
                  </a:lnTo>
                  <a:lnTo>
                    <a:pt x="271132" y="111239"/>
                  </a:lnTo>
                  <a:lnTo>
                    <a:pt x="1201737" y="111239"/>
                  </a:lnTo>
                  <a:close/>
                </a:path>
                <a:path w="1473200" h="318769">
                  <a:moveTo>
                    <a:pt x="1213104" y="117335"/>
                  </a:moveTo>
                  <a:lnTo>
                    <a:pt x="1210271" y="115824"/>
                  </a:lnTo>
                  <a:lnTo>
                    <a:pt x="262610" y="115824"/>
                  </a:lnTo>
                  <a:lnTo>
                    <a:pt x="259778" y="117335"/>
                  </a:lnTo>
                  <a:lnTo>
                    <a:pt x="1213104" y="117335"/>
                  </a:lnTo>
                  <a:close/>
                </a:path>
                <a:path w="1473200" h="318769">
                  <a:moveTo>
                    <a:pt x="1224457" y="123431"/>
                  </a:moveTo>
                  <a:lnTo>
                    <a:pt x="1221625" y="121920"/>
                  </a:lnTo>
                  <a:lnTo>
                    <a:pt x="251244" y="121920"/>
                  </a:lnTo>
                  <a:lnTo>
                    <a:pt x="248424" y="123431"/>
                  </a:lnTo>
                  <a:lnTo>
                    <a:pt x="1224457" y="123431"/>
                  </a:lnTo>
                  <a:close/>
                </a:path>
                <a:path w="1473200" h="318769">
                  <a:moveTo>
                    <a:pt x="1235316" y="129527"/>
                  </a:moveTo>
                  <a:lnTo>
                    <a:pt x="1232776" y="128016"/>
                  </a:lnTo>
                  <a:lnTo>
                    <a:pt x="240106" y="128016"/>
                  </a:lnTo>
                  <a:lnTo>
                    <a:pt x="237553" y="129527"/>
                  </a:lnTo>
                  <a:lnTo>
                    <a:pt x="1235316" y="129527"/>
                  </a:lnTo>
                  <a:close/>
                </a:path>
                <a:path w="1473200" h="318769">
                  <a:moveTo>
                    <a:pt x="1245527" y="135623"/>
                  </a:moveTo>
                  <a:lnTo>
                    <a:pt x="1242987" y="134112"/>
                  </a:lnTo>
                  <a:lnTo>
                    <a:pt x="229882" y="134112"/>
                  </a:lnTo>
                  <a:lnTo>
                    <a:pt x="227342" y="135623"/>
                  </a:lnTo>
                  <a:lnTo>
                    <a:pt x="1245527" y="135623"/>
                  </a:lnTo>
                  <a:close/>
                </a:path>
                <a:path w="1473200" h="318769">
                  <a:moveTo>
                    <a:pt x="1255737" y="141719"/>
                  </a:moveTo>
                  <a:lnTo>
                    <a:pt x="1253197" y="140208"/>
                  </a:lnTo>
                  <a:lnTo>
                    <a:pt x="219671" y="140208"/>
                  </a:lnTo>
                  <a:lnTo>
                    <a:pt x="217131" y="141719"/>
                  </a:lnTo>
                  <a:lnTo>
                    <a:pt x="1255737" y="141719"/>
                  </a:lnTo>
                  <a:close/>
                </a:path>
                <a:path w="1473200" h="318769">
                  <a:moveTo>
                    <a:pt x="1265948" y="147815"/>
                  </a:moveTo>
                  <a:lnTo>
                    <a:pt x="1263408" y="146304"/>
                  </a:lnTo>
                  <a:lnTo>
                    <a:pt x="209461" y="146304"/>
                  </a:lnTo>
                  <a:lnTo>
                    <a:pt x="206921" y="147815"/>
                  </a:lnTo>
                  <a:lnTo>
                    <a:pt x="1265948" y="147815"/>
                  </a:lnTo>
                  <a:close/>
                </a:path>
                <a:path w="1473200" h="318769">
                  <a:moveTo>
                    <a:pt x="1275588" y="153911"/>
                  </a:moveTo>
                  <a:lnTo>
                    <a:pt x="1273289" y="152400"/>
                  </a:lnTo>
                  <a:lnTo>
                    <a:pt x="199593" y="152400"/>
                  </a:lnTo>
                  <a:lnTo>
                    <a:pt x="197294" y="153911"/>
                  </a:lnTo>
                  <a:lnTo>
                    <a:pt x="1275588" y="153911"/>
                  </a:lnTo>
                  <a:close/>
                </a:path>
                <a:path w="1473200" h="318769">
                  <a:moveTo>
                    <a:pt x="1284820" y="160007"/>
                  </a:moveTo>
                  <a:lnTo>
                    <a:pt x="1282522" y="158496"/>
                  </a:lnTo>
                  <a:lnTo>
                    <a:pt x="190360" y="158496"/>
                  </a:lnTo>
                  <a:lnTo>
                    <a:pt x="188061" y="160007"/>
                  </a:lnTo>
                  <a:lnTo>
                    <a:pt x="1284820" y="160007"/>
                  </a:lnTo>
                  <a:close/>
                </a:path>
                <a:path w="1473200" h="318769">
                  <a:moveTo>
                    <a:pt x="1294053" y="166103"/>
                  </a:moveTo>
                  <a:lnTo>
                    <a:pt x="1291755" y="164592"/>
                  </a:lnTo>
                  <a:lnTo>
                    <a:pt x="181127" y="164592"/>
                  </a:lnTo>
                  <a:lnTo>
                    <a:pt x="178828" y="166103"/>
                  </a:lnTo>
                  <a:lnTo>
                    <a:pt x="1294053" y="166103"/>
                  </a:lnTo>
                  <a:close/>
                </a:path>
                <a:path w="1473200" h="318769">
                  <a:moveTo>
                    <a:pt x="1303286" y="172199"/>
                  </a:moveTo>
                  <a:lnTo>
                    <a:pt x="1300988" y="170688"/>
                  </a:lnTo>
                  <a:lnTo>
                    <a:pt x="171894" y="170688"/>
                  </a:lnTo>
                  <a:lnTo>
                    <a:pt x="169595" y="172199"/>
                  </a:lnTo>
                  <a:lnTo>
                    <a:pt x="1303286" y="172199"/>
                  </a:lnTo>
                  <a:close/>
                </a:path>
                <a:path w="1473200" h="318769">
                  <a:moveTo>
                    <a:pt x="1312125" y="178295"/>
                  </a:moveTo>
                  <a:lnTo>
                    <a:pt x="1310030" y="176784"/>
                  </a:lnTo>
                  <a:lnTo>
                    <a:pt x="162852" y="176784"/>
                  </a:lnTo>
                  <a:lnTo>
                    <a:pt x="160756" y="178295"/>
                  </a:lnTo>
                  <a:lnTo>
                    <a:pt x="1312125" y="178295"/>
                  </a:lnTo>
                  <a:close/>
                </a:path>
                <a:path w="1473200" h="318769">
                  <a:moveTo>
                    <a:pt x="1320507" y="184391"/>
                  </a:moveTo>
                  <a:lnTo>
                    <a:pt x="1318425" y="182880"/>
                  </a:lnTo>
                  <a:lnTo>
                    <a:pt x="154470" y="182880"/>
                  </a:lnTo>
                  <a:lnTo>
                    <a:pt x="152374" y="184391"/>
                  </a:lnTo>
                  <a:lnTo>
                    <a:pt x="1320507" y="184391"/>
                  </a:lnTo>
                  <a:close/>
                </a:path>
                <a:path w="1473200" h="318769">
                  <a:moveTo>
                    <a:pt x="1328889" y="190487"/>
                  </a:moveTo>
                  <a:lnTo>
                    <a:pt x="1326807" y="188976"/>
                  </a:lnTo>
                  <a:lnTo>
                    <a:pt x="146088" y="188976"/>
                  </a:lnTo>
                  <a:lnTo>
                    <a:pt x="144005" y="190487"/>
                  </a:lnTo>
                  <a:lnTo>
                    <a:pt x="1328889" y="190487"/>
                  </a:lnTo>
                  <a:close/>
                </a:path>
                <a:path w="1473200" h="318769">
                  <a:moveTo>
                    <a:pt x="1337271" y="196583"/>
                  </a:moveTo>
                  <a:lnTo>
                    <a:pt x="1335189" y="195072"/>
                  </a:lnTo>
                  <a:lnTo>
                    <a:pt x="137706" y="195072"/>
                  </a:lnTo>
                  <a:lnTo>
                    <a:pt x="135623" y="196583"/>
                  </a:lnTo>
                  <a:lnTo>
                    <a:pt x="1337271" y="196583"/>
                  </a:lnTo>
                  <a:close/>
                </a:path>
                <a:path w="1473200" h="318769">
                  <a:moveTo>
                    <a:pt x="1344993" y="201726"/>
                  </a:moveTo>
                  <a:lnTo>
                    <a:pt x="1343723" y="201726"/>
                  </a:lnTo>
                  <a:lnTo>
                    <a:pt x="1343723" y="201168"/>
                  </a:lnTo>
                  <a:lnTo>
                    <a:pt x="129603" y="201168"/>
                  </a:lnTo>
                  <a:lnTo>
                    <a:pt x="129603" y="201422"/>
                  </a:lnTo>
                  <a:lnTo>
                    <a:pt x="128333" y="201422"/>
                  </a:lnTo>
                  <a:lnTo>
                    <a:pt x="128333" y="202361"/>
                  </a:lnTo>
                  <a:lnTo>
                    <a:pt x="127063" y="202361"/>
                  </a:lnTo>
                  <a:lnTo>
                    <a:pt x="127063" y="202679"/>
                  </a:lnTo>
                  <a:lnTo>
                    <a:pt x="128333" y="202679"/>
                  </a:lnTo>
                  <a:lnTo>
                    <a:pt x="129603" y="202679"/>
                  </a:lnTo>
                  <a:lnTo>
                    <a:pt x="1343723" y="202679"/>
                  </a:lnTo>
                  <a:lnTo>
                    <a:pt x="1344993" y="202679"/>
                  </a:lnTo>
                  <a:lnTo>
                    <a:pt x="1344993" y="201726"/>
                  </a:lnTo>
                  <a:close/>
                </a:path>
                <a:path w="1473200" h="318769">
                  <a:moveTo>
                    <a:pt x="1353248" y="208775"/>
                  </a:moveTo>
                  <a:lnTo>
                    <a:pt x="1351343" y="207264"/>
                  </a:lnTo>
                  <a:lnTo>
                    <a:pt x="121564" y="207264"/>
                  </a:lnTo>
                  <a:lnTo>
                    <a:pt x="119659" y="208775"/>
                  </a:lnTo>
                  <a:lnTo>
                    <a:pt x="1353248" y="208775"/>
                  </a:lnTo>
                  <a:close/>
                </a:path>
                <a:path w="1473200" h="318769">
                  <a:moveTo>
                    <a:pt x="1360881" y="214871"/>
                  </a:moveTo>
                  <a:lnTo>
                    <a:pt x="1358976" y="213360"/>
                  </a:lnTo>
                  <a:lnTo>
                    <a:pt x="113931" y="213360"/>
                  </a:lnTo>
                  <a:lnTo>
                    <a:pt x="112026" y="214871"/>
                  </a:lnTo>
                  <a:lnTo>
                    <a:pt x="1360881" y="214871"/>
                  </a:lnTo>
                  <a:close/>
                </a:path>
                <a:path w="1473200" h="318769">
                  <a:moveTo>
                    <a:pt x="1368513" y="220967"/>
                  </a:moveTo>
                  <a:lnTo>
                    <a:pt x="1366608" y="219456"/>
                  </a:lnTo>
                  <a:lnTo>
                    <a:pt x="106299" y="219456"/>
                  </a:lnTo>
                  <a:lnTo>
                    <a:pt x="104394" y="220967"/>
                  </a:lnTo>
                  <a:lnTo>
                    <a:pt x="1368513" y="220967"/>
                  </a:lnTo>
                  <a:close/>
                </a:path>
                <a:path w="1473200" h="318769">
                  <a:moveTo>
                    <a:pt x="1376146" y="227063"/>
                  </a:moveTo>
                  <a:lnTo>
                    <a:pt x="1374254" y="225552"/>
                  </a:lnTo>
                  <a:lnTo>
                    <a:pt x="98666" y="225552"/>
                  </a:lnTo>
                  <a:lnTo>
                    <a:pt x="96761" y="227063"/>
                  </a:lnTo>
                  <a:lnTo>
                    <a:pt x="1376146" y="227063"/>
                  </a:lnTo>
                  <a:close/>
                </a:path>
                <a:path w="1473200" h="318769">
                  <a:moveTo>
                    <a:pt x="1383512" y="233159"/>
                  </a:moveTo>
                  <a:lnTo>
                    <a:pt x="1381772" y="231648"/>
                  </a:lnTo>
                  <a:lnTo>
                    <a:pt x="91147" y="231648"/>
                  </a:lnTo>
                  <a:lnTo>
                    <a:pt x="89408" y="233159"/>
                  </a:lnTo>
                  <a:lnTo>
                    <a:pt x="1383512" y="233159"/>
                  </a:lnTo>
                  <a:close/>
                </a:path>
                <a:path w="1473200" h="318769">
                  <a:moveTo>
                    <a:pt x="1390484" y="239255"/>
                  </a:moveTo>
                  <a:lnTo>
                    <a:pt x="1388745" y="237744"/>
                  </a:lnTo>
                  <a:lnTo>
                    <a:pt x="84175" y="237744"/>
                  </a:lnTo>
                  <a:lnTo>
                    <a:pt x="82448" y="239255"/>
                  </a:lnTo>
                  <a:lnTo>
                    <a:pt x="1390484" y="239255"/>
                  </a:lnTo>
                  <a:close/>
                </a:path>
                <a:path w="1473200" h="318769">
                  <a:moveTo>
                    <a:pt x="1397444" y="245351"/>
                  </a:moveTo>
                  <a:lnTo>
                    <a:pt x="1395717" y="243840"/>
                  </a:lnTo>
                  <a:lnTo>
                    <a:pt x="77216" y="243840"/>
                  </a:lnTo>
                  <a:lnTo>
                    <a:pt x="75488" y="245351"/>
                  </a:lnTo>
                  <a:lnTo>
                    <a:pt x="1397444" y="245351"/>
                  </a:lnTo>
                  <a:close/>
                </a:path>
                <a:path w="1473200" h="318769">
                  <a:moveTo>
                    <a:pt x="1404416" y="251447"/>
                  </a:moveTo>
                  <a:lnTo>
                    <a:pt x="1402689" y="249936"/>
                  </a:lnTo>
                  <a:lnTo>
                    <a:pt x="70256" y="249936"/>
                  </a:lnTo>
                  <a:lnTo>
                    <a:pt x="68516" y="251447"/>
                  </a:lnTo>
                  <a:lnTo>
                    <a:pt x="1404416" y="251447"/>
                  </a:lnTo>
                  <a:close/>
                </a:path>
                <a:path w="1473200" h="318769">
                  <a:moveTo>
                    <a:pt x="1411389" y="257543"/>
                  </a:moveTo>
                  <a:lnTo>
                    <a:pt x="1409649" y="256032"/>
                  </a:lnTo>
                  <a:lnTo>
                    <a:pt x="63284" y="256032"/>
                  </a:lnTo>
                  <a:lnTo>
                    <a:pt x="61556" y="257543"/>
                  </a:lnTo>
                  <a:lnTo>
                    <a:pt x="1411389" y="257543"/>
                  </a:lnTo>
                  <a:close/>
                </a:path>
                <a:path w="1473200" h="318769">
                  <a:moveTo>
                    <a:pt x="1418056" y="263639"/>
                  </a:moveTo>
                  <a:lnTo>
                    <a:pt x="1416469" y="262128"/>
                  </a:lnTo>
                  <a:lnTo>
                    <a:pt x="56476" y="262128"/>
                  </a:lnTo>
                  <a:lnTo>
                    <a:pt x="54889" y="263639"/>
                  </a:lnTo>
                  <a:lnTo>
                    <a:pt x="1418056" y="263639"/>
                  </a:lnTo>
                  <a:close/>
                </a:path>
                <a:path w="1473200" h="318769">
                  <a:moveTo>
                    <a:pt x="1424432" y="269735"/>
                  </a:moveTo>
                  <a:lnTo>
                    <a:pt x="1422844" y="268224"/>
                  </a:lnTo>
                  <a:lnTo>
                    <a:pt x="50114" y="268224"/>
                  </a:lnTo>
                  <a:lnTo>
                    <a:pt x="48526" y="269735"/>
                  </a:lnTo>
                  <a:lnTo>
                    <a:pt x="1424432" y="269735"/>
                  </a:lnTo>
                  <a:close/>
                </a:path>
                <a:path w="1473200" h="318769">
                  <a:moveTo>
                    <a:pt x="1430794" y="275831"/>
                  </a:moveTo>
                  <a:lnTo>
                    <a:pt x="1429207" y="274320"/>
                  </a:lnTo>
                  <a:lnTo>
                    <a:pt x="43751" y="274320"/>
                  </a:lnTo>
                  <a:lnTo>
                    <a:pt x="42164" y="275831"/>
                  </a:lnTo>
                  <a:lnTo>
                    <a:pt x="1430794" y="275831"/>
                  </a:lnTo>
                  <a:close/>
                </a:path>
                <a:path w="1473200" h="318769">
                  <a:moveTo>
                    <a:pt x="1437170" y="281927"/>
                  </a:moveTo>
                  <a:lnTo>
                    <a:pt x="1435582" y="280416"/>
                  </a:lnTo>
                  <a:lnTo>
                    <a:pt x="37388" y="280416"/>
                  </a:lnTo>
                  <a:lnTo>
                    <a:pt x="35801" y="281927"/>
                  </a:lnTo>
                  <a:lnTo>
                    <a:pt x="1437170" y="281927"/>
                  </a:lnTo>
                  <a:close/>
                </a:path>
                <a:path w="1473200" h="318769">
                  <a:moveTo>
                    <a:pt x="1443532" y="288023"/>
                  </a:moveTo>
                  <a:lnTo>
                    <a:pt x="1441945" y="286512"/>
                  </a:lnTo>
                  <a:lnTo>
                    <a:pt x="31026" y="286512"/>
                  </a:lnTo>
                  <a:lnTo>
                    <a:pt x="29438" y="288023"/>
                  </a:lnTo>
                  <a:lnTo>
                    <a:pt x="1443532" y="288023"/>
                  </a:lnTo>
                  <a:close/>
                </a:path>
                <a:path w="1473200" h="318769">
                  <a:moveTo>
                    <a:pt x="1449717" y="294119"/>
                  </a:moveTo>
                  <a:lnTo>
                    <a:pt x="1448269" y="292608"/>
                  </a:lnTo>
                  <a:lnTo>
                    <a:pt x="24714" y="292608"/>
                  </a:lnTo>
                  <a:lnTo>
                    <a:pt x="23266" y="294119"/>
                  </a:lnTo>
                  <a:lnTo>
                    <a:pt x="1449717" y="294119"/>
                  </a:lnTo>
                  <a:close/>
                </a:path>
                <a:path w="1473200" h="318769">
                  <a:moveTo>
                    <a:pt x="1455534" y="300215"/>
                  </a:moveTo>
                  <a:lnTo>
                    <a:pt x="1454086" y="298704"/>
                  </a:lnTo>
                  <a:lnTo>
                    <a:pt x="18897" y="298704"/>
                  </a:lnTo>
                  <a:lnTo>
                    <a:pt x="17449" y="300215"/>
                  </a:lnTo>
                  <a:lnTo>
                    <a:pt x="1455534" y="300215"/>
                  </a:lnTo>
                  <a:close/>
                </a:path>
                <a:path w="1473200" h="318769">
                  <a:moveTo>
                    <a:pt x="1461363" y="306311"/>
                  </a:moveTo>
                  <a:lnTo>
                    <a:pt x="1459915" y="304800"/>
                  </a:lnTo>
                  <a:lnTo>
                    <a:pt x="13081" y="304800"/>
                  </a:lnTo>
                  <a:lnTo>
                    <a:pt x="11633" y="306311"/>
                  </a:lnTo>
                  <a:lnTo>
                    <a:pt x="1461363" y="306311"/>
                  </a:lnTo>
                  <a:close/>
                </a:path>
                <a:path w="1473200" h="318769">
                  <a:moveTo>
                    <a:pt x="1467180" y="312407"/>
                  </a:moveTo>
                  <a:lnTo>
                    <a:pt x="1465732" y="310896"/>
                  </a:lnTo>
                  <a:lnTo>
                    <a:pt x="7264" y="310896"/>
                  </a:lnTo>
                  <a:lnTo>
                    <a:pt x="5816" y="312407"/>
                  </a:lnTo>
                  <a:lnTo>
                    <a:pt x="1467180" y="312407"/>
                  </a:lnTo>
                  <a:close/>
                </a:path>
                <a:path w="1473200" h="318769">
                  <a:moveTo>
                    <a:pt x="1473009" y="318503"/>
                  </a:moveTo>
                  <a:lnTo>
                    <a:pt x="1471561" y="316992"/>
                  </a:lnTo>
                  <a:lnTo>
                    <a:pt x="1447" y="316992"/>
                  </a:lnTo>
                  <a:lnTo>
                    <a:pt x="0" y="318503"/>
                  </a:lnTo>
                  <a:lnTo>
                    <a:pt x="1473009" y="318503"/>
                  </a:lnTo>
                  <a:close/>
                </a:path>
              </a:pathLst>
            </a:custGeom>
            <a:solidFill>
              <a:srgbClr val="CCFFCC"/>
            </a:solidFill>
          </p:spPr>
          <p:txBody>
            <a:bodyPr wrap="square" lIns="0" tIns="0" rIns="0" bIns="0" rtlCol="0"/>
            <a:lstStyle/>
            <a:p>
              <a:endParaRPr/>
            </a:p>
          </p:txBody>
        </p:sp>
        <p:sp>
          <p:nvSpPr>
            <p:cNvPr id="191" name="object 10">
              <a:extLst>
                <a:ext uri="{FF2B5EF4-FFF2-40B4-BE49-F238E27FC236}">
                  <a16:creationId xmlns:a16="http://schemas.microsoft.com/office/drawing/2014/main" id="{513E20AB-08AB-71F1-3403-B079035DF890}"/>
                </a:ext>
              </a:extLst>
            </p:cNvPr>
            <p:cNvSpPr/>
            <p:nvPr/>
          </p:nvSpPr>
          <p:spPr>
            <a:xfrm>
              <a:off x="1460982" y="1883676"/>
              <a:ext cx="1927225" cy="398145"/>
            </a:xfrm>
            <a:custGeom>
              <a:avLst/>
              <a:gdLst/>
              <a:ahLst/>
              <a:cxnLst/>
              <a:rect l="l" t="t" r="r" b="b"/>
              <a:pathLst>
                <a:path w="1927225" h="398144">
                  <a:moveTo>
                    <a:pt x="1699793" y="1511"/>
                  </a:moveTo>
                  <a:lnTo>
                    <a:pt x="1698345" y="0"/>
                  </a:lnTo>
                  <a:lnTo>
                    <a:pt x="228231" y="0"/>
                  </a:lnTo>
                  <a:lnTo>
                    <a:pt x="226783" y="1511"/>
                  </a:lnTo>
                  <a:lnTo>
                    <a:pt x="1699793" y="1511"/>
                  </a:lnTo>
                  <a:close/>
                </a:path>
                <a:path w="1927225" h="398144">
                  <a:moveTo>
                    <a:pt x="1705610" y="7607"/>
                  </a:moveTo>
                  <a:lnTo>
                    <a:pt x="1704162" y="6096"/>
                  </a:lnTo>
                  <a:lnTo>
                    <a:pt x="222415" y="6096"/>
                  </a:lnTo>
                  <a:lnTo>
                    <a:pt x="220967" y="7607"/>
                  </a:lnTo>
                  <a:lnTo>
                    <a:pt x="1705610" y="7607"/>
                  </a:lnTo>
                  <a:close/>
                </a:path>
                <a:path w="1927225" h="398144">
                  <a:moveTo>
                    <a:pt x="1710956" y="13703"/>
                  </a:moveTo>
                  <a:lnTo>
                    <a:pt x="1709635" y="12192"/>
                  </a:lnTo>
                  <a:lnTo>
                    <a:pt x="216954" y="12192"/>
                  </a:lnTo>
                  <a:lnTo>
                    <a:pt x="215633" y="13703"/>
                  </a:lnTo>
                  <a:lnTo>
                    <a:pt x="1710956" y="13703"/>
                  </a:lnTo>
                  <a:close/>
                </a:path>
                <a:path w="1927225" h="398144">
                  <a:moveTo>
                    <a:pt x="1716278" y="19799"/>
                  </a:moveTo>
                  <a:lnTo>
                    <a:pt x="1714957" y="18288"/>
                  </a:lnTo>
                  <a:lnTo>
                    <a:pt x="211645" y="18288"/>
                  </a:lnTo>
                  <a:lnTo>
                    <a:pt x="210312" y="19799"/>
                  </a:lnTo>
                  <a:lnTo>
                    <a:pt x="1716278" y="19799"/>
                  </a:lnTo>
                  <a:close/>
                </a:path>
                <a:path w="1927225" h="398144">
                  <a:moveTo>
                    <a:pt x="1721599" y="25895"/>
                  </a:moveTo>
                  <a:lnTo>
                    <a:pt x="1720278" y="24384"/>
                  </a:lnTo>
                  <a:lnTo>
                    <a:pt x="206324" y="24384"/>
                  </a:lnTo>
                  <a:lnTo>
                    <a:pt x="205003" y="25895"/>
                  </a:lnTo>
                  <a:lnTo>
                    <a:pt x="1721599" y="25895"/>
                  </a:lnTo>
                  <a:close/>
                </a:path>
                <a:path w="1927225" h="398144">
                  <a:moveTo>
                    <a:pt x="1726920" y="31991"/>
                  </a:moveTo>
                  <a:lnTo>
                    <a:pt x="1725599" y="30480"/>
                  </a:lnTo>
                  <a:lnTo>
                    <a:pt x="201015" y="30480"/>
                  </a:lnTo>
                  <a:lnTo>
                    <a:pt x="199694" y="31991"/>
                  </a:lnTo>
                  <a:lnTo>
                    <a:pt x="1726920" y="31991"/>
                  </a:lnTo>
                  <a:close/>
                </a:path>
                <a:path w="1927225" h="398144">
                  <a:moveTo>
                    <a:pt x="1732241" y="38087"/>
                  </a:moveTo>
                  <a:lnTo>
                    <a:pt x="1730921" y="36576"/>
                  </a:lnTo>
                  <a:lnTo>
                    <a:pt x="195694" y="36576"/>
                  </a:lnTo>
                  <a:lnTo>
                    <a:pt x="194373" y="38087"/>
                  </a:lnTo>
                  <a:lnTo>
                    <a:pt x="1732241" y="38087"/>
                  </a:lnTo>
                  <a:close/>
                </a:path>
                <a:path w="1927225" h="398144">
                  <a:moveTo>
                    <a:pt x="1737410" y="44183"/>
                  </a:moveTo>
                  <a:lnTo>
                    <a:pt x="1736204" y="42672"/>
                  </a:lnTo>
                  <a:lnTo>
                    <a:pt x="190423" y="42672"/>
                  </a:lnTo>
                  <a:lnTo>
                    <a:pt x="189217" y="44183"/>
                  </a:lnTo>
                  <a:lnTo>
                    <a:pt x="1737410" y="44183"/>
                  </a:lnTo>
                  <a:close/>
                </a:path>
                <a:path w="1927225" h="398144">
                  <a:moveTo>
                    <a:pt x="1742262" y="50279"/>
                  </a:moveTo>
                  <a:lnTo>
                    <a:pt x="1741055" y="48768"/>
                  </a:lnTo>
                  <a:lnTo>
                    <a:pt x="185572" y="48768"/>
                  </a:lnTo>
                  <a:lnTo>
                    <a:pt x="184365" y="50279"/>
                  </a:lnTo>
                  <a:lnTo>
                    <a:pt x="1742262" y="50279"/>
                  </a:lnTo>
                  <a:close/>
                </a:path>
                <a:path w="1927225" h="398144">
                  <a:moveTo>
                    <a:pt x="1747126" y="56375"/>
                  </a:moveTo>
                  <a:lnTo>
                    <a:pt x="1745919" y="54864"/>
                  </a:lnTo>
                  <a:lnTo>
                    <a:pt x="180721" y="54864"/>
                  </a:lnTo>
                  <a:lnTo>
                    <a:pt x="179514" y="56375"/>
                  </a:lnTo>
                  <a:lnTo>
                    <a:pt x="1747126" y="56375"/>
                  </a:lnTo>
                  <a:close/>
                </a:path>
                <a:path w="1927225" h="398144">
                  <a:moveTo>
                    <a:pt x="1751977" y="62471"/>
                  </a:moveTo>
                  <a:lnTo>
                    <a:pt x="1750771" y="60960"/>
                  </a:lnTo>
                  <a:lnTo>
                    <a:pt x="175869" y="60960"/>
                  </a:lnTo>
                  <a:lnTo>
                    <a:pt x="174663" y="62471"/>
                  </a:lnTo>
                  <a:lnTo>
                    <a:pt x="1751977" y="62471"/>
                  </a:lnTo>
                  <a:close/>
                </a:path>
                <a:path w="1927225" h="398144">
                  <a:moveTo>
                    <a:pt x="1756841" y="68567"/>
                  </a:moveTo>
                  <a:lnTo>
                    <a:pt x="1755622" y="67056"/>
                  </a:lnTo>
                  <a:lnTo>
                    <a:pt x="171018" y="67056"/>
                  </a:lnTo>
                  <a:lnTo>
                    <a:pt x="169811" y="68567"/>
                  </a:lnTo>
                  <a:lnTo>
                    <a:pt x="1756841" y="68567"/>
                  </a:lnTo>
                  <a:close/>
                </a:path>
                <a:path w="1927225" h="398144">
                  <a:moveTo>
                    <a:pt x="1761693" y="74663"/>
                  </a:moveTo>
                  <a:lnTo>
                    <a:pt x="1760486" y="73152"/>
                  </a:lnTo>
                  <a:lnTo>
                    <a:pt x="166179" y="73152"/>
                  </a:lnTo>
                  <a:lnTo>
                    <a:pt x="164960" y="74663"/>
                  </a:lnTo>
                  <a:lnTo>
                    <a:pt x="1761693" y="74663"/>
                  </a:lnTo>
                  <a:close/>
                </a:path>
                <a:path w="1927225" h="398144">
                  <a:moveTo>
                    <a:pt x="1766341" y="80759"/>
                  </a:moveTo>
                  <a:lnTo>
                    <a:pt x="1765236" y="79248"/>
                  </a:lnTo>
                  <a:lnTo>
                    <a:pt x="161429" y="79248"/>
                  </a:lnTo>
                  <a:lnTo>
                    <a:pt x="160324" y="80759"/>
                  </a:lnTo>
                  <a:lnTo>
                    <a:pt x="1766341" y="80759"/>
                  </a:lnTo>
                  <a:close/>
                </a:path>
                <a:path w="1927225" h="398144">
                  <a:moveTo>
                    <a:pt x="1770761" y="86855"/>
                  </a:moveTo>
                  <a:lnTo>
                    <a:pt x="1769656" y="85344"/>
                  </a:lnTo>
                  <a:lnTo>
                    <a:pt x="157010" y="85344"/>
                  </a:lnTo>
                  <a:lnTo>
                    <a:pt x="155905" y="86855"/>
                  </a:lnTo>
                  <a:lnTo>
                    <a:pt x="1770761" y="86855"/>
                  </a:lnTo>
                  <a:close/>
                </a:path>
                <a:path w="1927225" h="398144">
                  <a:moveTo>
                    <a:pt x="1775180" y="92951"/>
                  </a:moveTo>
                  <a:lnTo>
                    <a:pt x="1774088" y="91440"/>
                  </a:lnTo>
                  <a:lnTo>
                    <a:pt x="152590" y="91440"/>
                  </a:lnTo>
                  <a:lnTo>
                    <a:pt x="151498" y="92951"/>
                  </a:lnTo>
                  <a:lnTo>
                    <a:pt x="1775180" y="92951"/>
                  </a:lnTo>
                  <a:close/>
                </a:path>
                <a:path w="1927225" h="398144">
                  <a:moveTo>
                    <a:pt x="1779612" y="99047"/>
                  </a:moveTo>
                  <a:lnTo>
                    <a:pt x="1778508" y="97536"/>
                  </a:lnTo>
                  <a:lnTo>
                    <a:pt x="148183" y="97536"/>
                  </a:lnTo>
                  <a:lnTo>
                    <a:pt x="147078" y="99047"/>
                  </a:lnTo>
                  <a:lnTo>
                    <a:pt x="1779612" y="99047"/>
                  </a:lnTo>
                  <a:close/>
                </a:path>
                <a:path w="1927225" h="398144">
                  <a:moveTo>
                    <a:pt x="1784032" y="105143"/>
                  </a:moveTo>
                  <a:lnTo>
                    <a:pt x="1782927" y="103632"/>
                  </a:lnTo>
                  <a:lnTo>
                    <a:pt x="143764" y="103632"/>
                  </a:lnTo>
                  <a:lnTo>
                    <a:pt x="142659" y="105143"/>
                  </a:lnTo>
                  <a:lnTo>
                    <a:pt x="1784032" y="105143"/>
                  </a:lnTo>
                  <a:close/>
                </a:path>
                <a:path w="1927225" h="398144">
                  <a:moveTo>
                    <a:pt x="1788452" y="111239"/>
                  </a:moveTo>
                  <a:lnTo>
                    <a:pt x="1787359" y="109728"/>
                  </a:lnTo>
                  <a:lnTo>
                    <a:pt x="139344" y="109728"/>
                  </a:lnTo>
                  <a:lnTo>
                    <a:pt x="138252" y="111239"/>
                  </a:lnTo>
                  <a:lnTo>
                    <a:pt x="1788452" y="111239"/>
                  </a:lnTo>
                  <a:close/>
                </a:path>
                <a:path w="1927225" h="398144">
                  <a:moveTo>
                    <a:pt x="1792706" y="117335"/>
                  </a:moveTo>
                  <a:lnTo>
                    <a:pt x="1791703" y="115824"/>
                  </a:lnTo>
                  <a:lnTo>
                    <a:pt x="135001" y="115824"/>
                  </a:lnTo>
                  <a:lnTo>
                    <a:pt x="134010" y="117335"/>
                  </a:lnTo>
                  <a:lnTo>
                    <a:pt x="1792706" y="117335"/>
                  </a:lnTo>
                  <a:close/>
                </a:path>
                <a:path w="1927225" h="398144">
                  <a:moveTo>
                    <a:pt x="1796719" y="123431"/>
                  </a:moveTo>
                  <a:lnTo>
                    <a:pt x="1795716" y="121920"/>
                  </a:lnTo>
                  <a:lnTo>
                    <a:pt x="131000" y="121920"/>
                  </a:lnTo>
                  <a:lnTo>
                    <a:pt x="129997" y="123431"/>
                  </a:lnTo>
                  <a:lnTo>
                    <a:pt x="1796719" y="123431"/>
                  </a:lnTo>
                  <a:close/>
                </a:path>
                <a:path w="1927225" h="398144">
                  <a:moveTo>
                    <a:pt x="1800733" y="129527"/>
                  </a:moveTo>
                  <a:lnTo>
                    <a:pt x="1799729" y="128016"/>
                  </a:lnTo>
                  <a:lnTo>
                    <a:pt x="126987" y="128016"/>
                  </a:lnTo>
                  <a:lnTo>
                    <a:pt x="125984" y="129527"/>
                  </a:lnTo>
                  <a:lnTo>
                    <a:pt x="1800733" y="129527"/>
                  </a:lnTo>
                  <a:close/>
                </a:path>
                <a:path w="1927225" h="398144">
                  <a:moveTo>
                    <a:pt x="1804746" y="135623"/>
                  </a:moveTo>
                  <a:lnTo>
                    <a:pt x="1803755" y="134112"/>
                  </a:lnTo>
                  <a:lnTo>
                    <a:pt x="122974" y="134112"/>
                  </a:lnTo>
                  <a:lnTo>
                    <a:pt x="121983" y="135623"/>
                  </a:lnTo>
                  <a:lnTo>
                    <a:pt x="1804746" y="135623"/>
                  </a:lnTo>
                  <a:close/>
                </a:path>
                <a:path w="1927225" h="398144">
                  <a:moveTo>
                    <a:pt x="1808772" y="141719"/>
                  </a:moveTo>
                  <a:lnTo>
                    <a:pt x="1807768" y="140208"/>
                  </a:lnTo>
                  <a:lnTo>
                    <a:pt x="118973" y="140208"/>
                  </a:lnTo>
                  <a:lnTo>
                    <a:pt x="117970" y="141719"/>
                  </a:lnTo>
                  <a:lnTo>
                    <a:pt x="1808772" y="141719"/>
                  </a:lnTo>
                  <a:close/>
                </a:path>
                <a:path w="1927225" h="398144">
                  <a:moveTo>
                    <a:pt x="1812785" y="147815"/>
                  </a:moveTo>
                  <a:lnTo>
                    <a:pt x="1811782" y="146304"/>
                  </a:lnTo>
                  <a:lnTo>
                    <a:pt x="114960" y="146304"/>
                  </a:lnTo>
                  <a:lnTo>
                    <a:pt x="113957" y="147815"/>
                  </a:lnTo>
                  <a:lnTo>
                    <a:pt x="1812785" y="147815"/>
                  </a:lnTo>
                  <a:close/>
                </a:path>
                <a:path w="1927225" h="398144">
                  <a:moveTo>
                    <a:pt x="1816887" y="153098"/>
                  </a:moveTo>
                  <a:lnTo>
                    <a:pt x="1815617" y="153098"/>
                  </a:lnTo>
                  <a:lnTo>
                    <a:pt x="1815617" y="152400"/>
                  </a:lnTo>
                  <a:lnTo>
                    <a:pt x="111277" y="152400"/>
                  </a:lnTo>
                  <a:lnTo>
                    <a:pt x="111277" y="152882"/>
                  </a:lnTo>
                  <a:lnTo>
                    <a:pt x="110007" y="152882"/>
                  </a:lnTo>
                  <a:lnTo>
                    <a:pt x="110007" y="153911"/>
                  </a:lnTo>
                  <a:lnTo>
                    <a:pt x="111277" y="153911"/>
                  </a:lnTo>
                  <a:lnTo>
                    <a:pt x="1815617" y="153911"/>
                  </a:lnTo>
                  <a:lnTo>
                    <a:pt x="1816887" y="153911"/>
                  </a:lnTo>
                  <a:lnTo>
                    <a:pt x="1816887" y="153098"/>
                  </a:lnTo>
                  <a:close/>
                </a:path>
                <a:path w="1927225" h="398144">
                  <a:moveTo>
                    <a:pt x="1820367" y="160007"/>
                  </a:moveTo>
                  <a:lnTo>
                    <a:pt x="1819465" y="158496"/>
                  </a:lnTo>
                  <a:lnTo>
                    <a:pt x="107302" y="158496"/>
                  </a:lnTo>
                  <a:lnTo>
                    <a:pt x="106400" y="160007"/>
                  </a:lnTo>
                  <a:lnTo>
                    <a:pt x="1820367" y="160007"/>
                  </a:lnTo>
                  <a:close/>
                </a:path>
                <a:path w="1927225" h="398144">
                  <a:moveTo>
                    <a:pt x="1823999" y="166103"/>
                  </a:moveTo>
                  <a:lnTo>
                    <a:pt x="1823085" y="164592"/>
                  </a:lnTo>
                  <a:lnTo>
                    <a:pt x="103670" y="164592"/>
                  </a:lnTo>
                  <a:lnTo>
                    <a:pt x="102768" y="166103"/>
                  </a:lnTo>
                  <a:lnTo>
                    <a:pt x="1823999" y="166103"/>
                  </a:lnTo>
                  <a:close/>
                </a:path>
                <a:path w="1927225" h="398144">
                  <a:moveTo>
                    <a:pt x="1827631" y="172199"/>
                  </a:moveTo>
                  <a:lnTo>
                    <a:pt x="1826717" y="170688"/>
                  </a:lnTo>
                  <a:lnTo>
                    <a:pt x="100050" y="170688"/>
                  </a:lnTo>
                  <a:lnTo>
                    <a:pt x="99148" y="172199"/>
                  </a:lnTo>
                  <a:lnTo>
                    <a:pt x="1827631" y="172199"/>
                  </a:lnTo>
                  <a:close/>
                </a:path>
                <a:path w="1927225" h="398144">
                  <a:moveTo>
                    <a:pt x="1831251" y="178295"/>
                  </a:moveTo>
                  <a:lnTo>
                    <a:pt x="1830349" y="176784"/>
                  </a:lnTo>
                  <a:lnTo>
                    <a:pt x="96431" y="176784"/>
                  </a:lnTo>
                  <a:lnTo>
                    <a:pt x="95529" y="178295"/>
                  </a:lnTo>
                  <a:lnTo>
                    <a:pt x="1831251" y="178295"/>
                  </a:lnTo>
                  <a:close/>
                </a:path>
                <a:path w="1927225" h="398144">
                  <a:moveTo>
                    <a:pt x="1834883" y="184391"/>
                  </a:moveTo>
                  <a:lnTo>
                    <a:pt x="1833981" y="182880"/>
                  </a:lnTo>
                  <a:lnTo>
                    <a:pt x="92798" y="182880"/>
                  </a:lnTo>
                  <a:lnTo>
                    <a:pt x="91897" y="184391"/>
                  </a:lnTo>
                  <a:lnTo>
                    <a:pt x="1834883" y="184391"/>
                  </a:lnTo>
                  <a:close/>
                </a:path>
                <a:path w="1927225" h="398144">
                  <a:moveTo>
                    <a:pt x="1838515" y="190487"/>
                  </a:moveTo>
                  <a:lnTo>
                    <a:pt x="1837613" y="188976"/>
                  </a:lnTo>
                  <a:lnTo>
                    <a:pt x="89179" y="188976"/>
                  </a:lnTo>
                  <a:lnTo>
                    <a:pt x="88277" y="190487"/>
                  </a:lnTo>
                  <a:lnTo>
                    <a:pt x="1838515" y="190487"/>
                  </a:lnTo>
                  <a:close/>
                </a:path>
                <a:path w="1927225" h="398144">
                  <a:moveTo>
                    <a:pt x="1841881" y="196583"/>
                  </a:moveTo>
                  <a:lnTo>
                    <a:pt x="1841068" y="195072"/>
                  </a:lnTo>
                  <a:lnTo>
                    <a:pt x="85725" y="195072"/>
                  </a:lnTo>
                  <a:lnTo>
                    <a:pt x="84912" y="196583"/>
                  </a:lnTo>
                  <a:lnTo>
                    <a:pt x="1841881" y="196583"/>
                  </a:lnTo>
                  <a:close/>
                </a:path>
                <a:path w="1927225" h="398144">
                  <a:moveTo>
                    <a:pt x="1845144" y="202679"/>
                  </a:moveTo>
                  <a:lnTo>
                    <a:pt x="1844332" y="201168"/>
                  </a:lnTo>
                  <a:lnTo>
                    <a:pt x="82473" y="201168"/>
                  </a:lnTo>
                  <a:lnTo>
                    <a:pt x="81661" y="202679"/>
                  </a:lnTo>
                  <a:lnTo>
                    <a:pt x="1845144" y="202679"/>
                  </a:lnTo>
                  <a:close/>
                </a:path>
                <a:path w="1927225" h="398144">
                  <a:moveTo>
                    <a:pt x="1848408" y="208775"/>
                  </a:moveTo>
                  <a:lnTo>
                    <a:pt x="1847596" y="207264"/>
                  </a:lnTo>
                  <a:lnTo>
                    <a:pt x="79209" y="207264"/>
                  </a:lnTo>
                  <a:lnTo>
                    <a:pt x="78397" y="208775"/>
                  </a:lnTo>
                  <a:lnTo>
                    <a:pt x="1848408" y="208775"/>
                  </a:lnTo>
                  <a:close/>
                </a:path>
                <a:path w="1927225" h="398144">
                  <a:moveTo>
                    <a:pt x="1851685" y="214871"/>
                  </a:moveTo>
                  <a:lnTo>
                    <a:pt x="1850872" y="213360"/>
                  </a:lnTo>
                  <a:lnTo>
                    <a:pt x="75958" y="213360"/>
                  </a:lnTo>
                  <a:lnTo>
                    <a:pt x="75145" y="214871"/>
                  </a:lnTo>
                  <a:lnTo>
                    <a:pt x="1851685" y="214871"/>
                  </a:lnTo>
                  <a:close/>
                </a:path>
                <a:path w="1927225" h="398144">
                  <a:moveTo>
                    <a:pt x="1854949" y="220967"/>
                  </a:moveTo>
                  <a:lnTo>
                    <a:pt x="1854136" y="219456"/>
                  </a:lnTo>
                  <a:lnTo>
                    <a:pt x="72694" y="219456"/>
                  </a:lnTo>
                  <a:lnTo>
                    <a:pt x="71882" y="220967"/>
                  </a:lnTo>
                  <a:lnTo>
                    <a:pt x="1854949" y="220967"/>
                  </a:lnTo>
                  <a:close/>
                </a:path>
                <a:path w="1927225" h="398144">
                  <a:moveTo>
                    <a:pt x="1858213" y="227063"/>
                  </a:moveTo>
                  <a:lnTo>
                    <a:pt x="1857400" y="225552"/>
                  </a:lnTo>
                  <a:lnTo>
                    <a:pt x="69443" y="225552"/>
                  </a:lnTo>
                  <a:lnTo>
                    <a:pt x="68630" y="227063"/>
                  </a:lnTo>
                  <a:lnTo>
                    <a:pt x="1858213" y="227063"/>
                  </a:lnTo>
                  <a:close/>
                </a:path>
                <a:path w="1927225" h="398144">
                  <a:moveTo>
                    <a:pt x="1861337" y="231711"/>
                  </a:moveTo>
                  <a:lnTo>
                    <a:pt x="1860067" y="231711"/>
                  </a:lnTo>
                  <a:lnTo>
                    <a:pt x="65557" y="231648"/>
                  </a:lnTo>
                  <a:lnTo>
                    <a:pt x="65557" y="233159"/>
                  </a:lnTo>
                  <a:lnTo>
                    <a:pt x="1860067" y="233159"/>
                  </a:lnTo>
                  <a:lnTo>
                    <a:pt x="1861337" y="233159"/>
                  </a:lnTo>
                  <a:lnTo>
                    <a:pt x="1861337" y="231711"/>
                  </a:lnTo>
                  <a:close/>
                </a:path>
                <a:path w="1927225" h="398144">
                  <a:moveTo>
                    <a:pt x="1864360" y="239255"/>
                  </a:moveTo>
                  <a:lnTo>
                    <a:pt x="1863636" y="237744"/>
                  </a:lnTo>
                  <a:lnTo>
                    <a:pt x="63220" y="237744"/>
                  </a:lnTo>
                  <a:lnTo>
                    <a:pt x="62496" y="239255"/>
                  </a:lnTo>
                  <a:lnTo>
                    <a:pt x="1864360" y="239255"/>
                  </a:lnTo>
                  <a:close/>
                </a:path>
                <a:path w="1927225" h="398144">
                  <a:moveTo>
                    <a:pt x="1867268" y="245351"/>
                  </a:moveTo>
                  <a:lnTo>
                    <a:pt x="1866544" y="243840"/>
                  </a:lnTo>
                  <a:lnTo>
                    <a:pt x="60312" y="243840"/>
                  </a:lnTo>
                  <a:lnTo>
                    <a:pt x="59588" y="245351"/>
                  </a:lnTo>
                  <a:lnTo>
                    <a:pt x="1867268" y="245351"/>
                  </a:lnTo>
                  <a:close/>
                </a:path>
                <a:path w="1927225" h="398144">
                  <a:moveTo>
                    <a:pt x="1870189" y="251447"/>
                  </a:moveTo>
                  <a:lnTo>
                    <a:pt x="1869465" y="249936"/>
                  </a:lnTo>
                  <a:lnTo>
                    <a:pt x="57404" y="249936"/>
                  </a:lnTo>
                  <a:lnTo>
                    <a:pt x="56680" y="251447"/>
                  </a:lnTo>
                  <a:lnTo>
                    <a:pt x="1870189" y="251447"/>
                  </a:lnTo>
                  <a:close/>
                </a:path>
                <a:path w="1927225" h="398144">
                  <a:moveTo>
                    <a:pt x="1873097" y="257543"/>
                  </a:moveTo>
                  <a:lnTo>
                    <a:pt x="1872373" y="256032"/>
                  </a:lnTo>
                  <a:lnTo>
                    <a:pt x="54495" y="256032"/>
                  </a:lnTo>
                  <a:lnTo>
                    <a:pt x="53771" y="257543"/>
                  </a:lnTo>
                  <a:lnTo>
                    <a:pt x="1873097" y="257543"/>
                  </a:lnTo>
                  <a:close/>
                </a:path>
                <a:path w="1927225" h="398144">
                  <a:moveTo>
                    <a:pt x="1876018" y="263639"/>
                  </a:moveTo>
                  <a:lnTo>
                    <a:pt x="1875294" y="262128"/>
                  </a:lnTo>
                  <a:lnTo>
                    <a:pt x="51587" y="262128"/>
                  </a:lnTo>
                  <a:lnTo>
                    <a:pt x="50863" y="263639"/>
                  </a:lnTo>
                  <a:lnTo>
                    <a:pt x="1876018" y="263639"/>
                  </a:lnTo>
                  <a:close/>
                </a:path>
                <a:path w="1927225" h="398144">
                  <a:moveTo>
                    <a:pt x="1878926" y="269735"/>
                  </a:moveTo>
                  <a:lnTo>
                    <a:pt x="1878203" y="268224"/>
                  </a:lnTo>
                  <a:lnTo>
                    <a:pt x="48679" y="268224"/>
                  </a:lnTo>
                  <a:lnTo>
                    <a:pt x="47955" y="269735"/>
                  </a:lnTo>
                  <a:lnTo>
                    <a:pt x="1878926" y="269735"/>
                  </a:lnTo>
                  <a:close/>
                </a:path>
                <a:path w="1927225" h="398144">
                  <a:moveTo>
                    <a:pt x="1881746" y="275831"/>
                  </a:moveTo>
                  <a:lnTo>
                    <a:pt x="1881111" y="274320"/>
                  </a:lnTo>
                  <a:lnTo>
                    <a:pt x="45783" y="274320"/>
                  </a:lnTo>
                  <a:lnTo>
                    <a:pt x="45135" y="275831"/>
                  </a:lnTo>
                  <a:lnTo>
                    <a:pt x="1881746" y="275831"/>
                  </a:lnTo>
                  <a:close/>
                </a:path>
                <a:path w="1927225" h="398144">
                  <a:moveTo>
                    <a:pt x="1884324" y="281927"/>
                  </a:moveTo>
                  <a:lnTo>
                    <a:pt x="1883689" y="280416"/>
                  </a:lnTo>
                  <a:lnTo>
                    <a:pt x="43205" y="280416"/>
                  </a:lnTo>
                  <a:lnTo>
                    <a:pt x="42570" y="281927"/>
                  </a:lnTo>
                  <a:lnTo>
                    <a:pt x="1884324" y="281927"/>
                  </a:lnTo>
                  <a:close/>
                </a:path>
                <a:path w="1927225" h="398144">
                  <a:moveTo>
                    <a:pt x="1886902" y="288023"/>
                  </a:moveTo>
                  <a:lnTo>
                    <a:pt x="1886267" y="286512"/>
                  </a:lnTo>
                  <a:lnTo>
                    <a:pt x="40640" y="286512"/>
                  </a:lnTo>
                  <a:lnTo>
                    <a:pt x="39992" y="288023"/>
                  </a:lnTo>
                  <a:lnTo>
                    <a:pt x="1886902" y="288023"/>
                  </a:lnTo>
                  <a:close/>
                </a:path>
                <a:path w="1927225" h="398144">
                  <a:moveTo>
                    <a:pt x="1889480" y="294119"/>
                  </a:moveTo>
                  <a:lnTo>
                    <a:pt x="1888832" y="292608"/>
                  </a:lnTo>
                  <a:lnTo>
                    <a:pt x="38061" y="292608"/>
                  </a:lnTo>
                  <a:lnTo>
                    <a:pt x="37426" y="294119"/>
                  </a:lnTo>
                  <a:lnTo>
                    <a:pt x="1889480" y="294119"/>
                  </a:lnTo>
                  <a:close/>
                </a:path>
                <a:path w="1927225" h="398144">
                  <a:moveTo>
                    <a:pt x="1892058" y="300215"/>
                  </a:moveTo>
                  <a:lnTo>
                    <a:pt x="1891411" y="298704"/>
                  </a:lnTo>
                  <a:lnTo>
                    <a:pt x="35496" y="298704"/>
                  </a:lnTo>
                  <a:lnTo>
                    <a:pt x="34848" y="300215"/>
                  </a:lnTo>
                  <a:lnTo>
                    <a:pt x="1892058" y="300215"/>
                  </a:lnTo>
                  <a:close/>
                </a:path>
                <a:path w="1927225" h="398144">
                  <a:moveTo>
                    <a:pt x="1894636" y="306311"/>
                  </a:moveTo>
                  <a:lnTo>
                    <a:pt x="1893989" y="304800"/>
                  </a:lnTo>
                  <a:lnTo>
                    <a:pt x="32918" y="304800"/>
                  </a:lnTo>
                  <a:lnTo>
                    <a:pt x="32283" y="306311"/>
                  </a:lnTo>
                  <a:lnTo>
                    <a:pt x="1894636" y="306311"/>
                  </a:lnTo>
                  <a:close/>
                </a:path>
                <a:path w="1927225" h="398144">
                  <a:moveTo>
                    <a:pt x="1897214" y="312407"/>
                  </a:moveTo>
                  <a:lnTo>
                    <a:pt x="1896567" y="310896"/>
                  </a:lnTo>
                  <a:lnTo>
                    <a:pt x="30353" y="310896"/>
                  </a:lnTo>
                  <a:lnTo>
                    <a:pt x="29705" y="312407"/>
                  </a:lnTo>
                  <a:lnTo>
                    <a:pt x="1897214" y="312407"/>
                  </a:lnTo>
                  <a:close/>
                </a:path>
                <a:path w="1927225" h="398144">
                  <a:moveTo>
                    <a:pt x="1899691" y="318503"/>
                  </a:moveTo>
                  <a:lnTo>
                    <a:pt x="1899132" y="316992"/>
                  </a:lnTo>
                  <a:lnTo>
                    <a:pt x="27800" y="316992"/>
                  </a:lnTo>
                  <a:lnTo>
                    <a:pt x="27241" y="318503"/>
                  </a:lnTo>
                  <a:lnTo>
                    <a:pt x="1899691" y="318503"/>
                  </a:lnTo>
                  <a:close/>
                </a:path>
                <a:path w="1927225" h="398144">
                  <a:moveTo>
                    <a:pt x="1901939" y="324599"/>
                  </a:moveTo>
                  <a:lnTo>
                    <a:pt x="1901380" y="323088"/>
                  </a:lnTo>
                  <a:lnTo>
                    <a:pt x="25552" y="323088"/>
                  </a:lnTo>
                  <a:lnTo>
                    <a:pt x="24993" y="324599"/>
                  </a:lnTo>
                  <a:lnTo>
                    <a:pt x="1901939" y="324599"/>
                  </a:lnTo>
                  <a:close/>
                </a:path>
                <a:path w="1927225" h="398144">
                  <a:moveTo>
                    <a:pt x="1904187" y="330695"/>
                  </a:moveTo>
                  <a:lnTo>
                    <a:pt x="1903628" y="329184"/>
                  </a:lnTo>
                  <a:lnTo>
                    <a:pt x="23304" y="329184"/>
                  </a:lnTo>
                  <a:lnTo>
                    <a:pt x="22745" y="330695"/>
                  </a:lnTo>
                  <a:lnTo>
                    <a:pt x="1904187" y="330695"/>
                  </a:lnTo>
                  <a:close/>
                </a:path>
                <a:path w="1927225" h="398144">
                  <a:moveTo>
                    <a:pt x="1906447" y="336791"/>
                  </a:moveTo>
                  <a:lnTo>
                    <a:pt x="1905889" y="335280"/>
                  </a:lnTo>
                  <a:lnTo>
                    <a:pt x="21056" y="335280"/>
                  </a:lnTo>
                  <a:lnTo>
                    <a:pt x="20497" y="336791"/>
                  </a:lnTo>
                  <a:lnTo>
                    <a:pt x="1906447" y="336791"/>
                  </a:lnTo>
                  <a:close/>
                </a:path>
                <a:path w="1927225" h="398144">
                  <a:moveTo>
                    <a:pt x="1908695" y="342887"/>
                  </a:moveTo>
                  <a:lnTo>
                    <a:pt x="1908136" y="341376"/>
                  </a:lnTo>
                  <a:lnTo>
                    <a:pt x="18808" y="341376"/>
                  </a:lnTo>
                  <a:lnTo>
                    <a:pt x="18249" y="342887"/>
                  </a:lnTo>
                  <a:lnTo>
                    <a:pt x="1908695" y="342887"/>
                  </a:lnTo>
                  <a:close/>
                </a:path>
                <a:path w="1927225" h="398144">
                  <a:moveTo>
                    <a:pt x="1910943" y="348983"/>
                  </a:moveTo>
                  <a:lnTo>
                    <a:pt x="1910384" y="347472"/>
                  </a:lnTo>
                  <a:lnTo>
                    <a:pt x="16573" y="347472"/>
                  </a:lnTo>
                  <a:lnTo>
                    <a:pt x="16014" y="348983"/>
                  </a:lnTo>
                  <a:lnTo>
                    <a:pt x="1910943" y="348983"/>
                  </a:lnTo>
                  <a:close/>
                </a:path>
                <a:path w="1927225" h="398144">
                  <a:moveTo>
                    <a:pt x="1913204" y="355079"/>
                  </a:moveTo>
                  <a:lnTo>
                    <a:pt x="1912632" y="353568"/>
                  </a:lnTo>
                  <a:lnTo>
                    <a:pt x="14325" y="353568"/>
                  </a:lnTo>
                  <a:lnTo>
                    <a:pt x="13766" y="355079"/>
                  </a:lnTo>
                  <a:lnTo>
                    <a:pt x="1913204" y="355079"/>
                  </a:lnTo>
                  <a:close/>
                </a:path>
                <a:path w="1927225" h="398144">
                  <a:moveTo>
                    <a:pt x="1915947" y="360895"/>
                  </a:moveTo>
                  <a:lnTo>
                    <a:pt x="1914677" y="360895"/>
                  </a:lnTo>
                  <a:lnTo>
                    <a:pt x="1914677" y="359664"/>
                  </a:lnTo>
                  <a:lnTo>
                    <a:pt x="12217" y="359664"/>
                  </a:lnTo>
                  <a:lnTo>
                    <a:pt x="12217" y="361162"/>
                  </a:lnTo>
                  <a:lnTo>
                    <a:pt x="10947" y="361162"/>
                  </a:lnTo>
                  <a:lnTo>
                    <a:pt x="12217" y="361175"/>
                  </a:lnTo>
                  <a:lnTo>
                    <a:pt x="1914677" y="361175"/>
                  </a:lnTo>
                  <a:lnTo>
                    <a:pt x="1915947" y="361175"/>
                  </a:lnTo>
                  <a:lnTo>
                    <a:pt x="1915947" y="360895"/>
                  </a:lnTo>
                  <a:close/>
                </a:path>
                <a:path w="1927225" h="398144">
                  <a:moveTo>
                    <a:pt x="1917331" y="367271"/>
                  </a:moveTo>
                  <a:lnTo>
                    <a:pt x="1916849" y="365760"/>
                  </a:lnTo>
                  <a:lnTo>
                    <a:pt x="10121" y="365760"/>
                  </a:lnTo>
                  <a:lnTo>
                    <a:pt x="9639" y="367271"/>
                  </a:lnTo>
                  <a:lnTo>
                    <a:pt x="1917331" y="367271"/>
                  </a:lnTo>
                  <a:close/>
                </a:path>
                <a:path w="1927225" h="398144">
                  <a:moveTo>
                    <a:pt x="1919262" y="373367"/>
                  </a:moveTo>
                  <a:lnTo>
                    <a:pt x="1918779" y="371856"/>
                  </a:lnTo>
                  <a:lnTo>
                    <a:pt x="8191" y="371856"/>
                  </a:lnTo>
                  <a:lnTo>
                    <a:pt x="7708" y="373367"/>
                  </a:lnTo>
                  <a:lnTo>
                    <a:pt x="1919262" y="373367"/>
                  </a:lnTo>
                  <a:close/>
                </a:path>
                <a:path w="1927225" h="398144">
                  <a:moveTo>
                    <a:pt x="1921205" y="379463"/>
                  </a:moveTo>
                  <a:lnTo>
                    <a:pt x="1920722" y="377952"/>
                  </a:lnTo>
                  <a:lnTo>
                    <a:pt x="6261" y="377952"/>
                  </a:lnTo>
                  <a:lnTo>
                    <a:pt x="5778" y="379463"/>
                  </a:lnTo>
                  <a:lnTo>
                    <a:pt x="1921205" y="379463"/>
                  </a:lnTo>
                  <a:close/>
                </a:path>
                <a:path w="1927225" h="398144">
                  <a:moveTo>
                    <a:pt x="1923135" y="385559"/>
                  </a:moveTo>
                  <a:lnTo>
                    <a:pt x="1922653" y="384048"/>
                  </a:lnTo>
                  <a:lnTo>
                    <a:pt x="4330" y="384048"/>
                  </a:lnTo>
                  <a:lnTo>
                    <a:pt x="3848" y="385559"/>
                  </a:lnTo>
                  <a:lnTo>
                    <a:pt x="1923135" y="385559"/>
                  </a:lnTo>
                  <a:close/>
                </a:path>
                <a:path w="1927225" h="398144">
                  <a:moveTo>
                    <a:pt x="1925066" y="391655"/>
                  </a:moveTo>
                  <a:lnTo>
                    <a:pt x="1924583" y="390144"/>
                  </a:lnTo>
                  <a:lnTo>
                    <a:pt x="2400" y="390144"/>
                  </a:lnTo>
                  <a:lnTo>
                    <a:pt x="1917" y="391655"/>
                  </a:lnTo>
                  <a:lnTo>
                    <a:pt x="1925066" y="391655"/>
                  </a:lnTo>
                  <a:close/>
                </a:path>
                <a:path w="1927225" h="398144">
                  <a:moveTo>
                    <a:pt x="1927009" y="397751"/>
                  </a:moveTo>
                  <a:lnTo>
                    <a:pt x="1926526" y="396240"/>
                  </a:lnTo>
                  <a:lnTo>
                    <a:pt x="469" y="396240"/>
                  </a:lnTo>
                  <a:lnTo>
                    <a:pt x="0" y="397751"/>
                  </a:lnTo>
                  <a:lnTo>
                    <a:pt x="1927009" y="397751"/>
                  </a:lnTo>
                  <a:close/>
                </a:path>
              </a:pathLst>
            </a:custGeom>
            <a:solidFill>
              <a:srgbClr val="CCFFCC"/>
            </a:solidFill>
          </p:spPr>
          <p:txBody>
            <a:bodyPr wrap="square" lIns="0" tIns="0" rIns="0" bIns="0" rtlCol="0"/>
            <a:lstStyle/>
            <a:p>
              <a:endParaRPr/>
            </a:p>
          </p:txBody>
        </p:sp>
        <p:sp>
          <p:nvSpPr>
            <p:cNvPr id="192" name="object 11">
              <a:extLst>
                <a:ext uri="{FF2B5EF4-FFF2-40B4-BE49-F238E27FC236}">
                  <a16:creationId xmlns:a16="http://schemas.microsoft.com/office/drawing/2014/main" id="{8A383AE3-537D-8011-D9E7-10E9CA1AC409}"/>
                </a:ext>
              </a:extLst>
            </p:cNvPr>
            <p:cNvSpPr/>
            <p:nvPr/>
          </p:nvSpPr>
          <p:spPr>
            <a:xfrm>
              <a:off x="1418742" y="2279916"/>
              <a:ext cx="2011680" cy="428625"/>
            </a:xfrm>
            <a:custGeom>
              <a:avLst/>
              <a:gdLst/>
              <a:ahLst/>
              <a:cxnLst/>
              <a:rect l="l" t="t" r="r" b="b"/>
              <a:pathLst>
                <a:path w="2011679" h="428625">
                  <a:moveTo>
                    <a:pt x="1969249" y="1511"/>
                  </a:moveTo>
                  <a:lnTo>
                    <a:pt x="1968766" y="0"/>
                  </a:lnTo>
                  <a:lnTo>
                    <a:pt x="42710" y="0"/>
                  </a:lnTo>
                  <a:lnTo>
                    <a:pt x="42240" y="1511"/>
                  </a:lnTo>
                  <a:lnTo>
                    <a:pt x="1969249" y="1511"/>
                  </a:lnTo>
                  <a:close/>
                </a:path>
                <a:path w="2011679" h="428625">
                  <a:moveTo>
                    <a:pt x="1971179" y="7607"/>
                  </a:moveTo>
                  <a:lnTo>
                    <a:pt x="1970697" y="6096"/>
                  </a:lnTo>
                  <a:lnTo>
                    <a:pt x="40779" y="6096"/>
                  </a:lnTo>
                  <a:lnTo>
                    <a:pt x="40309" y="7607"/>
                  </a:lnTo>
                  <a:lnTo>
                    <a:pt x="1971179" y="7607"/>
                  </a:lnTo>
                  <a:close/>
                </a:path>
                <a:path w="2011679" h="428625">
                  <a:moveTo>
                    <a:pt x="1972843" y="13703"/>
                  </a:moveTo>
                  <a:lnTo>
                    <a:pt x="1972437" y="12192"/>
                  </a:lnTo>
                  <a:lnTo>
                    <a:pt x="39052" y="12192"/>
                  </a:lnTo>
                  <a:lnTo>
                    <a:pt x="38646" y="13703"/>
                  </a:lnTo>
                  <a:lnTo>
                    <a:pt x="1972843" y="13703"/>
                  </a:lnTo>
                  <a:close/>
                </a:path>
                <a:path w="2011679" h="428625">
                  <a:moveTo>
                    <a:pt x="1974469" y="19799"/>
                  </a:moveTo>
                  <a:lnTo>
                    <a:pt x="1974062" y="18288"/>
                  </a:lnTo>
                  <a:lnTo>
                    <a:pt x="37426" y="18288"/>
                  </a:lnTo>
                  <a:lnTo>
                    <a:pt x="37033" y="19799"/>
                  </a:lnTo>
                  <a:lnTo>
                    <a:pt x="1974469" y="19799"/>
                  </a:lnTo>
                  <a:close/>
                </a:path>
                <a:path w="2011679" h="428625">
                  <a:moveTo>
                    <a:pt x="1976094" y="25895"/>
                  </a:moveTo>
                  <a:lnTo>
                    <a:pt x="1975688" y="24384"/>
                  </a:lnTo>
                  <a:lnTo>
                    <a:pt x="35814" y="24384"/>
                  </a:lnTo>
                  <a:lnTo>
                    <a:pt x="35407" y="25895"/>
                  </a:lnTo>
                  <a:lnTo>
                    <a:pt x="1976094" y="25895"/>
                  </a:lnTo>
                  <a:close/>
                </a:path>
                <a:path w="2011679" h="428625">
                  <a:moveTo>
                    <a:pt x="1977720" y="31991"/>
                  </a:moveTo>
                  <a:lnTo>
                    <a:pt x="1977313" y="30480"/>
                  </a:lnTo>
                  <a:lnTo>
                    <a:pt x="34188" y="30480"/>
                  </a:lnTo>
                  <a:lnTo>
                    <a:pt x="33782" y="31991"/>
                  </a:lnTo>
                  <a:lnTo>
                    <a:pt x="1977720" y="31991"/>
                  </a:lnTo>
                  <a:close/>
                </a:path>
                <a:path w="2011679" h="428625">
                  <a:moveTo>
                    <a:pt x="1979345" y="38087"/>
                  </a:moveTo>
                  <a:lnTo>
                    <a:pt x="1978939" y="36576"/>
                  </a:lnTo>
                  <a:lnTo>
                    <a:pt x="32562" y="36576"/>
                  </a:lnTo>
                  <a:lnTo>
                    <a:pt x="32169" y="38087"/>
                  </a:lnTo>
                  <a:lnTo>
                    <a:pt x="1979345" y="38087"/>
                  </a:lnTo>
                  <a:close/>
                </a:path>
                <a:path w="2011679" h="428625">
                  <a:moveTo>
                    <a:pt x="1980971" y="44183"/>
                  </a:moveTo>
                  <a:lnTo>
                    <a:pt x="1980565" y="42672"/>
                  </a:lnTo>
                  <a:lnTo>
                    <a:pt x="30949" y="42672"/>
                  </a:lnTo>
                  <a:lnTo>
                    <a:pt x="30543" y="44183"/>
                  </a:lnTo>
                  <a:lnTo>
                    <a:pt x="1980971" y="44183"/>
                  </a:lnTo>
                  <a:close/>
                </a:path>
                <a:path w="2011679" h="428625">
                  <a:moveTo>
                    <a:pt x="1982597" y="50279"/>
                  </a:moveTo>
                  <a:lnTo>
                    <a:pt x="1982190" y="48768"/>
                  </a:lnTo>
                  <a:lnTo>
                    <a:pt x="29324" y="48768"/>
                  </a:lnTo>
                  <a:lnTo>
                    <a:pt x="28917" y="50279"/>
                  </a:lnTo>
                  <a:lnTo>
                    <a:pt x="1982597" y="50279"/>
                  </a:lnTo>
                  <a:close/>
                </a:path>
                <a:path w="2011679" h="428625">
                  <a:moveTo>
                    <a:pt x="1984082" y="56375"/>
                  </a:moveTo>
                  <a:lnTo>
                    <a:pt x="1983752" y="54864"/>
                  </a:lnTo>
                  <a:lnTo>
                    <a:pt x="27762" y="54864"/>
                  </a:lnTo>
                  <a:lnTo>
                    <a:pt x="27444" y="56375"/>
                  </a:lnTo>
                  <a:lnTo>
                    <a:pt x="1984082" y="56375"/>
                  </a:lnTo>
                  <a:close/>
                </a:path>
                <a:path w="2011679" h="428625">
                  <a:moveTo>
                    <a:pt x="1985403" y="62471"/>
                  </a:moveTo>
                  <a:lnTo>
                    <a:pt x="1985073" y="60960"/>
                  </a:lnTo>
                  <a:lnTo>
                    <a:pt x="26454" y="60960"/>
                  </a:lnTo>
                  <a:lnTo>
                    <a:pt x="26123" y="62471"/>
                  </a:lnTo>
                  <a:lnTo>
                    <a:pt x="1985403" y="62471"/>
                  </a:lnTo>
                  <a:close/>
                </a:path>
                <a:path w="2011679" h="428625">
                  <a:moveTo>
                    <a:pt x="1986724" y="68567"/>
                  </a:moveTo>
                  <a:lnTo>
                    <a:pt x="1986394" y="67056"/>
                  </a:lnTo>
                  <a:lnTo>
                    <a:pt x="25133" y="67056"/>
                  </a:lnTo>
                  <a:lnTo>
                    <a:pt x="24803" y="68567"/>
                  </a:lnTo>
                  <a:lnTo>
                    <a:pt x="1986724" y="68567"/>
                  </a:lnTo>
                  <a:close/>
                </a:path>
                <a:path w="2011679" h="428625">
                  <a:moveTo>
                    <a:pt x="1988045" y="74663"/>
                  </a:moveTo>
                  <a:lnTo>
                    <a:pt x="1987715" y="73152"/>
                  </a:lnTo>
                  <a:lnTo>
                    <a:pt x="23812" y="73152"/>
                  </a:lnTo>
                  <a:lnTo>
                    <a:pt x="23482" y="74663"/>
                  </a:lnTo>
                  <a:lnTo>
                    <a:pt x="1988045" y="74663"/>
                  </a:lnTo>
                  <a:close/>
                </a:path>
                <a:path w="2011679" h="428625">
                  <a:moveTo>
                    <a:pt x="1989366" y="80759"/>
                  </a:moveTo>
                  <a:lnTo>
                    <a:pt x="1989035" y="79248"/>
                  </a:lnTo>
                  <a:lnTo>
                    <a:pt x="22491" y="79248"/>
                  </a:lnTo>
                  <a:lnTo>
                    <a:pt x="22161" y="80759"/>
                  </a:lnTo>
                  <a:lnTo>
                    <a:pt x="1989366" y="80759"/>
                  </a:lnTo>
                  <a:close/>
                </a:path>
                <a:path w="2011679" h="428625">
                  <a:moveTo>
                    <a:pt x="1990686" y="86855"/>
                  </a:moveTo>
                  <a:lnTo>
                    <a:pt x="1990356" y="85344"/>
                  </a:lnTo>
                  <a:lnTo>
                    <a:pt x="21170" y="85344"/>
                  </a:lnTo>
                  <a:lnTo>
                    <a:pt x="20840" y="86855"/>
                  </a:lnTo>
                  <a:lnTo>
                    <a:pt x="1990686" y="86855"/>
                  </a:lnTo>
                  <a:close/>
                </a:path>
                <a:path w="2011679" h="428625">
                  <a:moveTo>
                    <a:pt x="1992007" y="92951"/>
                  </a:moveTo>
                  <a:lnTo>
                    <a:pt x="1991690" y="91440"/>
                  </a:lnTo>
                  <a:lnTo>
                    <a:pt x="19862" y="91440"/>
                  </a:lnTo>
                  <a:lnTo>
                    <a:pt x="19532" y="92951"/>
                  </a:lnTo>
                  <a:lnTo>
                    <a:pt x="1992007" y="92951"/>
                  </a:lnTo>
                  <a:close/>
                </a:path>
                <a:path w="2011679" h="428625">
                  <a:moveTo>
                    <a:pt x="1993341" y="99047"/>
                  </a:moveTo>
                  <a:lnTo>
                    <a:pt x="1993011" y="97536"/>
                  </a:lnTo>
                  <a:lnTo>
                    <a:pt x="18542" y="97536"/>
                  </a:lnTo>
                  <a:lnTo>
                    <a:pt x="18211" y="99047"/>
                  </a:lnTo>
                  <a:lnTo>
                    <a:pt x="1993341" y="99047"/>
                  </a:lnTo>
                  <a:close/>
                </a:path>
                <a:path w="2011679" h="428625">
                  <a:moveTo>
                    <a:pt x="1994395" y="105143"/>
                  </a:moveTo>
                  <a:lnTo>
                    <a:pt x="1994141" y="103632"/>
                  </a:lnTo>
                  <a:lnTo>
                    <a:pt x="17411" y="103632"/>
                  </a:lnTo>
                  <a:lnTo>
                    <a:pt x="17157" y="105143"/>
                  </a:lnTo>
                  <a:lnTo>
                    <a:pt x="1994395" y="105143"/>
                  </a:lnTo>
                  <a:close/>
                </a:path>
                <a:path w="2011679" h="428625">
                  <a:moveTo>
                    <a:pt x="1995411" y="111239"/>
                  </a:moveTo>
                  <a:lnTo>
                    <a:pt x="1995157" y="109728"/>
                  </a:lnTo>
                  <a:lnTo>
                    <a:pt x="16395" y="109728"/>
                  </a:lnTo>
                  <a:lnTo>
                    <a:pt x="16141" y="111239"/>
                  </a:lnTo>
                  <a:lnTo>
                    <a:pt x="1995411" y="111239"/>
                  </a:lnTo>
                  <a:close/>
                </a:path>
                <a:path w="2011679" h="428625">
                  <a:moveTo>
                    <a:pt x="1996440" y="117335"/>
                  </a:moveTo>
                  <a:lnTo>
                    <a:pt x="1996186" y="115824"/>
                  </a:lnTo>
                  <a:lnTo>
                    <a:pt x="15367" y="115824"/>
                  </a:lnTo>
                  <a:lnTo>
                    <a:pt x="15113" y="117335"/>
                  </a:lnTo>
                  <a:lnTo>
                    <a:pt x="1996440" y="117335"/>
                  </a:lnTo>
                  <a:close/>
                </a:path>
                <a:path w="2011679" h="428625">
                  <a:moveTo>
                    <a:pt x="1997456" y="123431"/>
                  </a:moveTo>
                  <a:lnTo>
                    <a:pt x="1997202" y="121920"/>
                  </a:lnTo>
                  <a:lnTo>
                    <a:pt x="14351" y="121920"/>
                  </a:lnTo>
                  <a:lnTo>
                    <a:pt x="14097" y="123431"/>
                  </a:lnTo>
                  <a:lnTo>
                    <a:pt x="1997456" y="123431"/>
                  </a:lnTo>
                  <a:close/>
                </a:path>
                <a:path w="2011679" h="428625">
                  <a:moveTo>
                    <a:pt x="1998484" y="129527"/>
                  </a:moveTo>
                  <a:lnTo>
                    <a:pt x="1998230" y="128016"/>
                  </a:lnTo>
                  <a:lnTo>
                    <a:pt x="13335" y="128016"/>
                  </a:lnTo>
                  <a:lnTo>
                    <a:pt x="13081" y="129527"/>
                  </a:lnTo>
                  <a:lnTo>
                    <a:pt x="1998484" y="129527"/>
                  </a:lnTo>
                  <a:close/>
                </a:path>
                <a:path w="2011679" h="428625">
                  <a:moveTo>
                    <a:pt x="1999513" y="135623"/>
                  </a:moveTo>
                  <a:lnTo>
                    <a:pt x="1999259" y="134112"/>
                  </a:lnTo>
                  <a:lnTo>
                    <a:pt x="12306" y="134112"/>
                  </a:lnTo>
                  <a:lnTo>
                    <a:pt x="12052" y="135623"/>
                  </a:lnTo>
                  <a:lnTo>
                    <a:pt x="1999513" y="135623"/>
                  </a:lnTo>
                  <a:close/>
                </a:path>
                <a:path w="2011679" h="428625">
                  <a:moveTo>
                    <a:pt x="2000529" y="141719"/>
                  </a:moveTo>
                  <a:lnTo>
                    <a:pt x="2000275" y="140208"/>
                  </a:lnTo>
                  <a:lnTo>
                    <a:pt x="11290" y="140208"/>
                  </a:lnTo>
                  <a:lnTo>
                    <a:pt x="11036" y="141719"/>
                  </a:lnTo>
                  <a:lnTo>
                    <a:pt x="2000529" y="141719"/>
                  </a:lnTo>
                  <a:close/>
                </a:path>
                <a:path w="2011679" h="428625">
                  <a:moveTo>
                    <a:pt x="2001494" y="147815"/>
                  </a:moveTo>
                  <a:lnTo>
                    <a:pt x="2001304" y="146304"/>
                  </a:lnTo>
                  <a:lnTo>
                    <a:pt x="10261" y="146304"/>
                  </a:lnTo>
                  <a:lnTo>
                    <a:pt x="10071" y="147815"/>
                  </a:lnTo>
                  <a:lnTo>
                    <a:pt x="2001494" y="147815"/>
                  </a:lnTo>
                  <a:close/>
                </a:path>
                <a:path w="2011679" h="428625">
                  <a:moveTo>
                    <a:pt x="2002218" y="153911"/>
                  </a:moveTo>
                  <a:lnTo>
                    <a:pt x="2002040" y="152400"/>
                  </a:lnTo>
                  <a:lnTo>
                    <a:pt x="9525" y="152400"/>
                  </a:lnTo>
                  <a:lnTo>
                    <a:pt x="9347" y="153911"/>
                  </a:lnTo>
                  <a:lnTo>
                    <a:pt x="2002218" y="153911"/>
                  </a:lnTo>
                  <a:close/>
                </a:path>
                <a:path w="2011679" h="428625">
                  <a:moveTo>
                    <a:pt x="2002409" y="426720"/>
                  </a:moveTo>
                  <a:lnTo>
                    <a:pt x="9156" y="426720"/>
                  </a:lnTo>
                  <a:lnTo>
                    <a:pt x="9347" y="428231"/>
                  </a:lnTo>
                  <a:lnTo>
                    <a:pt x="2002231" y="428231"/>
                  </a:lnTo>
                  <a:lnTo>
                    <a:pt x="2002409" y="426720"/>
                  </a:lnTo>
                  <a:close/>
                </a:path>
                <a:path w="2011679" h="428625">
                  <a:moveTo>
                    <a:pt x="2002955" y="160007"/>
                  </a:moveTo>
                  <a:lnTo>
                    <a:pt x="2002777" y="158496"/>
                  </a:lnTo>
                  <a:lnTo>
                    <a:pt x="8801" y="158496"/>
                  </a:lnTo>
                  <a:lnTo>
                    <a:pt x="8623" y="160007"/>
                  </a:lnTo>
                  <a:lnTo>
                    <a:pt x="2002955" y="160007"/>
                  </a:lnTo>
                  <a:close/>
                </a:path>
                <a:path w="2011679" h="428625">
                  <a:moveTo>
                    <a:pt x="2003132" y="420624"/>
                  </a:moveTo>
                  <a:lnTo>
                    <a:pt x="8432" y="420624"/>
                  </a:lnTo>
                  <a:lnTo>
                    <a:pt x="8623" y="422135"/>
                  </a:lnTo>
                  <a:lnTo>
                    <a:pt x="2002955" y="422135"/>
                  </a:lnTo>
                  <a:lnTo>
                    <a:pt x="2003132" y="420624"/>
                  </a:lnTo>
                  <a:close/>
                </a:path>
                <a:path w="2011679" h="428625">
                  <a:moveTo>
                    <a:pt x="2003679" y="166103"/>
                  </a:moveTo>
                  <a:lnTo>
                    <a:pt x="2003501" y="164592"/>
                  </a:lnTo>
                  <a:lnTo>
                    <a:pt x="8077" y="164592"/>
                  </a:lnTo>
                  <a:lnTo>
                    <a:pt x="7899" y="166103"/>
                  </a:lnTo>
                  <a:lnTo>
                    <a:pt x="2003679" y="166103"/>
                  </a:lnTo>
                  <a:close/>
                </a:path>
                <a:path w="2011679" h="428625">
                  <a:moveTo>
                    <a:pt x="2003869" y="414528"/>
                  </a:moveTo>
                  <a:lnTo>
                    <a:pt x="7708" y="414528"/>
                  </a:lnTo>
                  <a:lnTo>
                    <a:pt x="7886" y="416039"/>
                  </a:lnTo>
                  <a:lnTo>
                    <a:pt x="2003691" y="416039"/>
                  </a:lnTo>
                  <a:lnTo>
                    <a:pt x="2003869" y="414528"/>
                  </a:lnTo>
                  <a:close/>
                </a:path>
                <a:path w="2011679" h="428625">
                  <a:moveTo>
                    <a:pt x="2004415" y="172199"/>
                  </a:moveTo>
                  <a:lnTo>
                    <a:pt x="2004225" y="170688"/>
                  </a:lnTo>
                  <a:lnTo>
                    <a:pt x="7353" y="170688"/>
                  </a:lnTo>
                  <a:lnTo>
                    <a:pt x="7162" y="172199"/>
                  </a:lnTo>
                  <a:lnTo>
                    <a:pt x="2004415" y="172199"/>
                  </a:lnTo>
                  <a:close/>
                </a:path>
                <a:path w="2011679" h="428625">
                  <a:moveTo>
                    <a:pt x="2004593" y="408432"/>
                  </a:moveTo>
                  <a:lnTo>
                    <a:pt x="6985" y="408432"/>
                  </a:lnTo>
                  <a:lnTo>
                    <a:pt x="7162" y="409943"/>
                  </a:lnTo>
                  <a:lnTo>
                    <a:pt x="2004415" y="409943"/>
                  </a:lnTo>
                  <a:lnTo>
                    <a:pt x="2004593" y="408432"/>
                  </a:lnTo>
                  <a:close/>
                </a:path>
                <a:path w="2011679" h="428625">
                  <a:moveTo>
                    <a:pt x="2005139" y="178295"/>
                  </a:moveTo>
                  <a:lnTo>
                    <a:pt x="2004961" y="176784"/>
                  </a:lnTo>
                  <a:lnTo>
                    <a:pt x="6629" y="176784"/>
                  </a:lnTo>
                  <a:lnTo>
                    <a:pt x="6438" y="178295"/>
                  </a:lnTo>
                  <a:lnTo>
                    <a:pt x="2005139" y="178295"/>
                  </a:lnTo>
                  <a:close/>
                </a:path>
                <a:path w="2011679" h="428625">
                  <a:moveTo>
                    <a:pt x="2005330" y="402336"/>
                  </a:moveTo>
                  <a:lnTo>
                    <a:pt x="6261" y="402336"/>
                  </a:lnTo>
                  <a:lnTo>
                    <a:pt x="6438" y="403847"/>
                  </a:lnTo>
                  <a:lnTo>
                    <a:pt x="2005139" y="403847"/>
                  </a:lnTo>
                  <a:lnTo>
                    <a:pt x="2005330" y="402336"/>
                  </a:lnTo>
                  <a:close/>
                </a:path>
                <a:path w="2011679" h="428625">
                  <a:moveTo>
                    <a:pt x="2005863" y="184391"/>
                  </a:moveTo>
                  <a:lnTo>
                    <a:pt x="2005685" y="182880"/>
                  </a:lnTo>
                  <a:lnTo>
                    <a:pt x="5892" y="182880"/>
                  </a:lnTo>
                  <a:lnTo>
                    <a:pt x="5715" y="184391"/>
                  </a:lnTo>
                  <a:lnTo>
                    <a:pt x="2005863" y="184391"/>
                  </a:lnTo>
                  <a:close/>
                </a:path>
                <a:path w="2011679" h="428625">
                  <a:moveTo>
                    <a:pt x="2006053" y="396240"/>
                  </a:moveTo>
                  <a:lnTo>
                    <a:pt x="5537" y="396240"/>
                  </a:lnTo>
                  <a:lnTo>
                    <a:pt x="5715" y="397751"/>
                  </a:lnTo>
                  <a:lnTo>
                    <a:pt x="2005876" y="397751"/>
                  </a:lnTo>
                  <a:lnTo>
                    <a:pt x="2006053" y="396240"/>
                  </a:lnTo>
                  <a:close/>
                </a:path>
                <a:path w="2011679" h="428625">
                  <a:moveTo>
                    <a:pt x="2006600" y="190487"/>
                  </a:moveTo>
                  <a:lnTo>
                    <a:pt x="2006409" y="188976"/>
                  </a:lnTo>
                  <a:lnTo>
                    <a:pt x="5168" y="188976"/>
                  </a:lnTo>
                  <a:lnTo>
                    <a:pt x="4991" y="190487"/>
                  </a:lnTo>
                  <a:lnTo>
                    <a:pt x="2006600" y="190487"/>
                  </a:lnTo>
                  <a:close/>
                </a:path>
                <a:path w="2011679" h="428625">
                  <a:moveTo>
                    <a:pt x="2006777" y="390144"/>
                  </a:moveTo>
                  <a:lnTo>
                    <a:pt x="4800" y="390144"/>
                  </a:lnTo>
                  <a:lnTo>
                    <a:pt x="4991" y="391655"/>
                  </a:lnTo>
                  <a:lnTo>
                    <a:pt x="2006600" y="391655"/>
                  </a:lnTo>
                  <a:lnTo>
                    <a:pt x="2006777" y="390144"/>
                  </a:lnTo>
                  <a:close/>
                </a:path>
                <a:path w="2011679" h="428625">
                  <a:moveTo>
                    <a:pt x="2007209" y="196583"/>
                  </a:moveTo>
                  <a:lnTo>
                    <a:pt x="2007095" y="195072"/>
                  </a:lnTo>
                  <a:lnTo>
                    <a:pt x="4495" y="195072"/>
                  </a:lnTo>
                  <a:lnTo>
                    <a:pt x="4381" y="196583"/>
                  </a:lnTo>
                  <a:lnTo>
                    <a:pt x="2007209" y="196583"/>
                  </a:lnTo>
                  <a:close/>
                </a:path>
                <a:path w="2011679" h="428625">
                  <a:moveTo>
                    <a:pt x="2007311" y="384048"/>
                  </a:moveTo>
                  <a:lnTo>
                    <a:pt x="4267" y="384048"/>
                  </a:lnTo>
                  <a:lnTo>
                    <a:pt x="4381" y="385559"/>
                  </a:lnTo>
                  <a:lnTo>
                    <a:pt x="2007209" y="385559"/>
                  </a:lnTo>
                  <a:lnTo>
                    <a:pt x="2007311" y="384048"/>
                  </a:lnTo>
                  <a:close/>
                </a:path>
                <a:path w="2011679" h="428625">
                  <a:moveTo>
                    <a:pt x="2007641" y="202679"/>
                  </a:moveTo>
                  <a:lnTo>
                    <a:pt x="2007527" y="201168"/>
                  </a:lnTo>
                  <a:lnTo>
                    <a:pt x="4051" y="201168"/>
                  </a:lnTo>
                  <a:lnTo>
                    <a:pt x="3949" y="202679"/>
                  </a:lnTo>
                  <a:lnTo>
                    <a:pt x="2007641" y="202679"/>
                  </a:lnTo>
                  <a:close/>
                </a:path>
                <a:path w="2011679" h="428625">
                  <a:moveTo>
                    <a:pt x="2007755" y="377952"/>
                  </a:moveTo>
                  <a:lnTo>
                    <a:pt x="3835" y="377952"/>
                  </a:lnTo>
                  <a:lnTo>
                    <a:pt x="3949" y="379463"/>
                  </a:lnTo>
                  <a:lnTo>
                    <a:pt x="2007641" y="379463"/>
                  </a:lnTo>
                  <a:lnTo>
                    <a:pt x="2007755" y="377952"/>
                  </a:lnTo>
                  <a:close/>
                </a:path>
                <a:path w="2011679" h="428625">
                  <a:moveTo>
                    <a:pt x="2008073" y="208775"/>
                  </a:moveTo>
                  <a:lnTo>
                    <a:pt x="2007971" y="207264"/>
                  </a:lnTo>
                  <a:lnTo>
                    <a:pt x="3619" y="207264"/>
                  </a:lnTo>
                  <a:lnTo>
                    <a:pt x="3517" y="208775"/>
                  </a:lnTo>
                  <a:lnTo>
                    <a:pt x="2008073" y="208775"/>
                  </a:lnTo>
                  <a:close/>
                </a:path>
                <a:path w="2011679" h="428625">
                  <a:moveTo>
                    <a:pt x="2008187" y="371856"/>
                  </a:moveTo>
                  <a:lnTo>
                    <a:pt x="3403" y="371856"/>
                  </a:lnTo>
                  <a:lnTo>
                    <a:pt x="3505" y="373367"/>
                  </a:lnTo>
                  <a:lnTo>
                    <a:pt x="2008085" y="373367"/>
                  </a:lnTo>
                  <a:lnTo>
                    <a:pt x="2008187" y="371856"/>
                  </a:lnTo>
                  <a:close/>
                </a:path>
                <a:path w="2011679" h="428625">
                  <a:moveTo>
                    <a:pt x="2008517" y="214871"/>
                  </a:moveTo>
                  <a:lnTo>
                    <a:pt x="2008403" y="213360"/>
                  </a:lnTo>
                  <a:lnTo>
                    <a:pt x="3187" y="213360"/>
                  </a:lnTo>
                  <a:lnTo>
                    <a:pt x="3073" y="214871"/>
                  </a:lnTo>
                  <a:lnTo>
                    <a:pt x="2008517" y="214871"/>
                  </a:lnTo>
                  <a:close/>
                </a:path>
                <a:path w="2011679" h="428625">
                  <a:moveTo>
                    <a:pt x="2008619" y="365760"/>
                  </a:moveTo>
                  <a:lnTo>
                    <a:pt x="2971" y="365760"/>
                  </a:lnTo>
                  <a:lnTo>
                    <a:pt x="3073" y="367271"/>
                  </a:lnTo>
                  <a:lnTo>
                    <a:pt x="2008517" y="367271"/>
                  </a:lnTo>
                  <a:lnTo>
                    <a:pt x="2008619" y="365760"/>
                  </a:lnTo>
                  <a:close/>
                </a:path>
                <a:path w="2011679" h="428625">
                  <a:moveTo>
                    <a:pt x="2008949" y="220967"/>
                  </a:moveTo>
                  <a:lnTo>
                    <a:pt x="2008847" y="219456"/>
                  </a:lnTo>
                  <a:lnTo>
                    <a:pt x="2755" y="219456"/>
                  </a:lnTo>
                  <a:lnTo>
                    <a:pt x="2641" y="220967"/>
                  </a:lnTo>
                  <a:lnTo>
                    <a:pt x="2008949" y="220967"/>
                  </a:lnTo>
                  <a:close/>
                </a:path>
                <a:path w="2011679" h="428625">
                  <a:moveTo>
                    <a:pt x="2009063" y="359664"/>
                  </a:moveTo>
                  <a:lnTo>
                    <a:pt x="2527" y="359664"/>
                  </a:lnTo>
                  <a:lnTo>
                    <a:pt x="2641" y="361175"/>
                  </a:lnTo>
                  <a:lnTo>
                    <a:pt x="2008949" y="361175"/>
                  </a:lnTo>
                  <a:lnTo>
                    <a:pt x="2009063" y="359664"/>
                  </a:lnTo>
                  <a:close/>
                </a:path>
                <a:path w="2011679" h="428625">
                  <a:moveTo>
                    <a:pt x="2009381" y="227063"/>
                  </a:moveTo>
                  <a:lnTo>
                    <a:pt x="2009279" y="225552"/>
                  </a:lnTo>
                  <a:lnTo>
                    <a:pt x="2311" y="225552"/>
                  </a:lnTo>
                  <a:lnTo>
                    <a:pt x="2209" y="227063"/>
                  </a:lnTo>
                  <a:lnTo>
                    <a:pt x="2009381" y="227063"/>
                  </a:lnTo>
                  <a:close/>
                </a:path>
                <a:path w="2011679" h="428625">
                  <a:moveTo>
                    <a:pt x="2009495" y="353568"/>
                  </a:moveTo>
                  <a:lnTo>
                    <a:pt x="2095" y="353568"/>
                  </a:lnTo>
                  <a:lnTo>
                    <a:pt x="2209" y="355079"/>
                  </a:lnTo>
                  <a:lnTo>
                    <a:pt x="2009394" y="355079"/>
                  </a:lnTo>
                  <a:lnTo>
                    <a:pt x="2009495" y="353568"/>
                  </a:lnTo>
                  <a:close/>
                </a:path>
                <a:path w="2011679" h="428625">
                  <a:moveTo>
                    <a:pt x="2009825" y="233159"/>
                  </a:moveTo>
                  <a:lnTo>
                    <a:pt x="2009711" y="231648"/>
                  </a:lnTo>
                  <a:lnTo>
                    <a:pt x="1879" y="231648"/>
                  </a:lnTo>
                  <a:lnTo>
                    <a:pt x="1778" y="233159"/>
                  </a:lnTo>
                  <a:lnTo>
                    <a:pt x="2009825" y="233159"/>
                  </a:lnTo>
                  <a:close/>
                </a:path>
                <a:path w="2011679" h="428625">
                  <a:moveTo>
                    <a:pt x="2009927" y="347472"/>
                  </a:moveTo>
                  <a:lnTo>
                    <a:pt x="1663" y="347472"/>
                  </a:lnTo>
                  <a:lnTo>
                    <a:pt x="1765" y="348983"/>
                  </a:lnTo>
                  <a:lnTo>
                    <a:pt x="2009825" y="348983"/>
                  </a:lnTo>
                  <a:lnTo>
                    <a:pt x="2009927" y="347472"/>
                  </a:lnTo>
                  <a:close/>
                </a:path>
                <a:path w="2011679" h="428625">
                  <a:moveTo>
                    <a:pt x="2010257" y="239255"/>
                  </a:moveTo>
                  <a:lnTo>
                    <a:pt x="2010156" y="237744"/>
                  </a:lnTo>
                  <a:lnTo>
                    <a:pt x="1447" y="237744"/>
                  </a:lnTo>
                  <a:lnTo>
                    <a:pt x="1333" y="239255"/>
                  </a:lnTo>
                  <a:lnTo>
                    <a:pt x="2010257" y="239255"/>
                  </a:lnTo>
                  <a:close/>
                </a:path>
                <a:path w="2011679" h="428625">
                  <a:moveTo>
                    <a:pt x="2010371" y="341376"/>
                  </a:moveTo>
                  <a:lnTo>
                    <a:pt x="1231" y="341376"/>
                  </a:lnTo>
                  <a:lnTo>
                    <a:pt x="1333" y="342887"/>
                  </a:lnTo>
                  <a:lnTo>
                    <a:pt x="2010257" y="342887"/>
                  </a:lnTo>
                  <a:lnTo>
                    <a:pt x="2010371" y="341376"/>
                  </a:lnTo>
                  <a:close/>
                </a:path>
                <a:path w="2011679" h="428625">
                  <a:moveTo>
                    <a:pt x="2010549" y="245351"/>
                  </a:moveTo>
                  <a:lnTo>
                    <a:pt x="2010511" y="243840"/>
                  </a:lnTo>
                  <a:lnTo>
                    <a:pt x="1079" y="243840"/>
                  </a:lnTo>
                  <a:lnTo>
                    <a:pt x="1054" y="245351"/>
                  </a:lnTo>
                  <a:lnTo>
                    <a:pt x="2010549" y="245351"/>
                  </a:lnTo>
                  <a:close/>
                </a:path>
                <a:path w="2011679" h="428625">
                  <a:moveTo>
                    <a:pt x="2010587" y="335280"/>
                  </a:moveTo>
                  <a:lnTo>
                    <a:pt x="1016" y="335280"/>
                  </a:lnTo>
                  <a:lnTo>
                    <a:pt x="1054" y="336791"/>
                  </a:lnTo>
                  <a:lnTo>
                    <a:pt x="2010549" y="336791"/>
                  </a:lnTo>
                  <a:lnTo>
                    <a:pt x="2010587" y="335280"/>
                  </a:lnTo>
                  <a:close/>
                </a:path>
                <a:path w="2011679" h="428625">
                  <a:moveTo>
                    <a:pt x="2010689" y="251447"/>
                  </a:moveTo>
                  <a:lnTo>
                    <a:pt x="2010664" y="249936"/>
                  </a:lnTo>
                  <a:lnTo>
                    <a:pt x="939" y="249936"/>
                  </a:lnTo>
                  <a:lnTo>
                    <a:pt x="901" y="251447"/>
                  </a:lnTo>
                  <a:lnTo>
                    <a:pt x="2010689" y="251447"/>
                  </a:lnTo>
                  <a:close/>
                </a:path>
                <a:path w="2011679" h="428625">
                  <a:moveTo>
                    <a:pt x="2010727" y="329184"/>
                  </a:moveTo>
                  <a:lnTo>
                    <a:pt x="863" y="329184"/>
                  </a:lnTo>
                  <a:lnTo>
                    <a:pt x="901" y="330695"/>
                  </a:lnTo>
                  <a:lnTo>
                    <a:pt x="2010689" y="330695"/>
                  </a:lnTo>
                  <a:lnTo>
                    <a:pt x="2010727" y="329184"/>
                  </a:lnTo>
                  <a:close/>
                </a:path>
                <a:path w="2011679" h="428625">
                  <a:moveTo>
                    <a:pt x="2010841" y="257543"/>
                  </a:moveTo>
                  <a:lnTo>
                    <a:pt x="2010803" y="256032"/>
                  </a:lnTo>
                  <a:lnTo>
                    <a:pt x="800" y="256032"/>
                  </a:lnTo>
                  <a:lnTo>
                    <a:pt x="762" y="257543"/>
                  </a:lnTo>
                  <a:lnTo>
                    <a:pt x="2010841" y="257543"/>
                  </a:lnTo>
                  <a:close/>
                </a:path>
                <a:path w="2011679" h="428625">
                  <a:moveTo>
                    <a:pt x="2010879" y="323088"/>
                  </a:moveTo>
                  <a:lnTo>
                    <a:pt x="723" y="323088"/>
                  </a:lnTo>
                  <a:lnTo>
                    <a:pt x="762" y="324599"/>
                  </a:lnTo>
                  <a:lnTo>
                    <a:pt x="2010841" y="324599"/>
                  </a:lnTo>
                  <a:lnTo>
                    <a:pt x="2010879" y="323088"/>
                  </a:lnTo>
                  <a:close/>
                </a:path>
                <a:path w="2011679" h="428625">
                  <a:moveTo>
                    <a:pt x="2010981" y="263639"/>
                  </a:moveTo>
                  <a:lnTo>
                    <a:pt x="2010943" y="262128"/>
                  </a:lnTo>
                  <a:lnTo>
                    <a:pt x="647" y="262128"/>
                  </a:lnTo>
                  <a:lnTo>
                    <a:pt x="609" y="263639"/>
                  </a:lnTo>
                  <a:lnTo>
                    <a:pt x="2010981" y="263639"/>
                  </a:lnTo>
                  <a:close/>
                </a:path>
                <a:path w="2011679" h="428625">
                  <a:moveTo>
                    <a:pt x="2011019" y="316992"/>
                  </a:moveTo>
                  <a:lnTo>
                    <a:pt x="584" y="316992"/>
                  </a:lnTo>
                  <a:lnTo>
                    <a:pt x="609" y="318503"/>
                  </a:lnTo>
                  <a:lnTo>
                    <a:pt x="2010981" y="318503"/>
                  </a:lnTo>
                  <a:lnTo>
                    <a:pt x="2011019" y="316992"/>
                  </a:lnTo>
                  <a:close/>
                </a:path>
                <a:path w="2011679" h="428625">
                  <a:moveTo>
                    <a:pt x="2011133" y="269735"/>
                  </a:moveTo>
                  <a:lnTo>
                    <a:pt x="2011095" y="268224"/>
                  </a:lnTo>
                  <a:lnTo>
                    <a:pt x="508" y="268224"/>
                  </a:lnTo>
                  <a:lnTo>
                    <a:pt x="469" y="269735"/>
                  </a:lnTo>
                  <a:lnTo>
                    <a:pt x="2011133" y="269735"/>
                  </a:lnTo>
                  <a:close/>
                </a:path>
                <a:path w="2011679" h="428625">
                  <a:moveTo>
                    <a:pt x="2011172" y="310896"/>
                  </a:moveTo>
                  <a:lnTo>
                    <a:pt x="431" y="310896"/>
                  </a:lnTo>
                  <a:lnTo>
                    <a:pt x="469" y="312407"/>
                  </a:lnTo>
                  <a:lnTo>
                    <a:pt x="2011133" y="312407"/>
                  </a:lnTo>
                  <a:lnTo>
                    <a:pt x="2011172" y="310896"/>
                  </a:lnTo>
                  <a:close/>
                </a:path>
                <a:path w="2011679" h="428625">
                  <a:moveTo>
                    <a:pt x="2011273" y="275831"/>
                  </a:moveTo>
                  <a:lnTo>
                    <a:pt x="2011235" y="274320"/>
                  </a:lnTo>
                  <a:lnTo>
                    <a:pt x="368" y="274320"/>
                  </a:lnTo>
                  <a:lnTo>
                    <a:pt x="330" y="275831"/>
                  </a:lnTo>
                  <a:lnTo>
                    <a:pt x="2011273" y="275831"/>
                  </a:lnTo>
                  <a:close/>
                </a:path>
                <a:path w="2011679" h="428625">
                  <a:moveTo>
                    <a:pt x="2011311" y="304800"/>
                  </a:moveTo>
                  <a:lnTo>
                    <a:pt x="292" y="304800"/>
                  </a:lnTo>
                  <a:lnTo>
                    <a:pt x="330" y="306311"/>
                  </a:lnTo>
                  <a:lnTo>
                    <a:pt x="2011273" y="306311"/>
                  </a:lnTo>
                  <a:lnTo>
                    <a:pt x="2011311" y="304800"/>
                  </a:lnTo>
                  <a:close/>
                </a:path>
                <a:path w="2011679" h="428625">
                  <a:moveTo>
                    <a:pt x="2011426" y="281927"/>
                  </a:moveTo>
                  <a:lnTo>
                    <a:pt x="2011387" y="280416"/>
                  </a:lnTo>
                  <a:lnTo>
                    <a:pt x="215" y="280416"/>
                  </a:lnTo>
                  <a:lnTo>
                    <a:pt x="177" y="281927"/>
                  </a:lnTo>
                  <a:lnTo>
                    <a:pt x="2011426" y="281927"/>
                  </a:lnTo>
                  <a:close/>
                </a:path>
                <a:path w="2011679" h="428625">
                  <a:moveTo>
                    <a:pt x="2011451" y="298704"/>
                  </a:moveTo>
                  <a:lnTo>
                    <a:pt x="139" y="298704"/>
                  </a:lnTo>
                  <a:lnTo>
                    <a:pt x="177" y="300215"/>
                  </a:lnTo>
                  <a:lnTo>
                    <a:pt x="2011426" y="300215"/>
                  </a:lnTo>
                  <a:lnTo>
                    <a:pt x="2011451" y="298704"/>
                  </a:lnTo>
                  <a:close/>
                </a:path>
                <a:path w="2011679" h="428625">
                  <a:moveTo>
                    <a:pt x="2011565" y="288023"/>
                  </a:moveTo>
                  <a:lnTo>
                    <a:pt x="2011527" y="286512"/>
                  </a:lnTo>
                  <a:lnTo>
                    <a:pt x="76" y="286512"/>
                  </a:lnTo>
                  <a:lnTo>
                    <a:pt x="38" y="288023"/>
                  </a:lnTo>
                  <a:lnTo>
                    <a:pt x="2011565" y="288023"/>
                  </a:lnTo>
                  <a:close/>
                </a:path>
                <a:path w="2011679" h="428625">
                  <a:moveTo>
                    <a:pt x="2011603" y="292608"/>
                  </a:moveTo>
                  <a:lnTo>
                    <a:pt x="0" y="292608"/>
                  </a:lnTo>
                  <a:lnTo>
                    <a:pt x="38" y="294119"/>
                  </a:lnTo>
                  <a:lnTo>
                    <a:pt x="2011565" y="294119"/>
                  </a:lnTo>
                  <a:lnTo>
                    <a:pt x="2011603" y="292608"/>
                  </a:lnTo>
                  <a:close/>
                </a:path>
              </a:pathLst>
            </a:custGeom>
            <a:solidFill>
              <a:srgbClr val="CCFFCC"/>
            </a:solidFill>
          </p:spPr>
          <p:txBody>
            <a:bodyPr wrap="square" lIns="0" tIns="0" rIns="0" bIns="0" rtlCol="0"/>
            <a:lstStyle/>
            <a:p>
              <a:endParaRPr/>
            </a:p>
          </p:txBody>
        </p:sp>
        <p:sp>
          <p:nvSpPr>
            <p:cNvPr id="193" name="object 12">
              <a:extLst>
                <a:ext uri="{FF2B5EF4-FFF2-40B4-BE49-F238E27FC236}">
                  <a16:creationId xmlns:a16="http://schemas.microsoft.com/office/drawing/2014/main" id="{1F4D9EAC-DBCA-51DC-D6AC-A2D3037BA918}"/>
                </a:ext>
              </a:extLst>
            </p:cNvPr>
            <p:cNvSpPr/>
            <p:nvPr/>
          </p:nvSpPr>
          <p:spPr>
            <a:xfrm>
              <a:off x="1427899" y="2706636"/>
              <a:ext cx="1993264" cy="428625"/>
            </a:xfrm>
            <a:custGeom>
              <a:avLst/>
              <a:gdLst/>
              <a:ahLst/>
              <a:cxnLst/>
              <a:rect l="l" t="t" r="r" b="b"/>
              <a:pathLst>
                <a:path w="1993264" h="428625">
                  <a:moveTo>
                    <a:pt x="1831124" y="426720"/>
                  </a:moveTo>
                  <a:lnTo>
                    <a:pt x="161759" y="426720"/>
                  </a:lnTo>
                  <a:lnTo>
                    <a:pt x="162750" y="428231"/>
                  </a:lnTo>
                  <a:lnTo>
                    <a:pt x="1830133" y="428231"/>
                  </a:lnTo>
                  <a:lnTo>
                    <a:pt x="1831124" y="426720"/>
                  </a:lnTo>
                  <a:close/>
                </a:path>
                <a:path w="1993264" h="428625">
                  <a:moveTo>
                    <a:pt x="1835137" y="420624"/>
                  </a:moveTo>
                  <a:lnTo>
                    <a:pt x="157759" y="420624"/>
                  </a:lnTo>
                  <a:lnTo>
                    <a:pt x="158750" y="422135"/>
                  </a:lnTo>
                  <a:lnTo>
                    <a:pt x="1834134" y="422135"/>
                  </a:lnTo>
                  <a:lnTo>
                    <a:pt x="1835137" y="420624"/>
                  </a:lnTo>
                  <a:close/>
                </a:path>
                <a:path w="1993264" h="428625">
                  <a:moveTo>
                    <a:pt x="1839150" y="414528"/>
                  </a:moveTo>
                  <a:lnTo>
                    <a:pt x="153758" y="414528"/>
                  </a:lnTo>
                  <a:lnTo>
                    <a:pt x="154749" y="416039"/>
                  </a:lnTo>
                  <a:lnTo>
                    <a:pt x="1838147" y="416039"/>
                  </a:lnTo>
                  <a:lnTo>
                    <a:pt x="1839150" y="414528"/>
                  </a:lnTo>
                  <a:close/>
                </a:path>
                <a:path w="1993264" h="428625">
                  <a:moveTo>
                    <a:pt x="1843151" y="408432"/>
                  </a:moveTo>
                  <a:lnTo>
                    <a:pt x="149745" y="408432"/>
                  </a:lnTo>
                  <a:lnTo>
                    <a:pt x="150749" y="409943"/>
                  </a:lnTo>
                  <a:lnTo>
                    <a:pt x="1842160" y="409943"/>
                  </a:lnTo>
                  <a:lnTo>
                    <a:pt x="1843151" y="408432"/>
                  </a:lnTo>
                  <a:close/>
                </a:path>
                <a:path w="1993264" h="428625">
                  <a:moveTo>
                    <a:pt x="1847164" y="402336"/>
                  </a:moveTo>
                  <a:lnTo>
                    <a:pt x="145745" y="402336"/>
                  </a:lnTo>
                  <a:lnTo>
                    <a:pt x="146748" y="403847"/>
                  </a:lnTo>
                  <a:lnTo>
                    <a:pt x="1846160" y="403847"/>
                  </a:lnTo>
                  <a:lnTo>
                    <a:pt x="1847164" y="402336"/>
                  </a:lnTo>
                  <a:close/>
                </a:path>
                <a:path w="1993264" h="428625">
                  <a:moveTo>
                    <a:pt x="1850986" y="396240"/>
                  </a:moveTo>
                  <a:lnTo>
                    <a:pt x="141935" y="396240"/>
                  </a:lnTo>
                  <a:lnTo>
                    <a:pt x="142836" y="397751"/>
                  </a:lnTo>
                  <a:lnTo>
                    <a:pt x="1850085" y="397751"/>
                  </a:lnTo>
                  <a:lnTo>
                    <a:pt x="1850986" y="396240"/>
                  </a:lnTo>
                  <a:close/>
                </a:path>
                <a:path w="1993264" h="428625">
                  <a:moveTo>
                    <a:pt x="1854606" y="390144"/>
                  </a:moveTo>
                  <a:lnTo>
                    <a:pt x="138315" y="390144"/>
                  </a:lnTo>
                  <a:lnTo>
                    <a:pt x="139217" y="391655"/>
                  </a:lnTo>
                  <a:lnTo>
                    <a:pt x="1853704" y="391655"/>
                  </a:lnTo>
                  <a:lnTo>
                    <a:pt x="1854606" y="390144"/>
                  </a:lnTo>
                  <a:close/>
                </a:path>
                <a:path w="1993264" h="428625">
                  <a:moveTo>
                    <a:pt x="1858238" y="384048"/>
                  </a:moveTo>
                  <a:lnTo>
                    <a:pt x="134696" y="384048"/>
                  </a:lnTo>
                  <a:lnTo>
                    <a:pt x="135597" y="385559"/>
                  </a:lnTo>
                  <a:lnTo>
                    <a:pt x="1857336" y="385559"/>
                  </a:lnTo>
                  <a:lnTo>
                    <a:pt x="1858238" y="384048"/>
                  </a:lnTo>
                  <a:close/>
                </a:path>
                <a:path w="1993264" h="428625">
                  <a:moveTo>
                    <a:pt x="1861858" y="377952"/>
                  </a:moveTo>
                  <a:lnTo>
                    <a:pt x="131076" y="377952"/>
                  </a:lnTo>
                  <a:lnTo>
                    <a:pt x="131978" y="379463"/>
                  </a:lnTo>
                  <a:lnTo>
                    <a:pt x="1860956" y="379463"/>
                  </a:lnTo>
                  <a:lnTo>
                    <a:pt x="1861858" y="377952"/>
                  </a:lnTo>
                  <a:close/>
                </a:path>
                <a:path w="1993264" h="428625">
                  <a:moveTo>
                    <a:pt x="1865490" y="371856"/>
                  </a:moveTo>
                  <a:lnTo>
                    <a:pt x="127469" y="371856"/>
                  </a:lnTo>
                  <a:lnTo>
                    <a:pt x="128358" y="373367"/>
                  </a:lnTo>
                  <a:lnTo>
                    <a:pt x="1864588" y="373367"/>
                  </a:lnTo>
                  <a:lnTo>
                    <a:pt x="1865490" y="371856"/>
                  </a:lnTo>
                  <a:close/>
                </a:path>
                <a:path w="1993264" h="428625">
                  <a:moveTo>
                    <a:pt x="1869109" y="365760"/>
                  </a:moveTo>
                  <a:lnTo>
                    <a:pt x="123850" y="365760"/>
                  </a:lnTo>
                  <a:lnTo>
                    <a:pt x="124752" y="367271"/>
                  </a:lnTo>
                  <a:lnTo>
                    <a:pt x="1868208" y="367271"/>
                  </a:lnTo>
                  <a:lnTo>
                    <a:pt x="1869109" y="365760"/>
                  </a:lnTo>
                  <a:close/>
                </a:path>
                <a:path w="1993264" h="428625">
                  <a:moveTo>
                    <a:pt x="1872729" y="359664"/>
                  </a:moveTo>
                  <a:lnTo>
                    <a:pt x="120243" y="359664"/>
                  </a:lnTo>
                  <a:lnTo>
                    <a:pt x="121132" y="361175"/>
                  </a:lnTo>
                  <a:lnTo>
                    <a:pt x="1871840" y="361175"/>
                  </a:lnTo>
                  <a:lnTo>
                    <a:pt x="1872729" y="359664"/>
                  </a:lnTo>
                  <a:close/>
                </a:path>
                <a:path w="1993264" h="428625">
                  <a:moveTo>
                    <a:pt x="1875980" y="353568"/>
                  </a:moveTo>
                  <a:lnTo>
                    <a:pt x="116992" y="353568"/>
                  </a:lnTo>
                  <a:lnTo>
                    <a:pt x="117792" y="355079"/>
                  </a:lnTo>
                  <a:lnTo>
                    <a:pt x="1875167" y="355079"/>
                  </a:lnTo>
                  <a:lnTo>
                    <a:pt x="1875980" y="353568"/>
                  </a:lnTo>
                  <a:close/>
                </a:path>
                <a:path w="1993264" h="428625">
                  <a:moveTo>
                    <a:pt x="1879244" y="347472"/>
                  </a:moveTo>
                  <a:lnTo>
                    <a:pt x="113728" y="347472"/>
                  </a:lnTo>
                  <a:lnTo>
                    <a:pt x="114541" y="348983"/>
                  </a:lnTo>
                  <a:lnTo>
                    <a:pt x="1878431" y="348983"/>
                  </a:lnTo>
                  <a:lnTo>
                    <a:pt x="1879244" y="347472"/>
                  </a:lnTo>
                  <a:close/>
                </a:path>
                <a:path w="1993264" h="428625">
                  <a:moveTo>
                    <a:pt x="1882508" y="341376"/>
                  </a:moveTo>
                  <a:lnTo>
                    <a:pt x="110477" y="341376"/>
                  </a:lnTo>
                  <a:lnTo>
                    <a:pt x="111290" y="342887"/>
                  </a:lnTo>
                  <a:lnTo>
                    <a:pt x="1881695" y="342887"/>
                  </a:lnTo>
                  <a:lnTo>
                    <a:pt x="1882508" y="341376"/>
                  </a:lnTo>
                  <a:close/>
                </a:path>
                <a:path w="1993264" h="428625">
                  <a:moveTo>
                    <a:pt x="1885759" y="335280"/>
                  </a:moveTo>
                  <a:lnTo>
                    <a:pt x="107226" y="335280"/>
                  </a:lnTo>
                  <a:lnTo>
                    <a:pt x="108038" y="336791"/>
                  </a:lnTo>
                  <a:lnTo>
                    <a:pt x="1884946" y="336791"/>
                  </a:lnTo>
                  <a:lnTo>
                    <a:pt x="1885759" y="335280"/>
                  </a:lnTo>
                  <a:close/>
                </a:path>
                <a:path w="1993264" h="428625">
                  <a:moveTo>
                    <a:pt x="1889023" y="329184"/>
                  </a:moveTo>
                  <a:lnTo>
                    <a:pt x="103974" y="329184"/>
                  </a:lnTo>
                  <a:lnTo>
                    <a:pt x="104787" y="330695"/>
                  </a:lnTo>
                  <a:lnTo>
                    <a:pt x="1888210" y="330695"/>
                  </a:lnTo>
                  <a:lnTo>
                    <a:pt x="1889023" y="329184"/>
                  </a:lnTo>
                  <a:close/>
                </a:path>
                <a:path w="1993264" h="428625">
                  <a:moveTo>
                    <a:pt x="1892287" y="323088"/>
                  </a:moveTo>
                  <a:lnTo>
                    <a:pt x="100723" y="323088"/>
                  </a:lnTo>
                  <a:lnTo>
                    <a:pt x="101523" y="324599"/>
                  </a:lnTo>
                  <a:lnTo>
                    <a:pt x="1891474" y="324599"/>
                  </a:lnTo>
                  <a:lnTo>
                    <a:pt x="1892287" y="323088"/>
                  </a:lnTo>
                  <a:close/>
                </a:path>
                <a:path w="1993264" h="428625">
                  <a:moveTo>
                    <a:pt x="1895411" y="316992"/>
                  </a:moveTo>
                  <a:lnTo>
                    <a:pt x="97599" y="316992"/>
                  </a:lnTo>
                  <a:lnTo>
                    <a:pt x="98323" y="318503"/>
                  </a:lnTo>
                  <a:lnTo>
                    <a:pt x="1894687" y="318503"/>
                  </a:lnTo>
                  <a:lnTo>
                    <a:pt x="1895411" y="316992"/>
                  </a:lnTo>
                  <a:close/>
                </a:path>
                <a:path w="1993264" h="428625">
                  <a:moveTo>
                    <a:pt x="1898319" y="310896"/>
                  </a:moveTo>
                  <a:lnTo>
                    <a:pt x="94703" y="310896"/>
                  </a:lnTo>
                  <a:lnTo>
                    <a:pt x="95427" y="312407"/>
                  </a:lnTo>
                  <a:lnTo>
                    <a:pt x="1897595" y="312407"/>
                  </a:lnTo>
                  <a:lnTo>
                    <a:pt x="1898319" y="310896"/>
                  </a:lnTo>
                  <a:close/>
                </a:path>
                <a:path w="1993264" h="428625">
                  <a:moveTo>
                    <a:pt x="1901228" y="304800"/>
                  </a:moveTo>
                  <a:lnTo>
                    <a:pt x="91795" y="304800"/>
                  </a:lnTo>
                  <a:lnTo>
                    <a:pt x="92519" y="306311"/>
                  </a:lnTo>
                  <a:lnTo>
                    <a:pt x="1900504" y="306311"/>
                  </a:lnTo>
                  <a:lnTo>
                    <a:pt x="1901228" y="304800"/>
                  </a:lnTo>
                  <a:close/>
                </a:path>
                <a:path w="1993264" h="428625">
                  <a:moveTo>
                    <a:pt x="1904136" y="298704"/>
                  </a:moveTo>
                  <a:lnTo>
                    <a:pt x="88887" y="298704"/>
                  </a:lnTo>
                  <a:lnTo>
                    <a:pt x="89611" y="300215"/>
                  </a:lnTo>
                  <a:lnTo>
                    <a:pt x="1903412" y="300215"/>
                  </a:lnTo>
                  <a:lnTo>
                    <a:pt x="1904136" y="298704"/>
                  </a:lnTo>
                  <a:close/>
                </a:path>
                <a:path w="1993264" h="428625">
                  <a:moveTo>
                    <a:pt x="1907044" y="292608"/>
                  </a:moveTo>
                  <a:lnTo>
                    <a:pt x="85991" y="292608"/>
                  </a:lnTo>
                  <a:lnTo>
                    <a:pt x="86715" y="294119"/>
                  </a:lnTo>
                  <a:lnTo>
                    <a:pt x="1906320" y="294119"/>
                  </a:lnTo>
                  <a:lnTo>
                    <a:pt x="1907044" y="292608"/>
                  </a:lnTo>
                  <a:close/>
                </a:path>
                <a:path w="1993264" h="428625">
                  <a:moveTo>
                    <a:pt x="1912874" y="280416"/>
                  </a:moveTo>
                  <a:lnTo>
                    <a:pt x="80175" y="280416"/>
                  </a:lnTo>
                  <a:lnTo>
                    <a:pt x="80899" y="281927"/>
                  </a:lnTo>
                  <a:lnTo>
                    <a:pt x="1912150" y="281927"/>
                  </a:lnTo>
                  <a:lnTo>
                    <a:pt x="1912874" y="280416"/>
                  </a:lnTo>
                  <a:close/>
                </a:path>
                <a:path w="1993264" h="428625">
                  <a:moveTo>
                    <a:pt x="1915591" y="274320"/>
                  </a:moveTo>
                  <a:lnTo>
                    <a:pt x="77470" y="274320"/>
                  </a:lnTo>
                  <a:lnTo>
                    <a:pt x="78105" y="275831"/>
                  </a:lnTo>
                  <a:lnTo>
                    <a:pt x="1914944" y="275831"/>
                  </a:lnTo>
                  <a:lnTo>
                    <a:pt x="1915591" y="274320"/>
                  </a:lnTo>
                  <a:close/>
                </a:path>
                <a:path w="1993264" h="428625">
                  <a:moveTo>
                    <a:pt x="1918157" y="268224"/>
                  </a:moveTo>
                  <a:lnTo>
                    <a:pt x="74904" y="268224"/>
                  </a:lnTo>
                  <a:lnTo>
                    <a:pt x="75539" y="269735"/>
                  </a:lnTo>
                  <a:lnTo>
                    <a:pt x="1917522" y="269735"/>
                  </a:lnTo>
                  <a:lnTo>
                    <a:pt x="1918157" y="268224"/>
                  </a:lnTo>
                  <a:close/>
                </a:path>
                <a:path w="1993264" h="428625">
                  <a:moveTo>
                    <a:pt x="1920735" y="262128"/>
                  </a:moveTo>
                  <a:lnTo>
                    <a:pt x="72326" y="262128"/>
                  </a:lnTo>
                  <a:lnTo>
                    <a:pt x="72974" y="263639"/>
                  </a:lnTo>
                  <a:lnTo>
                    <a:pt x="1920100" y="263639"/>
                  </a:lnTo>
                  <a:lnTo>
                    <a:pt x="1920735" y="262128"/>
                  </a:lnTo>
                  <a:close/>
                </a:path>
                <a:path w="1993264" h="428625">
                  <a:moveTo>
                    <a:pt x="1923313" y="256032"/>
                  </a:moveTo>
                  <a:lnTo>
                    <a:pt x="69761" y="256032"/>
                  </a:lnTo>
                  <a:lnTo>
                    <a:pt x="70396" y="257543"/>
                  </a:lnTo>
                  <a:lnTo>
                    <a:pt x="1922665" y="257543"/>
                  </a:lnTo>
                  <a:lnTo>
                    <a:pt x="1923313" y="256032"/>
                  </a:lnTo>
                  <a:close/>
                </a:path>
                <a:path w="1993264" h="428625">
                  <a:moveTo>
                    <a:pt x="1925891" y="249936"/>
                  </a:moveTo>
                  <a:lnTo>
                    <a:pt x="67195" y="249936"/>
                  </a:lnTo>
                  <a:lnTo>
                    <a:pt x="67830" y="251447"/>
                  </a:lnTo>
                  <a:lnTo>
                    <a:pt x="1925243" y="251447"/>
                  </a:lnTo>
                  <a:lnTo>
                    <a:pt x="1925891" y="249936"/>
                  </a:lnTo>
                  <a:close/>
                </a:path>
                <a:path w="1993264" h="428625">
                  <a:moveTo>
                    <a:pt x="1928456" y="243840"/>
                  </a:moveTo>
                  <a:lnTo>
                    <a:pt x="64630" y="243840"/>
                  </a:lnTo>
                  <a:lnTo>
                    <a:pt x="65265" y="245351"/>
                  </a:lnTo>
                  <a:lnTo>
                    <a:pt x="1927821" y="245351"/>
                  </a:lnTo>
                  <a:lnTo>
                    <a:pt x="1928456" y="243840"/>
                  </a:lnTo>
                  <a:close/>
                </a:path>
                <a:path w="1993264" h="428625">
                  <a:moveTo>
                    <a:pt x="1931035" y="237744"/>
                  </a:moveTo>
                  <a:lnTo>
                    <a:pt x="62052" y="237744"/>
                  </a:lnTo>
                  <a:lnTo>
                    <a:pt x="62699" y="239255"/>
                  </a:lnTo>
                  <a:lnTo>
                    <a:pt x="1930400" y="239255"/>
                  </a:lnTo>
                  <a:lnTo>
                    <a:pt x="1931035" y="237744"/>
                  </a:lnTo>
                  <a:close/>
                </a:path>
                <a:path w="1993264" h="428625">
                  <a:moveTo>
                    <a:pt x="1933422" y="231648"/>
                  </a:moveTo>
                  <a:lnTo>
                    <a:pt x="59677" y="231648"/>
                  </a:lnTo>
                  <a:lnTo>
                    <a:pt x="60236" y="233159"/>
                  </a:lnTo>
                  <a:lnTo>
                    <a:pt x="1932851" y="233159"/>
                  </a:lnTo>
                  <a:lnTo>
                    <a:pt x="1933422" y="231648"/>
                  </a:lnTo>
                  <a:close/>
                </a:path>
                <a:path w="1993264" h="428625">
                  <a:moveTo>
                    <a:pt x="1937918" y="219456"/>
                  </a:moveTo>
                  <a:lnTo>
                    <a:pt x="55194" y="219456"/>
                  </a:lnTo>
                  <a:lnTo>
                    <a:pt x="55753" y="220967"/>
                  </a:lnTo>
                  <a:lnTo>
                    <a:pt x="1937359" y="220967"/>
                  </a:lnTo>
                  <a:lnTo>
                    <a:pt x="1937918" y="219456"/>
                  </a:lnTo>
                  <a:close/>
                </a:path>
                <a:path w="1993264" h="428625">
                  <a:moveTo>
                    <a:pt x="1940166" y="213360"/>
                  </a:moveTo>
                  <a:lnTo>
                    <a:pt x="52946" y="213360"/>
                  </a:lnTo>
                  <a:lnTo>
                    <a:pt x="53505" y="214871"/>
                  </a:lnTo>
                  <a:lnTo>
                    <a:pt x="1939607" y="214871"/>
                  </a:lnTo>
                  <a:lnTo>
                    <a:pt x="1940166" y="213360"/>
                  </a:lnTo>
                  <a:close/>
                </a:path>
                <a:path w="1993264" h="428625">
                  <a:moveTo>
                    <a:pt x="1942414" y="207264"/>
                  </a:moveTo>
                  <a:lnTo>
                    <a:pt x="50711" y="207264"/>
                  </a:lnTo>
                  <a:lnTo>
                    <a:pt x="51269" y="208775"/>
                  </a:lnTo>
                  <a:lnTo>
                    <a:pt x="1941855" y="208775"/>
                  </a:lnTo>
                  <a:lnTo>
                    <a:pt x="1942414" y="207264"/>
                  </a:lnTo>
                  <a:close/>
                </a:path>
                <a:path w="1993264" h="428625">
                  <a:moveTo>
                    <a:pt x="1944662" y="201168"/>
                  </a:moveTo>
                  <a:lnTo>
                    <a:pt x="48463" y="201168"/>
                  </a:lnTo>
                  <a:lnTo>
                    <a:pt x="49022" y="202679"/>
                  </a:lnTo>
                  <a:lnTo>
                    <a:pt x="1944103" y="202679"/>
                  </a:lnTo>
                  <a:lnTo>
                    <a:pt x="1944662" y="201168"/>
                  </a:lnTo>
                  <a:close/>
                </a:path>
                <a:path w="1993264" h="428625">
                  <a:moveTo>
                    <a:pt x="1946910" y="195072"/>
                  </a:moveTo>
                  <a:lnTo>
                    <a:pt x="46215" y="195072"/>
                  </a:lnTo>
                  <a:lnTo>
                    <a:pt x="46774" y="196583"/>
                  </a:lnTo>
                  <a:lnTo>
                    <a:pt x="1946351" y="196583"/>
                  </a:lnTo>
                  <a:lnTo>
                    <a:pt x="1946910" y="195072"/>
                  </a:lnTo>
                  <a:close/>
                </a:path>
                <a:path w="1993264" h="428625">
                  <a:moveTo>
                    <a:pt x="1949018" y="188976"/>
                  </a:moveTo>
                  <a:lnTo>
                    <a:pt x="44119" y="188976"/>
                  </a:lnTo>
                  <a:lnTo>
                    <a:pt x="44602" y="190487"/>
                  </a:lnTo>
                  <a:lnTo>
                    <a:pt x="1948535" y="190487"/>
                  </a:lnTo>
                  <a:lnTo>
                    <a:pt x="1949018" y="188976"/>
                  </a:lnTo>
                  <a:close/>
                </a:path>
                <a:path w="1993264" h="428625">
                  <a:moveTo>
                    <a:pt x="1950948" y="182880"/>
                  </a:moveTo>
                  <a:lnTo>
                    <a:pt x="42189" y="182880"/>
                  </a:lnTo>
                  <a:lnTo>
                    <a:pt x="42672" y="184391"/>
                  </a:lnTo>
                  <a:lnTo>
                    <a:pt x="1950466" y="184391"/>
                  </a:lnTo>
                  <a:lnTo>
                    <a:pt x="1950948" y="182880"/>
                  </a:lnTo>
                  <a:close/>
                </a:path>
                <a:path w="1993264" h="428625">
                  <a:moveTo>
                    <a:pt x="1952879" y="176784"/>
                  </a:moveTo>
                  <a:lnTo>
                    <a:pt x="40259" y="176784"/>
                  </a:lnTo>
                  <a:lnTo>
                    <a:pt x="40741" y="178295"/>
                  </a:lnTo>
                  <a:lnTo>
                    <a:pt x="1952396" y="178295"/>
                  </a:lnTo>
                  <a:lnTo>
                    <a:pt x="1952879" y="176784"/>
                  </a:lnTo>
                  <a:close/>
                </a:path>
                <a:path w="1993264" h="428625">
                  <a:moveTo>
                    <a:pt x="1954822" y="170688"/>
                  </a:moveTo>
                  <a:lnTo>
                    <a:pt x="38341" y="170688"/>
                  </a:lnTo>
                  <a:lnTo>
                    <a:pt x="38811" y="172199"/>
                  </a:lnTo>
                  <a:lnTo>
                    <a:pt x="1954339" y="172199"/>
                  </a:lnTo>
                  <a:lnTo>
                    <a:pt x="1954822" y="170688"/>
                  </a:lnTo>
                  <a:close/>
                </a:path>
                <a:path w="1993264" h="428625">
                  <a:moveTo>
                    <a:pt x="1956752" y="164592"/>
                  </a:moveTo>
                  <a:lnTo>
                    <a:pt x="36410" y="164592"/>
                  </a:lnTo>
                  <a:lnTo>
                    <a:pt x="36893" y="166103"/>
                  </a:lnTo>
                  <a:lnTo>
                    <a:pt x="1956269" y="166103"/>
                  </a:lnTo>
                  <a:lnTo>
                    <a:pt x="1956752" y="164592"/>
                  </a:lnTo>
                  <a:close/>
                </a:path>
                <a:path w="1993264" h="428625">
                  <a:moveTo>
                    <a:pt x="1958682" y="158496"/>
                  </a:moveTo>
                  <a:lnTo>
                    <a:pt x="34480" y="158496"/>
                  </a:lnTo>
                  <a:lnTo>
                    <a:pt x="34963" y="160007"/>
                  </a:lnTo>
                  <a:lnTo>
                    <a:pt x="1958200" y="160007"/>
                  </a:lnTo>
                  <a:lnTo>
                    <a:pt x="1958682" y="158496"/>
                  </a:lnTo>
                  <a:close/>
                </a:path>
                <a:path w="1993264" h="428625">
                  <a:moveTo>
                    <a:pt x="1960613" y="152400"/>
                  </a:moveTo>
                  <a:lnTo>
                    <a:pt x="32550" y="152400"/>
                  </a:lnTo>
                  <a:lnTo>
                    <a:pt x="33032" y="153911"/>
                  </a:lnTo>
                  <a:lnTo>
                    <a:pt x="1960130" y="153911"/>
                  </a:lnTo>
                  <a:lnTo>
                    <a:pt x="1960613" y="152400"/>
                  </a:lnTo>
                  <a:close/>
                </a:path>
                <a:path w="1993264" h="428625">
                  <a:moveTo>
                    <a:pt x="1963000" y="146304"/>
                  </a:moveTo>
                  <a:lnTo>
                    <a:pt x="1961730" y="146304"/>
                  </a:lnTo>
                  <a:lnTo>
                    <a:pt x="31330" y="146304"/>
                  </a:lnTo>
                  <a:lnTo>
                    <a:pt x="30060" y="146304"/>
                  </a:lnTo>
                  <a:lnTo>
                    <a:pt x="31330" y="146367"/>
                  </a:lnTo>
                  <a:lnTo>
                    <a:pt x="31330" y="147815"/>
                  </a:lnTo>
                  <a:lnTo>
                    <a:pt x="1961730" y="147815"/>
                  </a:lnTo>
                  <a:lnTo>
                    <a:pt x="1961730" y="146824"/>
                  </a:lnTo>
                  <a:lnTo>
                    <a:pt x="1963000" y="146824"/>
                  </a:lnTo>
                  <a:lnTo>
                    <a:pt x="1963000" y="146304"/>
                  </a:lnTo>
                  <a:close/>
                </a:path>
                <a:path w="1993264" h="428625">
                  <a:moveTo>
                    <a:pt x="1964118" y="140208"/>
                  </a:moveTo>
                  <a:lnTo>
                    <a:pt x="29057" y="140208"/>
                  </a:lnTo>
                  <a:lnTo>
                    <a:pt x="29451" y="141719"/>
                  </a:lnTo>
                  <a:lnTo>
                    <a:pt x="1963724" y="141719"/>
                  </a:lnTo>
                  <a:lnTo>
                    <a:pt x="1964118" y="140208"/>
                  </a:lnTo>
                  <a:close/>
                </a:path>
                <a:path w="1993264" h="428625">
                  <a:moveTo>
                    <a:pt x="1965744" y="134112"/>
                  </a:moveTo>
                  <a:lnTo>
                    <a:pt x="27432" y="134112"/>
                  </a:lnTo>
                  <a:lnTo>
                    <a:pt x="27838" y="135623"/>
                  </a:lnTo>
                  <a:lnTo>
                    <a:pt x="1965337" y="135623"/>
                  </a:lnTo>
                  <a:lnTo>
                    <a:pt x="1965744" y="134112"/>
                  </a:lnTo>
                  <a:close/>
                </a:path>
                <a:path w="1993264" h="428625">
                  <a:moveTo>
                    <a:pt x="1967369" y="128016"/>
                  </a:moveTo>
                  <a:lnTo>
                    <a:pt x="25819" y="128016"/>
                  </a:lnTo>
                  <a:lnTo>
                    <a:pt x="26212" y="129527"/>
                  </a:lnTo>
                  <a:lnTo>
                    <a:pt x="1966963" y="129527"/>
                  </a:lnTo>
                  <a:lnTo>
                    <a:pt x="1967369" y="128016"/>
                  </a:lnTo>
                  <a:close/>
                </a:path>
                <a:path w="1993264" h="428625">
                  <a:moveTo>
                    <a:pt x="1968995" y="121920"/>
                  </a:moveTo>
                  <a:lnTo>
                    <a:pt x="24193" y="121920"/>
                  </a:lnTo>
                  <a:lnTo>
                    <a:pt x="24599" y="123431"/>
                  </a:lnTo>
                  <a:lnTo>
                    <a:pt x="1968588" y="123431"/>
                  </a:lnTo>
                  <a:lnTo>
                    <a:pt x="1968995" y="121920"/>
                  </a:lnTo>
                  <a:close/>
                </a:path>
                <a:path w="1993264" h="428625">
                  <a:moveTo>
                    <a:pt x="1970620" y="115824"/>
                  </a:moveTo>
                  <a:lnTo>
                    <a:pt x="22567" y="115824"/>
                  </a:lnTo>
                  <a:lnTo>
                    <a:pt x="22974" y="117335"/>
                  </a:lnTo>
                  <a:lnTo>
                    <a:pt x="1970214" y="117335"/>
                  </a:lnTo>
                  <a:lnTo>
                    <a:pt x="1970620" y="115824"/>
                  </a:lnTo>
                  <a:close/>
                </a:path>
                <a:path w="1993264" h="428625">
                  <a:moveTo>
                    <a:pt x="1972246" y="109728"/>
                  </a:moveTo>
                  <a:lnTo>
                    <a:pt x="20955" y="109728"/>
                  </a:lnTo>
                  <a:lnTo>
                    <a:pt x="21361" y="111239"/>
                  </a:lnTo>
                  <a:lnTo>
                    <a:pt x="1971840" y="111239"/>
                  </a:lnTo>
                  <a:lnTo>
                    <a:pt x="1972246" y="109728"/>
                  </a:lnTo>
                  <a:close/>
                </a:path>
                <a:path w="1993264" h="428625">
                  <a:moveTo>
                    <a:pt x="1973872" y="103632"/>
                  </a:moveTo>
                  <a:lnTo>
                    <a:pt x="19329" y="103632"/>
                  </a:lnTo>
                  <a:lnTo>
                    <a:pt x="19735" y="105143"/>
                  </a:lnTo>
                  <a:lnTo>
                    <a:pt x="1973465" y="105143"/>
                  </a:lnTo>
                  <a:lnTo>
                    <a:pt x="1973872" y="103632"/>
                  </a:lnTo>
                  <a:close/>
                </a:path>
                <a:path w="1993264" h="428625">
                  <a:moveTo>
                    <a:pt x="1975269" y="97536"/>
                  </a:moveTo>
                  <a:lnTo>
                    <a:pt x="17932" y="97536"/>
                  </a:lnTo>
                  <a:lnTo>
                    <a:pt x="18262" y="99047"/>
                  </a:lnTo>
                  <a:lnTo>
                    <a:pt x="1974938" y="99047"/>
                  </a:lnTo>
                  <a:lnTo>
                    <a:pt x="1975269" y="97536"/>
                  </a:lnTo>
                  <a:close/>
                </a:path>
                <a:path w="1993264" h="428625">
                  <a:moveTo>
                    <a:pt x="1976589" y="91440"/>
                  </a:moveTo>
                  <a:lnTo>
                    <a:pt x="16611" y="91440"/>
                  </a:lnTo>
                  <a:lnTo>
                    <a:pt x="16941" y="92951"/>
                  </a:lnTo>
                  <a:lnTo>
                    <a:pt x="1976272" y="92951"/>
                  </a:lnTo>
                  <a:lnTo>
                    <a:pt x="1976589" y="91440"/>
                  </a:lnTo>
                  <a:close/>
                </a:path>
                <a:path w="1993264" h="428625">
                  <a:moveTo>
                    <a:pt x="1977910" y="85344"/>
                  </a:moveTo>
                  <a:lnTo>
                    <a:pt x="15303" y="85344"/>
                  </a:lnTo>
                  <a:lnTo>
                    <a:pt x="15621" y="86855"/>
                  </a:lnTo>
                  <a:lnTo>
                    <a:pt x="1977593" y="86855"/>
                  </a:lnTo>
                  <a:lnTo>
                    <a:pt x="1977910" y="85344"/>
                  </a:lnTo>
                  <a:close/>
                </a:path>
                <a:path w="1993264" h="428625">
                  <a:moveTo>
                    <a:pt x="1979244" y="79248"/>
                  </a:moveTo>
                  <a:lnTo>
                    <a:pt x="13982" y="79248"/>
                  </a:lnTo>
                  <a:lnTo>
                    <a:pt x="14312" y="80759"/>
                  </a:lnTo>
                  <a:lnTo>
                    <a:pt x="1978914" y="80759"/>
                  </a:lnTo>
                  <a:lnTo>
                    <a:pt x="1979244" y="79248"/>
                  </a:lnTo>
                  <a:close/>
                </a:path>
                <a:path w="1993264" h="428625">
                  <a:moveTo>
                    <a:pt x="1980565" y="73152"/>
                  </a:moveTo>
                  <a:lnTo>
                    <a:pt x="12661" y="73152"/>
                  </a:lnTo>
                  <a:lnTo>
                    <a:pt x="12992" y="74663"/>
                  </a:lnTo>
                  <a:lnTo>
                    <a:pt x="1980234" y="74663"/>
                  </a:lnTo>
                  <a:lnTo>
                    <a:pt x="1980565" y="73152"/>
                  </a:lnTo>
                  <a:close/>
                </a:path>
                <a:path w="1993264" h="428625">
                  <a:moveTo>
                    <a:pt x="1981885" y="67056"/>
                  </a:moveTo>
                  <a:lnTo>
                    <a:pt x="11341" y="67056"/>
                  </a:lnTo>
                  <a:lnTo>
                    <a:pt x="11671" y="68567"/>
                  </a:lnTo>
                  <a:lnTo>
                    <a:pt x="1981555" y="68567"/>
                  </a:lnTo>
                  <a:lnTo>
                    <a:pt x="1981885" y="67056"/>
                  </a:lnTo>
                  <a:close/>
                </a:path>
                <a:path w="1993264" h="428625">
                  <a:moveTo>
                    <a:pt x="1983206" y="60960"/>
                  </a:moveTo>
                  <a:lnTo>
                    <a:pt x="10033" y="60960"/>
                  </a:lnTo>
                  <a:lnTo>
                    <a:pt x="10350" y="62471"/>
                  </a:lnTo>
                  <a:lnTo>
                    <a:pt x="1982876" y="62471"/>
                  </a:lnTo>
                  <a:lnTo>
                    <a:pt x="1983206" y="60960"/>
                  </a:lnTo>
                  <a:close/>
                </a:path>
                <a:path w="1993264" h="428625">
                  <a:moveTo>
                    <a:pt x="1984476" y="54864"/>
                  </a:moveTo>
                  <a:lnTo>
                    <a:pt x="8750" y="54864"/>
                  </a:lnTo>
                  <a:lnTo>
                    <a:pt x="8915" y="55816"/>
                  </a:lnTo>
                  <a:lnTo>
                    <a:pt x="9042" y="56375"/>
                  </a:lnTo>
                  <a:lnTo>
                    <a:pt x="1984197" y="56375"/>
                  </a:lnTo>
                  <a:lnTo>
                    <a:pt x="1984311" y="55816"/>
                  </a:lnTo>
                  <a:lnTo>
                    <a:pt x="1984476" y="54864"/>
                  </a:lnTo>
                  <a:close/>
                </a:path>
                <a:path w="1993264" h="428625">
                  <a:moveTo>
                    <a:pt x="1985505" y="48768"/>
                  </a:moveTo>
                  <a:lnTo>
                    <a:pt x="7734" y="48768"/>
                  </a:lnTo>
                  <a:lnTo>
                    <a:pt x="7988" y="50279"/>
                  </a:lnTo>
                  <a:lnTo>
                    <a:pt x="1985251" y="50279"/>
                  </a:lnTo>
                  <a:lnTo>
                    <a:pt x="1985505" y="48768"/>
                  </a:lnTo>
                  <a:close/>
                </a:path>
                <a:path w="1993264" h="428625">
                  <a:moveTo>
                    <a:pt x="1986521" y="42672"/>
                  </a:moveTo>
                  <a:lnTo>
                    <a:pt x="6718" y="42672"/>
                  </a:lnTo>
                  <a:lnTo>
                    <a:pt x="6972" y="44183"/>
                  </a:lnTo>
                  <a:lnTo>
                    <a:pt x="1986267" y="44183"/>
                  </a:lnTo>
                  <a:lnTo>
                    <a:pt x="1986521" y="42672"/>
                  </a:lnTo>
                  <a:close/>
                </a:path>
                <a:path w="1993264" h="428625">
                  <a:moveTo>
                    <a:pt x="1987550" y="36576"/>
                  </a:moveTo>
                  <a:lnTo>
                    <a:pt x="5702" y="36576"/>
                  </a:lnTo>
                  <a:lnTo>
                    <a:pt x="5956" y="38087"/>
                  </a:lnTo>
                  <a:lnTo>
                    <a:pt x="1987296" y="38087"/>
                  </a:lnTo>
                  <a:lnTo>
                    <a:pt x="1987550" y="36576"/>
                  </a:lnTo>
                  <a:close/>
                </a:path>
                <a:path w="1993264" h="428625">
                  <a:moveTo>
                    <a:pt x="1988566" y="30480"/>
                  </a:moveTo>
                  <a:lnTo>
                    <a:pt x="4673" y="30480"/>
                  </a:lnTo>
                  <a:lnTo>
                    <a:pt x="4927" y="31991"/>
                  </a:lnTo>
                  <a:lnTo>
                    <a:pt x="1988312" y="31991"/>
                  </a:lnTo>
                  <a:lnTo>
                    <a:pt x="1988566" y="30480"/>
                  </a:lnTo>
                  <a:close/>
                </a:path>
                <a:path w="1993264" h="428625">
                  <a:moveTo>
                    <a:pt x="1989594" y="24384"/>
                  </a:moveTo>
                  <a:lnTo>
                    <a:pt x="3657" y="24384"/>
                  </a:lnTo>
                  <a:lnTo>
                    <a:pt x="3911" y="25895"/>
                  </a:lnTo>
                  <a:lnTo>
                    <a:pt x="1989340" y="25895"/>
                  </a:lnTo>
                  <a:lnTo>
                    <a:pt x="1989594" y="24384"/>
                  </a:lnTo>
                  <a:close/>
                </a:path>
                <a:path w="1993264" h="428625">
                  <a:moveTo>
                    <a:pt x="1990610" y="18288"/>
                  </a:moveTo>
                  <a:lnTo>
                    <a:pt x="2641" y="18288"/>
                  </a:lnTo>
                  <a:lnTo>
                    <a:pt x="2895" y="19799"/>
                  </a:lnTo>
                  <a:lnTo>
                    <a:pt x="1990356" y="19799"/>
                  </a:lnTo>
                  <a:lnTo>
                    <a:pt x="1990610" y="18288"/>
                  </a:lnTo>
                  <a:close/>
                </a:path>
                <a:path w="1993264" h="428625">
                  <a:moveTo>
                    <a:pt x="1991639" y="12192"/>
                  </a:moveTo>
                  <a:lnTo>
                    <a:pt x="1612" y="12192"/>
                  </a:lnTo>
                  <a:lnTo>
                    <a:pt x="1866" y="13703"/>
                  </a:lnTo>
                  <a:lnTo>
                    <a:pt x="1991385" y="13703"/>
                  </a:lnTo>
                  <a:lnTo>
                    <a:pt x="1991639" y="12192"/>
                  </a:lnTo>
                  <a:close/>
                </a:path>
                <a:path w="1993264" h="428625">
                  <a:moveTo>
                    <a:pt x="1992528" y="6096"/>
                  </a:moveTo>
                  <a:lnTo>
                    <a:pt x="736" y="6096"/>
                  </a:lnTo>
                  <a:lnTo>
                    <a:pt x="914" y="7607"/>
                  </a:lnTo>
                  <a:lnTo>
                    <a:pt x="1992337" y="7607"/>
                  </a:lnTo>
                  <a:lnTo>
                    <a:pt x="1992528" y="6096"/>
                  </a:lnTo>
                  <a:close/>
                </a:path>
                <a:path w="1993264" h="428625">
                  <a:moveTo>
                    <a:pt x="1993252" y="0"/>
                  </a:moveTo>
                  <a:lnTo>
                    <a:pt x="0" y="0"/>
                  </a:lnTo>
                  <a:lnTo>
                    <a:pt x="190" y="1511"/>
                  </a:lnTo>
                  <a:lnTo>
                    <a:pt x="1993074" y="1511"/>
                  </a:lnTo>
                  <a:lnTo>
                    <a:pt x="1993252" y="0"/>
                  </a:lnTo>
                  <a:close/>
                </a:path>
              </a:pathLst>
            </a:custGeom>
            <a:solidFill>
              <a:srgbClr val="CCFFCC"/>
            </a:solidFill>
          </p:spPr>
          <p:txBody>
            <a:bodyPr wrap="square" lIns="0" tIns="0" rIns="0" bIns="0" rtlCol="0"/>
            <a:lstStyle/>
            <a:p>
              <a:endParaRPr dirty="0"/>
            </a:p>
          </p:txBody>
        </p:sp>
        <p:sp>
          <p:nvSpPr>
            <p:cNvPr id="194" name="object 13">
              <a:extLst>
                <a:ext uri="{FF2B5EF4-FFF2-40B4-BE49-F238E27FC236}">
                  <a16:creationId xmlns:a16="http://schemas.microsoft.com/office/drawing/2014/main" id="{3015C5B8-6BC3-492E-428A-2CAE8ACC4D16}"/>
                </a:ext>
              </a:extLst>
            </p:cNvPr>
            <p:cNvSpPr/>
            <p:nvPr/>
          </p:nvSpPr>
          <p:spPr>
            <a:xfrm>
              <a:off x="1589659" y="3133356"/>
              <a:ext cx="1669414" cy="196850"/>
            </a:xfrm>
            <a:custGeom>
              <a:avLst/>
              <a:gdLst/>
              <a:ahLst/>
              <a:cxnLst/>
              <a:rect l="l" t="t" r="r" b="b"/>
              <a:pathLst>
                <a:path w="1669414" h="196850">
                  <a:moveTo>
                    <a:pt x="1498282" y="195072"/>
                  </a:moveTo>
                  <a:lnTo>
                    <a:pt x="170865" y="195072"/>
                  </a:lnTo>
                  <a:lnTo>
                    <a:pt x="172593" y="196583"/>
                  </a:lnTo>
                  <a:lnTo>
                    <a:pt x="1496555" y="196583"/>
                  </a:lnTo>
                  <a:lnTo>
                    <a:pt x="1498282" y="195072"/>
                  </a:lnTo>
                  <a:close/>
                </a:path>
                <a:path w="1669414" h="196850">
                  <a:moveTo>
                    <a:pt x="1505242" y="188976"/>
                  </a:moveTo>
                  <a:lnTo>
                    <a:pt x="163918" y="188976"/>
                  </a:lnTo>
                  <a:lnTo>
                    <a:pt x="165646" y="190487"/>
                  </a:lnTo>
                  <a:lnTo>
                    <a:pt x="1503514" y="190487"/>
                  </a:lnTo>
                  <a:lnTo>
                    <a:pt x="1505242" y="188976"/>
                  </a:lnTo>
                  <a:close/>
                </a:path>
                <a:path w="1669414" h="196850">
                  <a:moveTo>
                    <a:pt x="1512201" y="182880"/>
                  </a:moveTo>
                  <a:lnTo>
                    <a:pt x="156972" y="182880"/>
                  </a:lnTo>
                  <a:lnTo>
                    <a:pt x="158699" y="184391"/>
                  </a:lnTo>
                  <a:lnTo>
                    <a:pt x="1510461" y="184391"/>
                  </a:lnTo>
                  <a:lnTo>
                    <a:pt x="1512201" y="182880"/>
                  </a:lnTo>
                  <a:close/>
                </a:path>
                <a:path w="1669414" h="196850">
                  <a:moveTo>
                    <a:pt x="1518615" y="176784"/>
                  </a:moveTo>
                  <a:lnTo>
                    <a:pt x="150545" y="176784"/>
                  </a:lnTo>
                  <a:lnTo>
                    <a:pt x="152133" y="178295"/>
                  </a:lnTo>
                  <a:lnTo>
                    <a:pt x="1517040" y="178295"/>
                  </a:lnTo>
                  <a:lnTo>
                    <a:pt x="1518615" y="176784"/>
                  </a:lnTo>
                  <a:close/>
                </a:path>
                <a:path w="1669414" h="196850">
                  <a:moveTo>
                    <a:pt x="1524977" y="170688"/>
                  </a:moveTo>
                  <a:lnTo>
                    <a:pt x="144195" y="170688"/>
                  </a:lnTo>
                  <a:lnTo>
                    <a:pt x="145783" y="172199"/>
                  </a:lnTo>
                  <a:lnTo>
                    <a:pt x="1523390" y="172199"/>
                  </a:lnTo>
                  <a:lnTo>
                    <a:pt x="1524977" y="170688"/>
                  </a:lnTo>
                  <a:close/>
                </a:path>
                <a:path w="1669414" h="196850">
                  <a:moveTo>
                    <a:pt x="1531327" y="164592"/>
                  </a:moveTo>
                  <a:lnTo>
                    <a:pt x="137845" y="164592"/>
                  </a:lnTo>
                  <a:lnTo>
                    <a:pt x="139433" y="166103"/>
                  </a:lnTo>
                  <a:lnTo>
                    <a:pt x="1529740" y="166103"/>
                  </a:lnTo>
                  <a:lnTo>
                    <a:pt x="1531327" y="164592"/>
                  </a:lnTo>
                  <a:close/>
                </a:path>
                <a:path w="1669414" h="196850">
                  <a:moveTo>
                    <a:pt x="1537690" y="158496"/>
                  </a:moveTo>
                  <a:lnTo>
                    <a:pt x="131495" y="158496"/>
                  </a:lnTo>
                  <a:lnTo>
                    <a:pt x="133083" y="160007"/>
                  </a:lnTo>
                  <a:lnTo>
                    <a:pt x="1536103" y="160007"/>
                  </a:lnTo>
                  <a:lnTo>
                    <a:pt x="1537690" y="158496"/>
                  </a:lnTo>
                  <a:close/>
                </a:path>
                <a:path w="1669414" h="196850">
                  <a:moveTo>
                    <a:pt x="1544040" y="152400"/>
                  </a:moveTo>
                  <a:lnTo>
                    <a:pt x="125158" y="152400"/>
                  </a:lnTo>
                  <a:lnTo>
                    <a:pt x="126733" y="153911"/>
                  </a:lnTo>
                  <a:lnTo>
                    <a:pt x="1542453" y="153911"/>
                  </a:lnTo>
                  <a:lnTo>
                    <a:pt x="1544040" y="152400"/>
                  </a:lnTo>
                  <a:close/>
                </a:path>
                <a:path w="1669414" h="196850">
                  <a:moveTo>
                    <a:pt x="1550009" y="146304"/>
                  </a:moveTo>
                  <a:lnTo>
                    <a:pt x="119189" y="146304"/>
                  </a:lnTo>
                  <a:lnTo>
                    <a:pt x="120637" y="147815"/>
                  </a:lnTo>
                  <a:lnTo>
                    <a:pt x="1548561" y="147815"/>
                  </a:lnTo>
                  <a:lnTo>
                    <a:pt x="1550009" y="146304"/>
                  </a:lnTo>
                  <a:close/>
                </a:path>
                <a:path w="1669414" h="196850">
                  <a:moveTo>
                    <a:pt x="1555813" y="140208"/>
                  </a:moveTo>
                  <a:lnTo>
                    <a:pt x="113385" y="140208"/>
                  </a:lnTo>
                  <a:lnTo>
                    <a:pt x="114833" y="141719"/>
                  </a:lnTo>
                  <a:lnTo>
                    <a:pt x="1554365" y="141719"/>
                  </a:lnTo>
                  <a:lnTo>
                    <a:pt x="1555813" y="140208"/>
                  </a:lnTo>
                  <a:close/>
                </a:path>
                <a:path w="1669414" h="196850">
                  <a:moveTo>
                    <a:pt x="1561630" y="134112"/>
                  </a:moveTo>
                  <a:lnTo>
                    <a:pt x="107581" y="134112"/>
                  </a:lnTo>
                  <a:lnTo>
                    <a:pt x="109029" y="135623"/>
                  </a:lnTo>
                  <a:lnTo>
                    <a:pt x="1560182" y="135623"/>
                  </a:lnTo>
                  <a:lnTo>
                    <a:pt x="1561630" y="134112"/>
                  </a:lnTo>
                  <a:close/>
                </a:path>
                <a:path w="1669414" h="196850">
                  <a:moveTo>
                    <a:pt x="1567434" y="128016"/>
                  </a:moveTo>
                  <a:lnTo>
                    <a:pt x="101777" y="128016"/>
                  </a:lnTo>
                  <a:lnTo>
                    <a:pt x="103225" y="129527"/>
                  </a:lnTo>
                  <a:lnTo>
                    <a:pt x="1565986" y="129527"/>
                  </a:lnTo>
                  <a:lnTo>
                    <a:pt x="1567434" y="128016"/>
                  </a:lnTo>
                  <a:close/>
                </a:path>
                <a:path w="1669414" h="196850">
                  <a:moveTo>
                    <a:pt x="1573250" y="121920"/>
                  </a:moveTo>
                  <a:lnTo>
                    <a:pt x="95973" y="121920"/>
                  </a:lnTo>
                  <a:lnTo>
                    <a:pt x="97421" y="123431"/>
                  </a:lnTo>
                  <a:lnTo>
                    <a:pt x="1571802" y="123431"/>
                  </a:lnTo>
                  <a:lnTo>
                    <a:pt x="1573250" y="121920"/>
                  </a:lnTo>
                  <a:close/>
                </a:path>
                <a:path w="1669414" h="196850">
                  <a:moveTo>
                    <a:pt x="1578902" y="115824"/>
                  </a:moveTo>
                  <a:lnTo>
                    <a:pt x="90335" y="115824"/>
                  </a:lnTo>
                  <a:lnTo>
                    <a:pt x="91655" y="117335"/>
                  </a:lnTo>
                  <a:lnTo>
                    <a:pt x="1577581" y="117335"/>
                  </a:lnTo>
                  <a:lnTo>
                    <a:pt x="1578902" y="115824"/>
                  </a:lnTo>
                  <a:close/>
                </a:path>
                <a:path w="1669414" h="196850">
                  <a:moveTo>
                    <a:pt x="1584210" y="109728"/>
                  </a:moveTo>
                  <a:lnTo>
                    <a:pt x="85026" y="109728"/>
                  </a:lnTo>
                  <a:lnTo>
                    <a:pt x="86347" y="111239"/>
                  </a:lnTo>
                  <a:lnTo>
                    <a:pt x="1582889" y="111239"/>
                  </a:lnTo>
                  <a:lnTo>
                    <a:pt x="1584210" y="109728"/>
                  </a:lnTo>
                  <a:close/>
                </a:path>
                <a:path w="1669414" h="196850">
                  <a:moveTo>
                    <a:pt x="1589519" y="103632"/>
                  </a:moveTo>
                  <a:lnTo>
                    <a:pt x="79730" y="103632"/>
                  </a:lnTo>
                  <a:lnTo>
                    <a:pt x="81051" y="105143"/>
                  </a:lnTo>
                  <a:lnTo>
                    <a:pt x="1588198" y="105143"/>
                  </a:lnTo>
                  <a:lnTo>
                    <a:pt x="1589519" y="103632"/>
                  </a:lnTo>
                  <a:close/>
                </a:path>
                <a:path w="1669414" h="196850">
                  <a:moveTo>
                    <a:pt x="1594827" y="97536"/>
                  </a:moveTo>
                  <a:lnTo>
                    <a:pt x="74422" y="97536"/>
                  </a:lnTo>
                  <a:lnTo>
                    <a:pt x="75742" y="99047"/>
                  </a:lnTo>
                  <a:lnTo>
                    <a:pt x="1593507" y="99047"/>
                  </a:lnTo>
                  <a:lnTo>
                    <a:pt x="1594827" y="97536"/>
                  </a:lnTo>
                  <a:close/>
                </a:path>
                <a:path w="1669414" h="196850">
                  <a:moveTo>
                    <a:pt x="1600136" y="91440"/>
                  </a:moveTo>
                  <a:lnTo>
                    <a:pt x="69113" y="91440"/>
                  </a:lnTo>
                  <a:lnTo>
                    <a:pt x="70434" y="92951"/>
                  </a:lnTo>
                  <a:lnTo>
                    <a:pt x="1598815" y="92951"/>
                  </a:lnTo>
                  <a:lnTo>
                    <a:pt x="1600136" y="91440"/>
                  </a:lnTo>
                  <a:close/>
                </a:path>
                <a:path w="1669414" h="196850">
                  <a:moveTo>
                    <a:pt x="1605457" y="85344"/>
                  </a:moveTo>
                  <a:lnTo>
                    <a:pt x="63817" y="85344"/>
                  </a:lnTo>
                  <a:lnTo>
                    <a:pt x="65138" y="86855"/>
                  </a:lnTo>
                  <a:lnTo>
                    <a:pt x="1604124" y="86855"/>
                  </a:lnTo>
                  <a:lnTo>
                    <a:pt x="1605457" y="85344"/>
                  </a:lnTo>
                  <a:close/>
                </a:path>
                <a:path w="1669414" h="196850">
                  <a:moveTo>
                    <a:pt x="1610448" y="79248"/>
                  </a:moveTo>
                  <a:lnTo>
                    <a:pt x="58826" y="79248"/>
                  </a:lnTo>
                  <a:lnTo>
                    <a:pt x="60032" y="80759"/>
                  </a:lnTo>
                  <a:lnTo>
                    <a:pt x="1609242" y="80759"/>
                  </a:lnTo>
                  <a:lnTo>
                    <a:pt x="1610448" y="79248"/>
                  </a:lnTo>
                  <a:close/>
                </a:path>
                <a:path w="1669414" h="196850">
                  <a:moveTo>
                    <a:pt x="1615300" y="73152"/>
                  </a:moveTo>
                  <a:lnTo>
                    <a:pt x="53987" y="73152"/>
                  </a:lnTo>
                  <a:lnTo>
                    <a:pt x="55194" y="74663"/>
                  </a:lnTo>
                  <a:lnTo>
                    <a:pt x="1614093" y="74663"/>
                  </a:lnTo>
                  <a:lnTo>
                    <a:pt x="1615300" y="73152"/>
                  </a:lnTo>
                  <a:close/>
                </a:path>
                <a:path w="1669414" h="196850">
                  <a:moveTo>
                    <a:pt x="1620139" y="67056"/>
                  </a:moveTo>
                  <a:lnTo>
                    <a:pt x="49149" y="67056"/>
                  </a:lnTo>
                  <a:lnTo>
                    <a:pt x="50355" y="68567"/>
                  </a:lnTo>
                  <a:lnTo>
                    <a:pt x="1618932" y="68567"/>
                  </a:lnTo>
                  <a:lnTo>
                    <a:pt x="1620139" y="67056"/>
                  </a:lnTo>
                  <a:close/>
                </a:path>
                <a:path w="1669414" h="196850">
                  <a:moveTo>
                    <a:pt x="1624990" y="60960"/>
                  </a:moveTo>
                  <a:lnTo>
                    <a:pt x="44310" y="60960"/>
                  </a:lnTo>
                  <a:lnTo>
                    <a:pt x="45504" y="62471"/>
                  </a:lnTo>
                  <a:lnTo>
                    <a:pt x="1623783" y="62471"/>
                  </a:lnTo>
                  <a:lnTo>
                    <a:pt x="1624990" y="60960"/>
                  </a:lnTo>
                  <a:close/>
                </a:path>
                <a:path w="1669414" h="196850">
                  <a:moveTo>
                    <a:pt x="1629841" y="54864"/>
                  </a:moveTo>
                  <a:lnTo>
                    <a:pt x="39458" y="54864"/>
                  </a:lnTo>
                  <a:lnTo>
                    <a:pt x="40665" y="56375"/>
                  </a:lnTo>
                  <a:lnTo>
                    <a:pt x="1628635" y="56375"/>
                  </a:lnTo>
                  <a:lnTo>
                    <a:pt x="1629841" y="54864"/>
                  </a:lnTo>
                  <a:close/>
                </a:path>
                <a:path w="1669414" h="196850">
                  <a:moveTo>
                    <a:pt x="1634680" y="48768"/>
                  </a:moveTo>
                  <a:lnTo>
                    <a:pt x="34620" y="48768"/>
                  </a:lnTo>
                  <a:lnTo>
                    <a:pt x="35826" y="50279"/>
                  </a:lnTo>
                  <a:lnTo>
                    <a:pt x="1633474" y="50279"/>
                  </a:lnTo>
                  <a:lnTo>
                    <a:pt x="1634680" y="48768"/>
                  </a:lnTo>
                  <a:close/>
                </a:path>
                <a:path w="1669414" h="196850">
                  <a:moveTo>
                    <a:pt x="1639176" y="42672"/>
                  </a:moveTo>
                  <a:lnTo>
                    <a:pt x="30137" y="42672"/>
                  </a:lnTo>
                  <a:lnTo>
                    <a:pt x="31242" y="44183"/>
                  </a:lnTo>
                  <a:lnTo>
                    <a:pt x="1638071" y="44183"/>
                  </a:lnTo>
                  <a:lnTo>
                    <a:pt x="1639176" y="42672"/>
                  </a:lnTo>
                  <a:close/>
                </a:path>
                <a:path w="1669414" h="196850">
                  <a:moveTo>
                    <a:pt x="1643595" y="36576"/>
                  </a:moveTo>
                  <a:lnTo>
                    <a:pt x="25730" y="36576"/>
                  </a:lnTo>
                  <a:lnTo>
                    <a:pt x="26835" y="38087"/>
                  </a:lnTo>
                  <a:lnTo>
                    <a:pt x="1642491" y="38087"/>
                  </a:lnTo>
                  <a:lnTo>
                    <a:pt x="1643595" y="36576"/>
                  </a:lnTo>
                  <a:close/>
                </a:path>
                <a:path w="1669414" h="196850">
                  <a:moveTo>
                    <a:pt x="1648002" y="30480"/>
                  </a:moveTo>
                  <a:lnTo>
                    <a:pt x="21323" y="30480"/>
                  </a:lnTo>
                  <a:lnTo>
                    <a:pt x="22428" y="31991"/>
                  </a:lnTo>
                  <a:lnTo>
                    <a:pt x="1646910" y="31991"/>
                  </a:lnTo>
                  <a:lnTo>
                    <a:pt x="1648002" y="30480"/>
                  </a:lnTo>
                  <a:close/>
                </a:path>
                <a:path w="1669414" h="196850">
                  <a:moveTo>
                    <a:pt x="1652422" y="24384"/>
                  </a:moveTo>
                  <a:lnTo>
                    <a:pt x="16916" y="24384"/>
                  </a:lnTo>
                  <a:lnTo>
                    <a:pt x="18008" y="25895"/>
                  </a:lnTo>
                  <a:lnTo>
                    <a:pt x="1651317" y="25895"/>
                  </a:lnTo>
                  <a:lnTo>
                    <a:pt x="1652422" y="24384"/>
                  </a:lnTo>
                  <a:close/>
                </a:path>
                <a:path w="1669414" h="196850">
                  <a:moveTo>
                    <a:pt x="1656842" y="18288"/>
                  </a:moveTo>
                  <a:lnTo>
                    <a:pt x="12509" y="18288"/>
                  </a:lnTo>
                  <a:lnTo>
                    <a:pt x="13601" y="19799"/>
                  </a:lnTo>
                  <a:lnTo>
                    <a:pt x="1655737" y="19799"/>
                  </a:lnTo>
                  <a:lnTo>
                    <a:pt x="1656842" y="18288"/>
                  </a:lnTo>
                  <a:close/>
                </a:path>
                <a:path w="1669414" h="196850">
                  <a:moveTo>
                    <a:pt x="1661248" y="12192"/>
                  </a:moveTo>
                  <a:lnTo>
                    <a:pt x="8102" y="12192"/>
                  </a:lnTo>
                  <a:lnTo>
                    <a:pt x="9194" y="13703"/>
                  </a:lnTo>
                  <a:lnTo>
                    <a:pt x="1660156" y="13703"/>
                  </a:lnTo>
                  <a:lnTo>
                    <a:pt x="1661248" y="12192"/>
                  </a:lnTo>
                  <a:close/>
                </a:path>
                <a:path w="1669414" h="196850">
                  <a:moveTo>
                    <a:pt x="1665363" y="6096"/>
                  </a:moveTo>
                  <a:lnTo>
                    <a:pt x="4000" y="6096"/>
                  </a:lnTo>
                  <a:lnTo>
                    <a:pt x="5003" y="7607"/>
                  </a:lnTo>
                  <a:lnTo>
                    <a:pt x="1664360" y="7607"/>
                  </a:lnTo>
                  <a:lnTo>
                    <a:pt x="1665363" y="6096"/>
                  </a:lnTo>
                  <a:close/>
                </a:path>
                <a:path w="1669414" h="196850">
                  <a:moveTo>
                    <a:pt x="1669364" y="0"/>
                  </a:moveTo>
                  <a:lnTo>
                    <a:pt x="0" y="0"/>
                  </a:lnTo>
                  <a:lnTo>
                    <a:pt x="990" y="1511"/>
                  </a:lnTo>
                  <a:lnTo>
                    <a:pt x="1668373" y="1511"/>
                  </a:lnTo>
                  <a:lnTo>
                    <a:pt x="1669364" y="0"/>
                  </a:lnTo>
                  <a:close/>
                </a:path>
              </a:pathLst>
            </a:custGeom>
            <a:solidFill>
              <a:srgbClr val="CCFFCC"/>
            </a:solidFill>
          </p:spPr>
          <p:txBody>
            <a:bodyPr wrap="square" lIns="0" tIns="0" rIns="0" bIns="0" rtlCol="0"/>
            <a:lstStyle/>
            <a:p>
              <a:endParaRPr/>
            </a:p>
          </p:txBody>
        </p:sp>
        <p:sp>
          <p:nvSpPr>
            <p:cNvPr id="195" name="object 14">
              <a:extLst>
                <a:ext uri="{FF2B5EF4-FFF2-40B4-BE49-F238E27FC236}">
                  <a16:creationId xmlns:a16="http://schemas.microsoft.com/office/drawing/2014/main" id="{9769DBC5-9434-A9E9-5D60-547F4A6D3EBC}"/>
                </a:ext>
              </a:extLst>
            </p:cNvPr>
            <p:cNvSpPr/>
            <p:nvPr/>
          </p:nvSpPr>
          <p:spPr>
            <a:xfrm>
              <a:off x="1566534" y="2580131"/>
              <a:ext cx="1697989" cy="0"/>
            </a:xfrm>
            <a:custGeom>
              <a:avLst/>
              <a:gdLst/>
              <a:ahLst/>
              <a:cxnLst/>
              <a:rect l="l" t="t" r="r" b="b"/>
              <a:pathLst>
                <a:path w="1697989">
                  <a:moveTo>
                    <a:pt x="0" y="0"/>
                  </a:moveTo>
                  <a:lnTo>
                    <a:pt x="1697735" y="0"/>
                  </a:lnTo>
                </a:path>
              </a:pathLst>
            </a:custGeom>
            <a:ln w="9143">
              <a:solidFill>
                <a:srgbClr val="000000"/>
              </a:solidFill>
              <a:prstDash val="dot"/>
            </a:ln>
          </p:spPr>
          <p:txBody>
            <a:bodyPr wrap="square" lIns="0" tIns="0" rIns="0" bIns="0" rtlCol="0"/>
            <a:lstStyle/>
            <a:p>
              <a:endParaRPr/>
            </a:p>
          </p:txBody>
        </p:sp>
      </p:grpSp>
      <p:sp>
        <p:nvSpPr>
          <p:cNvPr id="196" name="object 15">
            <a:extLst>
              <a:ext uri="{FF2B5EF4-FFF2-40B4-BE49-F238E27FC236}">
                <a16:creationId xmlns:a16="http://schemas.microsoft.com/office/drawing/2014/main" id="{5159FAB5-0856-7B32-0F3B-96197CB02BD8}"/>
              </a:ext>
            </a:extLst>
          </p:cNvPr>
          <p:cNvSpPr/>
          <p:nvPr/>
        </p:nvSpPr>
        <p:spPr>
          <a:xfrm>
            <a:off x="1836674" y="3389388"/>
            <a:ext cx="1175385" cy="190500"/>
          </a:xfrm>
          <a:custGeom>
            <a:avLst/>
            <a:gdLst/>
            <a:ahLst/>
            <a:cxnLst/>
            <a:rect l="l" t="t" r="r" b="b"/>
            <a:pathLst>
              <a:path w="1175385" h="190500">
                <a:moveTo>
                  <a:pt x="641096" y="188976"/>
                </a:moveTo>
                <a:lnTo>
                  <a:pt x="636016" y="188976"/>
                </a:lnTo>
                <a:lnTo>
                  <a:pt x="587756" y="188976"/>
                </a:lnTo>
                <a:lnTo>
                  <a:pt x="539496" y="188976"/>
                </a:lnTo>
                <a:lnTo>
                  <a:pt x="534416" y="188976"/>
                </a:lnTo>
                <a:lnTo>
                  <a:pt x="534416" y="189179"/>
                </a:lnTo>
                <a:lnTo>
                  <a:pt x="539496" y="189179"/>
                </a:lnTo>
                <a:lnTo>
                  <a:pt x="539496" y="189915"/>
                </a:lnTo>
                <a:lnTo>
                  <a:pt x="587756" y="189915"/>
                </a:lnTo>
                <a:lnTo>
                  <a:pt x="636016" y="189915"/>
                </a:lnTo>
                <a:lnTo>
                  <a:pt x="636016" y="189179"/>
                </a:lnTo>
                <a:lnTo>
                  <a:pt x="641096" y="189179"/>
                </a:lnTo>
                <a:lnTo>
                  <a:pt x="641096" y="188976"/>
                </a:lnTo>
                <a:close/>
              </a:path>
              <a:path w="1175385" h="190500">
                <a:moveTo>
                  <a:pt x="709498" y="182880"/>
                </a:moveTo>
                <a:lnTo>
                  <a:pt x="465950" y="182880"/>
                </a:lnTo>
                <a:lnTo>
                  <a:pt x="478599" y="184391"/>
                </a:lnTo>
                <a:lnTo>
                  <a:pt x="696874" y="184391"/>
                </a:lnTo>
                <a:lnTo>
                  <a:pt x="709498" y="182880"/>
                </a:lnTo>
                <a:close/>
              </a:path>
              <a:path w="1175385" h="190500">
                <a:moveTo>
                  <a:pt x="752081" y="176784"/>
                </a:moveTo>
                <a:lnTo>
                  <a:pt x="423278" y="176784"/>
                </a:lnTo>
                <a:lnTo>
                  <a:pt x="432282" y="178295"/>
                </a:lnTo>
                <a:lnTo>
                  <a:pt x="743102" y="178295"/>
                </a:lnTo>
                <a:lnTo>
                  <a:pt x="752081" y="176784"/>
                </a:lnTo>
                <a:close/>
              </a:path>
              <a:path w="1175385" h="190500">
                <a:moveTo>
                  <a:pt x="786053" y="170688"/>
                </a:moveTo>
                <a:lnTo>
                  <a:pt x="389242" y="170688"/>
                </a:lnTo>
                <a:lnTo>
                  <a:pt x="396214" y="172199"/>
                </a:lnTo>
                <a:lnTo>
                  <a:pt x="779094" y="172199"/>
                </a:lnTo>
                <a:lnTo>
                  <a:pt x="786053" y="170688"/>
                </a:lnTo>
                <a:close/>
              </a:path>
              <a:path w="1175385" h="190500">
                <a:moveTo>
                  <a:pt x="814006" y="164592"/>
                </a:moveTo>
                <a:lnTo>
                  <a:pt x="361251" y="164592"/>
                </a:lnTo>
                <a:lnTo>
                  <a:pt x="368223" y="166103"/>
                </a:lnTo>
                <a:lnTo>
                  <a:pt x="807046" y="166103"/>
                </a:lnTo>
                <a:lnTo>
                  <a:pt x="814006" y="164592"/>
                </a:lnTo>
                <a:close/>
              </a:path>
              <a:path w="1175385" h="190500">
                <a:moveTo>
                  <a:pt x="838758" y="158496"/>
                </a:moveTo>
                <a:lnTo>
                  <a:pt x="336473" y="158496"/>
                </a:lnTo>
                <a:lnTo>
                  <a:pt x="342138" y="160007"/>
                </a:lnTo>
                <a:lnTo>
                  <a:pt x="833094" y="160007"/>
                </a:lnTo>
                <a:lnTo>
                  <a:pt x="838758" y="158496"/>
                </a:lnTo>
                <a:close/>
              </a:path>
              <a:path w="1175385" h="190500">
                <a:moveTo>
                  <a:pt x="861491" y="152400"/>
                </a:moveTo>
                <a:lnTo>
                  <a:pt x="313702" y="152400"/>
                </a:lnTo>
                <a:lnTo>
                  <a:pt x="319366" y="153911"/>
                </a:lnTo>
                <a:lnTo>
                  <a:pt x="855827" y="153911"/>
                </a:lnTo>
                <a:lnTo>
                  <a:pt x="861491" y="152400"/>
                </a:lnTo>
                <a:close/>
              </a:path>
              <a:path w="1175385" h="190500">
                <a:moveTo>
                  <a:pt x="881951" y="146304"/>
                </a:moveTo>
                <a:lnTo>
                  <a:pt x="293217" y="146304"/>
                </a:lnTo>
                <a:lnTo>
                  <a:pt x="297980" y="147815"/>
                </a:lnTo>
                <a:lnTo>
                  <a:pt x="877201" y="147815"/>
                </a:lnTo>
                <a:lnTo>
                  <a:pt x="881951" y="146304"/>
                </a:lnTo>
                <a:close/>
              </a:path>
              <a:path w="1175385" h="190500">
                <a:moveTo>
                  <a:pt x="901065" y="140208"/>
                </a:moveTo>
                <a:lnTo>
                  <a:pt x="274091" y="140208"/>
                </a:lnTo>
                <a:lnTo>
                  <a:pt x="278853" y="141719"/>
                </a:lnTo>
                <a:lnTo>
                  <a:pt x="896302" y="141719"/>
                </a:lnTo>
                <a:lnTo>
                  <a:pt x="901065" y="140208"/>
                </a:lnTo>
                <a:close/>
              </a:path>
              <a:path w="1175385" h="190500">
                <a:moveTo>
                  <a:pt x="919340" y="134112"/>
                </a:moveTo>
                <a:lnTo>
                  <a:pt x="255790" y="134112"/>
                </a:lnTo>
                <a:lnTo>
                  <a:pt x="259892" y="135623"/>
                </a:lnTo>
                <a:lnTo>
                  <a:pt x="915250" y="135623"/>
                </a:lnTo>
                <a:lnTo>
                  <a:pt x="919340" y="134112"/>
                </a:lnTo>
                <a:close/>
              </a:path>
              <a:path w="1175385" h="190500">
                <a:moveTo>
                  <a:pt x="935761" y="128016"/>
                </a:moveTo>
                <a:lnTo>
                  <a:pt x="239356" y="128016"/>
                </a:lnTo>
                <a:lnTo>
                  <a:pt x="243459" y="129527"/>
                </a:lnTo>
                <a:lnTo>
                  <a:pt x="931672" y="129527"/>
                </a:lnTo>
                <a:lnTo>
                  <a:pt x="935761" y="128016"/>
                </a:lnTo>
                <a:close/>
              </a:path>
              <a:path w="1175385" h="190500">
                <a:moveTo>
                  <a:pt x="952182" y="121920"/>
                </a:moveTo>
                <a:lnTo>
                  <a:pt x="222923" y="121920"/>
                </a:lnTo>
                <a:lnTo>
                  <a:pt x="227025" y="123431"/>
                </a:lnTo>
                <a:lnTo>
                  <a:pt x="948093" y="123431"/>
                </a:lnTo>
                <a:lnTo>
                  <a:pt x="952182" y="121920"/>
                </a:lnTo>
                <a:close/>
              </a:path>
              <a:path w="1175385" h="190500">
                <a:moveTo>
                  <a:pt x="967219" y="115824"/>
                </a:moveTo>
                <a:lnTo>
                  <a:pt x="207873" y="115824"/>
                </a:lnTo>
                <a:lnTo>
                  <a:pt x="211442" y="117335"/>
                </a:lnTo>
                <a:lnTo>
                  <a:pt x="963650" y="117335"/>
                </a:lnTo>
                <a:lnTo>
                  <a:pt x="967219" y="115824"/>
                </a:lnTo>
                <a:close/>
              </a:path>
              <a:path w="1175385" h="190500">
                <a:moveTo>
                  <a:pt x="981570" y="109728"/>
                </a:moveTo>
                <a:lnTo>
                  <a:pt x="193522" y="109728"/>
                </a:lnTo>
                <a:lnTo>
                  <a:pt x="197091" y="111239"/>
                </a:lnTo>
                <a:lnTo>
                  <a:pt x="978001" y="111239"/>
                </a:lnTo>
                <a:lnTo>
                  <a:pt x="981570" y="109728"/>
                </a:lnTo>
                <a:close/>
              </a:path>
              <a:path w="1175385" h="190500">
                <a:moveTo>
                  <a:pt x="995921" y="103632"/>
                </a:moveTo>
                <a:lnTo>
                  <a:pt x="179171" y="103632"/>
                </a:lnTo>
                <a:lnTo>
                  <a:pt x="182740" y="105143"/>
                </a:lnTo>
                <a:lnTo>
                  <a:pt x="992339" y="105143"/>
                </a:lnTo>
                <a:lnTo>
                  <a:pt x="995921" y="103632"/>
                </a:lnTo>
                <a:close/>
              </a:path>
              <a:path w="1175385" h="190500">
                <a:moveTo>
                  <a:pt x="1009091" y="97536"/>
                </a:moveTo>
                <a:lnTo>
                  <a:pt x="165976" y="97536"/>
                </a:lnTo>
                <a:lnTo>
                  <a:pt x="169138" y="99047"/>
                </a:lnTo>
                <a:lnTo>
                  <a:pt x="1005928" y="99047"/>
                </a:lnTo>
                <a:lnTo>
                  <a:pt x="1009091" y="97536"/>
                </a:lnTo>
                <a:close/>
              </a:path>
              <a:path w="1175385" h="190500">
                <a:moveTo>
                  <a:pt x="1021778" y="91440"/>
                </a:moveTo>
                <a:lnTo>
                  <a:pt x="153289" y="91440"/>
                </a:lnTo>
                <a:lnTo>
                  <a:pt x="156451" y="92951"/>
                </a:lnTo>
                <a:lnTo>
                  <a:pt x="1018616" y="92951"/>
                </a:lnTo>
                <a:lnTo>
                  <a:pt x="1021778" y="91440"/>
                </a:lnTo>
                <a:close/>
              </a:path>
              <a:path w="1175385" h="190500">
                <a:moveTo>
                  <a:pt x="1034465" y="85344"/>
                </a:moveTo>
                <a:lnTo>
                  <a:pt x="140601" y="85344"/>
                </a:lnTo>
                <a:lnTo>
                  <a:pt x="143764" y="86855"/>
                </a:lnTo>
                <a:lnTo>
                  <a:pt x="1031303" y="86855"/>
                </a:lnTo>
                <a:lnTo>
                  <a:pt x="1034465" y="85344"/>
                </a:lnTo>
                <a:close/>
              </a:path>
              <a:path w="1175385" h="190500">
                <a:moveTo>
                  <a:pt x="1046556" y="79248"/>
                </a:moveTo>
                <a:lnTo>
                  <a:pt x="128498" y="79248"/>
                </a:lnTo>
                <a:lnTo>
                  <a:pt x="131318" y="80759"/>
                </a:lnTo>
                <a:lnTo>
                  <a:pt x="1043736" y="80759"/>
                </a:lnTo>
                <a:lnTo>
                  <a:pt x="1046556" y="79248"/>
                </a:lnTo>
                <a:close/>
              </a:path>
              <a:path w="1175385" h="190500">
                <a:moveTo>
                  <a:pt x="1057884" y="73152"/>
                </a:moveTo>
                <a:lnTo>
                  <a:pt x="117170" y="73152"/>
                </a:lnTo>
                <a:lnTo>
                  <a:pt x="119989" y="74663"/>
                </a:lnTo>
                <a:lnTo>
                  <a:pt x="1055065" y="74663"/>
                </a:lnTo>
                <a:lnTo>
                  <a:pt x="1057884" y="73152"/>
                </a:lnTo>
                <a:close/>
              </a:path>
              <a:path w="1175385" h="190500">
                <a:moveTo>
                  <a:pt x="1069213" y="67056"/>
                </a:moveTo>
                <a:lnTo>
                  <a:pt x="105841" y="67056"/>
                </a:lnTo>
                <a:lnTo>
                  <a:pt x="108661" y="68567"/>
                </a:lnTo>
                <a:lnTo>
                  <a:pt x="1066393" y="68567"/>
                </a:lnTo>
                <a:lnTo>
                  <a:pt x="1069213" y="67056"/>
                </a:lnTo>
                <a:close/>
              </a:path>
              <a:path w="1175385" h="190500">
                <a:moveTo>
                  <a:pt x="1080541" y="60960"/>
                </a:moveTo>
                <a:lnTo>
                  <a:pt x="94513" y="60960"/>
                </a:lnTo>
                <a:lnTo>
                  <a:pt x="97332" y="62471"/>
                </a:lnTo>
                <a:lnTo>
                  <a:pt x="1077722" y="62471"/>
                </a:lnTo>
                <a:lnTo>
                  <a:pt x="1080541" y="60960"/>
                </a:lnTo>
                <a:close/>
              </a:path>
              <a:path w="1175385" h="190500">
                <a:moveTo>
                  <a:pt x="1090866" y="54864"/>
                </a:moveTo>
                <a:lnTo>
                  <a:pt x="84188" y="54864"/>
                </a:lnTo>
                <a:lnTo>
                  <a:pt x="86728" y="56375"/>
                </a:lnTo>
                <a:lnTo>
                  <a:pt x="1088339" y="56375"/>
                </a:lnTo>
                <a:lnTo>
                  <a:pt x="1090866" y="54864"/>
                </a:lnTo>
                <a:close/>
              </a:path>
              <a:path w="1175385" h="190500">
                <a:moveTo>
                  <a:pt x="1101051" y="48768"/>
                </a:moveTo>
                <a:lnTo>
                  <a:pt x="74002" y="48768"/>
                </a:lnTo>
                <a:lnTo>
                  <a:pt x="76542" y="50279"/>
                </a:lnTo>
                <a:lnTo>
                  <a:pt x="1098524" y="50279"/>
                </a:lnTo>
                <a:lnTo>
                  <a:pt x="1101051" y="48768"/>
                </a:lnTo>
                <a:close/>
              </a:path>
              <a:path w="1175385" h="190500">
                <a:moveTo>
                  <a:pt x="1111250" y="42672"/>
                </a:moveTo>
                <a:lnTo>
                  <a:pt x="63817" y="42672"/>
                </a:lnTo>
                <a:lnTo>
                  <a:pt x="66357" y="44183"/>
                </a:lnTo>
                <a:lnTo>
                  <a:pt x="1108710" y="44183"/>
                </a:lnTo>
                <a:lnTo>
                  <a:pt x="1111250" y="42672"/>
                </a:lnTo>
                <a:close/>
              </a:path>
              <a:path w="1175385" h="190500">
                <a:moveTo>
                  <a:pt x="1121410" y="36576"/>
                </a:moveTo>
                <a:lnTo>
                  <a:pt x="53644" y="36576"/>
                </a:lnTo>
                <a:lnTo>
                  <a:pt x="56172" y="38087"/>
                </a:lnTo>
                <a:lnTo>
                  <a:pt x="1118895" y="38087"/>
                </a:lnTo>
                <a:lnTo>
                  <a:pt x="1121410" y="36576"/>
                </a:lnTo>
                <a:close/>
              </a:path>
              <a:path w="1175385" h="190500">
                <a:moveTo>
                  <a:pt x="1130617" y="30480"/>
                </a:moveTo>
                <a:lnTo>
                  <a:pt x="44437" y="30480"/>
                </a:lnTo>
                <a:lnTo>
                  <a:pt x="46736" y="31991"/>
                </a:lnTo>
                <a:lnTo>
                  <a:pt x="1128331" y="31991"/>
                </a:lnTo>
                <a:lnTo>
                  <a:pt x="1130617" y="30480"/>
                </a:lnTo>
                <a:close/>
              </a:path>
              <a:path w="1175385" h="190500">
                <a:moveTo>
                  <a:pt x="1139837" y="24384"/>
                </a:moveTo>
                <a:lnTo>
                  <a:pt x="35229" y="24384"/>
                </a:lnTo>
                <a:lnTo>
                  <a:pt x="37528" y="25895"/>
                </a:lnTo>
                <a:lnTo>
                  <a:pt x="1137539" y="25895"/>
                </a:lnTo>
                <a:lnTo>
                  <a:pt x="1139837" y="24384"/>
                </a:lnTo>
                <a:close/>
              </a:path>
              <a:path w="1175385" h="190500">
                <a:moveTo>
                  <a:pt x="1149045" y="18288"/>
                </a:moveTo>
                <a:lnTo>
                  <a:pt x="26022" y="18288"/>
                </a:lnTo>
                <a:lnTo>
                  <a:pt x="28321" y="19799"/>
                </a:lnTo>
                <a:lnTo>
                  <a:pt x="1146746" y="19799"/>
                </a:lnTo>
                <a:lnTo>
                  <a:pt x="1149045" y="18288"/>
                </a:lnTo>
                <a:close/>
              </a:path>
              <a:path w="1175385" h="190500">
                <a:moveTo>
                  <a:pt x="1158252" y="12192"/>
                </a:moveTo>
                <a:lnTo>
                  <a:pt x="16814" y="12192"/>
                </a:lnTo>
                <a:lnTo>
                  <a:pt x="19113" y="13703"/>
                </a:lnTo>
                <a:lnTo>
                  <a:pt x="1155954" y="13703"/>
                </a:lnTo>
                <a:lnTo>
                  <a:pt x="1158252" y="12192"/>
                </a:lnTo>
                <a:close/>
              </a:path>
              <a:path w="1175385" h="190500">
                <a:moveTo>
                  <a:pt x="1166710" y="6096"/>
                </a:moveTo>
                <a:lnTo>
                  <a:pt x="8356" y="6096"/>
                </a:lnTo>
                <a:lnTo>
                  <a:pt x="10439" y="7607"/>
                </a:lnTo>
                <a:lnTo>
                  <a:pt x="1164628" y="7607"/>
                </a:lnTo>
                <a:lnTo>
                  <a:pt x="1166710" y="6096"/>
                </a:lnTo>
                <a:close/>
              </a:path>
              <a:path w="1175385" h="190500">
                <a:moveTo>
                  <a:pt x="1175080" y="0"/>
                </a:moveTo>
                <a:lnTo>
                  <a:pt x="0" y="0"/>
                </a:lnTo>
                <a:lnTo>
                  <a:pt x="2082" y="1511"/>
                </a:lnTo>
                <a:lnTo>
                  <a:pt x="1172997" y="1511"/>
                </a:lnTo>
                <a:lnTo>
                  <a:pt x="1175080" y="0"/>
                </a:lnTo>
                <a:close/>
              </a:path>
            </a:pathLst>
          </a:custGeom>
          <a:solidFill>
            <a:srgbClr val="CCFFCC"/>
          </a:solidFill>
        </p:spPr>
        <p:txBody>
          <a:bodyPr wrap="square" lIns="0" tIns="0" rIns="0" bIns="0" rtlCol="0"/>
          <a:lstStyle/>
          <a:p>
            <a:endParaRPr/>
          </a:p>
        </p:txBody>
      </p:sp>
      <p:sp>
        <p:nvSpPr>
          <p:cNvPr id="197" name="object 16">
            <a:extLst>
              <a:ext uri="{FF2B5EF4-FFF2-40B4-BE49-F238E27FC236}">
                <a16:creationId xmlns:a16="http://schemas.microsoft.com/office/drawing/2014/main" id="{806A532C-20DC-15FF-B38F-679C63EF2131}"/>
              </a:ext>
            </a:extLst>
          </p:cNvPr>
          <p:cNvSpPr txBox="1"/>
          <p:nvPr>
            <p:custDataLst>
              <p:custData r:id="rId1"/>
            </p:custDataLst>
          </p:nvPr>
        </p:nvSpPr>
        <p:spPr>
          <a:xfrm>
            <a:off x="1462404" y="2089493"/>
            <a:ext cx="1925803" cy="443070"/>
          </a:xfrm>
          <a:prstGeom prst="rect">
            <a:avLst/>
          </a:prstGeom>
        </p:spPr>
        <p:txBody>
          <a:bodyPr vert="horz" wrap="square" lIns="0" tIns="12065" rIns="0" bIns="0" rtlCol="0">
            <a:spAutoFit/>
          </a:bodyPr>
          <a:lstStyle/>
          <a:p>
            <a:pPr marL="12700" algn="ctr">
              <a:lnSpc>
                <a:spcPct val="100000"/>
              </a:lnSpc>
              <a:spcBef>
                <a:spcPts val="95"/>
              </a:spcBef>
            </a:pPr>
            <a:r>
              <a:rPr lang="ja-JP" altLang="en-US" sz="2800" spc="-25">
                <a:latin typeface="HGP創英角ｺﾞｼｯｸUB"/>
                <a:cs typeface="HGP創英角ｺﾞｼｯｸUB"/>
              </a:rPr>
              <a:t> </a:t>
            </a:r>
            <a:r>
              <a:rPr lang="en-US" altLang="ja-JP" sz="2800" spc="-25">
                <a:solidFill>
                  <a:srgbClr val="000000"/>
                </a:solidFill>
                <a:latin typeface="HGP創英角ｺﾞｼｯｸUB"/>
                <a:cs typeface="HGP創英角ｺﾞｼｯｸUB"/>
              </a:rPr>
              <a:t>10,372</a:t>
            </a:r>
            <a:r>
              <a:rPr sz="1400" spc="-25">
                <a:latin typeface="HGP創英角ｺﾞｼｯｸUB"/>
                <a:cs typeface="HGP創英角ｺﾞｼｯｸUB"/>
              </a:rPr>
              <a:t>百万円</a:t>
            </a:r>
            <a:endParaRPr sz="1400" dirty="0">
              <a:latin typeface="HGP創英角ｺﾞｼｯｸUB"/>
              <a:cs typeface="HGP創英角ｺﾞｼｯｸUB"/>
            </a:endParaRPr>
          </a:p>
        </p:txBody>
      </p:sp>
      <p:sp>
        <p:nvSpPr>
          <p:cNvPr id="198" name="object 17">
            <a:extLst>
              <a:ext uri="{FF2B5EF4-FFF2-40B4-BE49-F238E27FC236}">
                <a16:creationId xmlns:a16="http://schemas.microsoft.com/office/drawing/2014/main" id="{934791CE-74FF-9AA4-664C-56415F282F07}"/>
              </a:ext>
            </a:extLst>
          </p:cNvPr>
          <p:cNvSpPr txBox="1"/>
          <p:nvPr>
            <p:custDataLst>
              <p:custData r:id="rId2"/>
            </p:custDataLst>
          </p:nvPr>
        </p:nvSpPr>
        <p:spPr>
          <a:xfrm>
            <a:off x="1550796" y="2689350"/>
            <a:ext cx="1619836" cy="289823"/>
          </a:xfrm>
          <a:prstGeom prst="rect">
            <a:avLst/>
          </a:prstGeom>
        </p:spPr>
        <p:txBody>
          <a:bodyPr vert="horz" wrap="square" lIns="0" tIns="12700" rIns="0" bIns="0" rtlCol="0">
            <a:spAutoFit/>
          </a:bodyPr>
          <a:lstStyle/>
          <a:p>
            <a:pPr marL="12700" algn="r">
              <a:lnSpc>
                <a:spcPct val="100000"/>
              </a:lnSpc>
              <a:spcBef>
                <a:spcPts val="100"/>
              </a:spcBef>
              <a:tabLst>
                <a:tab pos="808355" algn="l"/>
                <a:tab pos="1890395" algn="l"/>
              </a:tabLst>
            </a:pPr>
            <a:r>
              <a:rPr lang="en-US" altLang="ja-JP" sz="1800" u="dbl" spc="-20">
                <a:solidFill>
                  <a:srgbClr val="000000"/>
                </a:solidFill>
                <a:uFill>
                  <a:solidFill>
                    <a:srgbClr val="CCFFCC"/>
                  </a:solidFill>
                </a:uFill>
                <a:latin typeface="HGP創英角ｺﾞｼｯｸUB"/>
                <a:cs typeface="HGP創英角ｺﾞｼｯｸUB"/>
              </a:rPr>
              <a:t>0.9</a:t>
            </a:r>
            <a:r>
              <a:rPr lang="en-US" altLang="ja-JP" sz="1800" u="dbl" spc="-20">
                <a:uFill>
                  <a:solidFill>
                    <a:srgbClr val="CCFFCC"/>
                  </a:solidFill>
                </a:uFill>
                <a:latin typeface="HGP創英角ｺﾞｼｯｸUB"/>
                <a:cs typeface="HGP創英角ｺﾞｼｯｸUB"/>
              </a:rPr>
              <a:t>+</a:t>
            </a:r>
            <a:r>
              <a:rPr sz="1800" u="dbl" spc="-20" dirty="0">
                <a:uFill>
                  <a:solidFill>
                    <a:srgbClr val="CCFFCC"/>
                  </a:solidFill>
                </a:uFill>
                <a:latin typeface="HGP創英角ｺﾞｼｯｸUB"/>
                <a:cs typeface="HGP創英角ｺﾞｼｯｸUB"/>
              </a:rPr>
              <a:t>％</a:t>
            </a:r>
            <a:endParaRPr sz="1800" dirty="0">
              <a:latin typeface="HGP創英角ｺﾞｼｯｸUB"/>
              <a:cs typeface="HGP創英角ｺﾞｼｯｸUB"/>
            </a:endParaRPr>
          </a:p>
        </p:txBody>
      </p:sp>
      <p:sp>
        <p:nvSpPr>
          <p:cNvPr id="199" name="object 18">
            <a:extLst>
              <a:ext uri="{FF2B5EF4-FFF2-40B4-BE49-F238E27FC236}">
                <a16:creationId xmlns:a16="http://schemas.microsoft.com/office/drawing/2014/main" id="{2CD55C6D-CC73-A4C2-706F-7AD465758094}"/>
              </a:ext>
            </a:extLst>
          </p:cNvPr>
          <p:cNvSpPr txBox="1"/>
          <p:nvPr/>
        </p:nvSpPr>
        <p:spPr>
          <a:xfrm>
            <a:off x="1754777" y="3141978"/>
            <a:ext cx="1339215" cy="239395"/>
          </a:xfrm>
          <a:prstGeom prst="rect">
            <a:avLst/>
          </a:prstGeom>
        </p:spPr>
        <p:txBody>
          <a:bodyPr vert="horz" wrap="square" lIns="0" tIns="12700" rIns="0" bIns="0" rtlCol="0">
            <a:spAutoFit/>
          </a:bodyPr>
          <a:lstStyle/>
          <a:p>
            <a:pPr marL="12700">
              <a:lnSpc>
                <a:spcPct val="100000"/>
              </a:lnSpc>
              <a:spcBef>
                <a:spcPts val="100"/>
              </a:spcBef>
              <a:tabLst>
                <a:tab pos="233679" algn="l"/>
                <a:tab pos="1325880" algn="l"/>
              </a:tabLst>
            </a:pPr>
            <a:r>
              <a:rPr sz="1400" u="dbl" dirty="0">
                <a:uFill>
                  <a:solidFill>
                    <a:srgbClr val="CCFFCC"/>
                  </a:solidFill>
                </a:uFill>
                <a:latin typeface="HGP創英角ｺﾞｼｯｸUB"/>
                <a:cs typeface="HGP創英角ｺﾞｼｯｸUB"/>
              </a:rPr>
              <a:t>	</a:t>
            </a:r>
            <a:r>
              <a:rPr sz="1400" u="dbl" spc="695" dirty="0">
                <a:uFill>
                  <a:solidFill>
                    <a:srgbClr val="CCFFCC"/>
                  </a:solidFill>
                </a:uFill>
                <a:latin typeface="HGP創英角ｺﾞｼｯｸUB"/>
                <a:cs typeface="HGP創英角ｺﾞｼｯｸUB"/>
              </a:rPr>
              <a:t>（</a:t>
            </a:r>
            <a:r>
              <a:rPr sz="1400" u="dbl" spc="-10" dirty="0">
                <a:uFill>
                  <a:solidFill>
                    <a:srgbClr val="CCFFCC"/>
                  </a:solidFill>
                </a:uFill>
                <a:latin typeface="HGP創英角ｺﾞｼｯｸUB"/>
                <a:cs typeface="HGP創英角ｺﾞｼｯｸUB"/>
              </a:rPr>
              <a:t>前期</a:t>
            </a:r>
            <a:r>
              <a:rPr sz="1400" u="dbl" spc="-15" dirty="0">
                <a:uFill>
                  <a:solidFill>
                    <a:srgbClr val="CCFFCC"/>
                  </a:solidFill>
                </a:uFill>
                <a:latin typeface="HGP創英角ｺﾞｼｯｸUB"/>
                <a:cs typeface="HGP創英角ｺﾞｼｯｸUB"/>
              </a:rPr>
              <a:t>比</a:t>
            </a:r>
            <a:r>
              <a:rPr sz="1400" u="dbl" spc="650" dirty="0">
                <a:uFill>
                  <a:solidFill>
                    <a:srgbClr val="CCFFCC"/>
                  </a:solidFill>
                </a:uFill>
                <a:latin typeface="HGP創英角ｺﾞｼｯｸUB"/>
                <a:cs typeface="HGP創英角ｺﾞｼｯｸUB"/>
              </a:rPr>
              <a:t>）</a:t>
            </a:r>
            <a:r>
              <a:rPr sz="1400" u="dbl" dirty="0">
                <a:uFill>
                  <a:solidFill>
                    <a:srgbClr val="CCFFCC"/>
                  </a:solidFill>
                </a:uFill>
                <a:latin typeface="HGP創英角ｺﾞｼｯｸUB"/>
                <a:cs typeface="HGP創英角ｺﾞｼｯｸUB"/>
              </a:rPr>
              <a:t>	</a:t>
            </a:r>
            <a:endParaRPr sz="1400">
              <a:latin typeface="HGP創英角ｺﾞｼｯｸUB"/>
              <a:cs typeface="HGP創英角ｺﾞｼｯｸUB"/>
            </a:endParaRPr>
          </a:p>
        </p:txBody>
      </p:sp>
      <p:sp>
        <p:nvSpPr>
          <p:cNvPr id="200" name="object 47">
            <a:extLst>
              <a:ext uri="{FF2B5EF4-FFF2-40B4-BE49-F238E27FC236}">
                <a16:creationId xmlns:a16="http://schemas.microsoft.com/office/drawing/2014/main" id="{692A0C28-9B3A-5C83-ECBE-4FFEF115A31B}"/>
              </a:ext>
            </a:extLst>
          </p:cNvPr>
          <p:cNvSpPr/>
          <p:nvPr/>
        </p:nvSpPr>
        <p:spPr>
          <a:xfrm>
            <a:off x="7247735" y="4136948"/>
            <a:ext cx="2731135" cy="2540635"/>
          </a:xfrm>
          <a:custGeom>
            <a:avLst/>
            <a:gdLst/>
            <a:ahLst/>
            <a:cxnLst/>
            <a:rect l="l" t="t" r="r" b="b"/>
            <a:pathLst>
              <a:path w="2731134" h="2540634">
                <a:moveTo>
                  <a:pt x="88379" y="0"/>
                </a:moveTo>
                <a:lnTo>
                  <a:pt x="0" y="0"/>
                </a:lnTo>
                <a:lnTo>
                  <a:pt x="0" y="2397252"/>
                </a:lnTo>
                <a:lnTo>
                  <a:pt x="88379" y="2397252"/>
                </a:lnTo>
                <a:lnTo>
                  <a:pt x="88379" y="0"/>
                </a:lnTo>
                <a:close/>
              </a:path>
              <a:path w="2731134" h="2540634">
                <a:moveTo>
                  <a:pt x="2730995" y="1473708"/>
                </a:moveTo>
                <a:lnTo>
                  <a:pt x="2442972" y="1473708"/>
                </a:lnTo>
                <a:lnTo>
                  <a:pt x="2442972" y="2540508"/>
                </a:lnTo>
                <a:lnTo>
                  <a:pt x="2730995" y="2540508"/>
                </a:lnTo>
                <a:lnTo>
                  <a:pt x="2730995" y="1473708"/>
                </a:lnTo>
                <a:close/>
              </a:path>
            </a:pathLst>
          </a:custGeom>
          <a:solidFill>
            <a:srgbClr val="FFFFFF"/>
          </a:solidFill>
        </p:spPr>
        <p:txBody>
          <a:bodyPr wrap="square" lIns="0" tIns="0" rIns="0" bIns="0" rtlCol="0"/>
          <a:lstStyle/>
          <a:p>
            <a:endParaRPr/>
          </a:p>
        </p:txBody>
      </p:sp>
      <p:sp>
        <p:nvSpPr>
          <p:cNvPr id="201" name="object 58">
            <a:extLst>
              <a:ext uri="{FF2B5EF4-FFF2-40B4-BE49-F238E27FC236}">
                <a16:creationId xmlns:a16="http://schemas.microsoft.com/office/drawing/2014/main" id="{44265B18-2669-FED0-BEDF-6F9D5440D65D}"/>
              </a:ext>
            </a:extLst>
          </p:cNvPr>
          <p:cNvSpPr/>
          <p:nvPr/>
        </p:nvSpPr>
        <p:spPr>
          <a:xfrm>
            <a:off x="1962791" y="7070351"/>
            <a:ext cx="582295" cy="137160"/>
          </a:xfrm>
          <a:custGeom>
            <a:avLst/>
            <a:gdLst/>
            <a:ahLst/>
            <a:cxnLst/>
            <a:rect l="l" t="t" r="r" b="b"/>
            <a:pathLst>
              <a:path w="582294" h="137159">
                <a:moveTo>
                  <a:pt x="582161" y="137154"/>
                </a:moveTo>
                <a:lnTo>
                  <a:pt x="582161" y="0"/>
                </a:lnTo>
                <a:lnTo>
                  <a:pt x="0" y="0"/>
                </a:lnTo>
                <a:lnTo>
                  <a:pt x="0" y="137154"/>
                </a:lnTo>
                <a:lnTo>
                  <a:pt x="582161" y="137154"/>
                </a:lnTo>
                <a:close/>
              </a:path>
            </a:pathLst>
          </a:custGeom>
          <a:solidFill>
            <a:srgbClr val="FFFFFF"/>
          </a:solidFill>
        </p:spPr>
        <p:txBody>
          <a:bodyPr wrap="square" lIns="0" tIns="0" rIns="0" bIns="0" rtlCol="0"/>
          <a:lstStyle/>
          <a:p>
            <a:endParaRPr/>
          </a:p>
        </p:txBody>
      </p:sp>
      <p:sp>
        <p:nvSpPr>
          <p:cNvPr id="202" name="object 60">
            <a:extLst>
              <a:ext uri="{FF2B5EF4-FFF2-40B4-BE49-F238E27FC236}">
                <a16:creationId xmlns:a16="http://schemas.microsoft.com/office/drawing/2014/main" id="{AC90784E-28AB-DBE8-817A-5245CD02A63B}"/>
              </a:ext>
            </a:extLst>
          </p:cNvPr>
          <p:cNvSpPr/>
          <p:nvPr/>
        </p:nvSpPr>
        <p:spPr>
          <a:xfrm>
            <a:off x="2408405" y="7015487"/>
            <a:ext cx="1057910" cy="143510"/>
          </a:xfrm>
          <a:custGeom>
            <a:avLst/>
            <a:gdLst/>
            <a:ahLst/>
            <a:cxnLst/>
            <a:rect l="l" t="t" r="r" b="b"/>
            <a:pathLst>
              <a:path w="1057910" h="143509">
                <a:moveTo>
                  <a:pt x="1057643" y="6096"/>
                </a:moveTo>
                <a:lnTo>
                  <a:pt x="580631" y="6096"/>
                </a:lnTo>
                <a:lnTo>
                  <a:pt x="580631" y="0"/>
                </a:lnTo>
                <a:lnTo>
                  <a:pt x="0" y="0"/>
                </a:lnTo>
                <a:lnTo>
                  <a:pt x="0" y="137160"/>
                </a:lnTo>
                <a:lnTo>
                  <a:pt x="477012" y="137160"/>
                </a:lnTo>
                <a:lnTo>
                  <a:pt x="477012" y="143256"/>
                </a:lnTo>
                <a:lnTo>
                  <a:pt x="1057643" y="143256"/>
                </a:lnTo>
                <a:lnTo>
                  <a:pt x="1057643" y="6096"/>
                </a:lnTo>
                <a:close/>
              </a:path>
            </a:pathLst>
          </a:custGeom>
          <a:solidFill>
            <a:srgbClr val="FFFFFF"/>
          </a:solidFill>
        </p:spPr>
        <p:txBody>
          <a:bodyPr wrap="square" lIns="0" tIns="0" rIns="0" bIns="0" rtlCol="0"/>
          <a:lstStyle/>
          <a:p>
            <a:endParaRPr/>
          </a:p>
        </p:txBody>
      </p:sp>
      <p:sp>
        <p:nvSpPr>
          <p:cNvPr id="203" name="object 65">
            <a:extLst>
              <a:ext uri="{FF2B5EF4-FFF2-40B4-BE49-F238E27FC236}">
                <a16:creationId xmlns:a16="http://schemas.microsoft.com/office/drawing/2014/main" id="{BB2430EA-BFED-F011-172D-ED8C37BF61F6}"/>
              </a:ext>
            </a:extLst>
          </p:cNvPr>
          <p:cNvSpPr txBox="1"/>
          <p:nvPr/>
        </p:nvSpPr>
        <p:spPr>
          <a:xfrm>
            <a:off x="773806" y="3995418"/>
            <a:ext cx="533400"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HGP創英角ｺﾞｼｯｸUB"/>
                <a:cs typeface="HGP創英角ｺﾞｼｯｸUB"/>
              </a:rPr>
              <a:t>【百万円】</a:t>
            </a:r>
            <a:endParaRPr sz="1000" dirty="0">
              <a:latin typeface="HGP創英角ｺﾞｼｯｸUB"/>
              <a:cs typeface="HGP創英角ｺﾞｼｯｸUB"/>
            </a:endParaRPr>
          </a:p>
        </p:txBody>
      </p:sp>
      <p:sp>
        <p:nvSpPr>
          <p:cNvPr id="204" name="object 66">
            <a:extLst>
              <a:ext uri="{FF2B5EF4-FFF2-40B4-BE49-F238E27FC236}">
                <a16:creationId xmlns:a16="http://schemas.microsoft.com/office/drawing/2014/main" id="{0481096A-A2D6-75EB-E758-79EED14206A6}"/>
              </a:ext>
            </a:extLst>
          </p:cNvPr>
          <p:cNvSpPr txBox="1"/>
          <p:nvPr/>
        </p:nvSpPr>
        <p:spPr>
          <a:xfrm>
            <a:off x="4136460" y="3995418"/>
            <a:ext cx="533400"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HGP創英角ｺﾞｼｯｸUB"/>
                <a:cs typeface="HGP創英角ｺﾞｼｯｸUB"/>
              </a:rPr>
              <a:t>【百万円】</a:t>
            </a:r>
            <a:endParaRPr sz="1000" dirty="0">
              <a:latin typeface="HGP創英角ｺﾞｼｯｸUB"/>
              <a:cs typeface="HGP創英角ｺﾞｼｯｸUB"/>
            </a:endParaRPr>
          </a:p>
        </p:txBody>
      </p:sp>
      <p:grpSp>
        <p:nvGrpSpPr>
          <p:cNvPr id="205" name="object 124">
            <a:extLst>
              <a:ext uri="{FF2B5EF4-FFF2-40B4-BE49-F238E27FC236}">
                <a16:creationId xmlns:a16="http://schemas.microsoft.com/office/drawing/2014/main" id="{39D2E5F4-8DA9-E2D6-DACE-503E157967FA}"/>
              </a:ext>
            </a:extLst>
          </p:cNvPr>
          <p:cNvGrpSpPr/>
          <p:nvPr/>
        </p:nvGrpSpPr>
        <p:grpSpPr>
          <a:xfrm>
            <a:off x="4641467" y="1576603"/>
            <a:ext cx="2011680" cy="2012950"/>
            <a:chOff x="4599330" y="1584960"/>
            <a:chExt cx="2011680" cy="2012950"/>
          </a:xfrm>
        </p:grpSpPr>
        <p:sp>
          <p:nvSpPr>
            <p:cNvPr id="206" name="object 125">
              <a:extLst>
                <a:ext uri="{FF2B5EF4-FFF2-40B4-BE49-F238E27FC236}">
                  <a16:creationId xmlns:a16="http://schemas.microsoft.com/office/drawing/2014/main" id="{FA7AA6CB-3275-36BC-5A5D-1D120CBC04FD}"/>
                </a:ext>
              </a:extLst>
            </p:cNvPr>
            <p:cNvSpPr/>
            <p:nvPr/>
          </p:nvSpPr>
          <p:spPr>
            <a:xfrm>
              <a:off x="4868354" y="1584972"/>
              <a:ext cx="1473200" cy="318770"/>
            </a:xfrm>
            <a:custGeom>
              <a:avLst/>
              <a:gdLst/>
              <a:ahLst/>
              <a:cxnLst/>
              <a:rect l="l" t="t" r="r" b="b"/>
              <a:pathLst>
                <a:path w="1473200" h="318769">
                  <a:moveTo>
                    <a:pt x="832878" y="1511"/>
                  </a:moveTo>
                  <a:lnTo>
                    <a:pt x="811720" y="0"/>
                  </a:lnTo>
                  <a:lnTo>
                    <a:pt x="661631" y="0"/>
                  </a:lnTo>
                  <a:lnTo>
                    <a:pt x="640435" y="1511"/>
                  </a:lnTo>
                  <a:lnTo>
                    <a:pt x="832878" y="1511"/>
                  </a:lnTo>
                  <a:close/>
                </a:path>
                <a:path w="1473200" h="318769">
                  <a:moveTo>
                    <a:pt x="883475" y="7454"/>
                  </a:moveTo>
                  <a:lnTo>
                    <a:pt x="880935" y="7454"/>
                  </a:lnTo>
                  <a:lnTo>
                    <a:pt x="880935" y="6629"/>
                  </a:lnTo>
                  <a:lnTo>
                    <a:pt x="870775" y="6629"/>
                  </a:lnTo>
                  <a:lnTo>
                    <a:pt x="870775" y="6096"/>
                  </a:lnTo>
                  <a:lnTo>
                    <a:pt x="601535" y="6096"/>
                  </a:lnTo>
                  <a:lnTo>
                    <a:pt x="601535" y="6667"/>
                  </a:lnTo>
                  <a:lnTo>
                    <a:pt x="592645" y="6667"/>
                  </a:lnTo>
                  <a:lnTo>
                    <a:pt x="592645" y="7391"/>
                  </a:lnTo>
                  <a:lnTo>
                    <a:pt x="590105" y="7391"/>
                  </a:lnTo>
                  <a:lnTo>
                    <a:pt x="590105" y="7607"/>
                  </a:lnTo>
                  <a:lnTo>
                    <a:pt x="883475" y="7607"/>
                  </a:lnTo>
                  <a:lnTo>
                    <a:pt x="883475" y="7454"/>
                  </a:lnTo>
                  <a:close/>
                </a:path>
                <a:path w="1473200" h="318769">
                  <a:moveTo>
                    <a:pt x="919327" y="13703"/>
                  </a:moveTo>
                  <a:lnTo>
                    <a:pt x="910310" y="12192"/>
                  </a:lnTo>
                  <a:lnTo>
                    <a:pt x="562851" y="12192"/>
                  </a:lnTo>
                  <a:lnTo>
                    <a:pt x="553821" y="13703"/>
                  </a:lnTo>
                  <a:lnTo>
                    <a:pt x="919327" y="13703"/>
                  </a:lnTo>
                  <a:close/>
                </a:path>
                <a:path w="1473200" h="318769">
                  <a:moveTo>
                    <a:pt x="949248" y="19799"/>
                  </a:moveTo>
                  <a:lnTo>
                    <a:pt x="942263" y="18288"/>
                  </a:lnTo>
                  <a:lnTo>
                    <a:pt x="530847" y="18288"/>
                  </a:lnTo>
                  <a:lnTo>
                    <a:pt x="523849" y="19799"/>
                  </a:lnTo>
                  <a:lnTo>
                    <a:pt x="949248" y="19799"/>
                  </a:lnTo>
                  <a:close/>
                </a:path>
                <a:path w="1473200" h="318769">
                  <a:moveTo>
                    <a:pt x="976185" y="25438"/>
                  </a:moveTo>
                  <a:lnTo>
                    <a:pt x="973645" y="25438"/>
                  </a:lnTo>
                  <a:lnTo>
                    <a:pt x="973645" y="24688"/>
                  </a:lnTo>
                  <a:lnTo>
                    <a:pt x="969835" y="24688"/>
                  </a:lnTo>
                  <a:lnTo>
                    <a:pt x="969835" y="24384"/>
                  </a:lnTo>
                  <a:lnTo>
                    <a:pt x="502475" y="24384"/>
                  </a:lnTo>
                  <a:lnTo>
                    <a:pt x="502475" y="24714"/>
                  </a:lnTo>
                  <a:lnTo>
                    <a:pt x="499935" y="24714"/>
                  </a:lnTo>
                  <a:lnTo>
                    <a:pt x="499935" y="25476"/>
                  </a:lnTo>
                  <a:lnTo>
                    <a:pt x="496125" y="25476"/>
                  </a:lnTo>
                  <a:lnTo>
                    <a:pt x="496125" y="25895"/>
                  </a:lnTo>
                  <a:lnTo>
                    <a:pt x="976185" y="25895"/>
                  </a:lnTo>
                  <a:lnTo>
                    <a:pt x="976185" y="25438"/>
                  </a:lnTo>
                  <a:close/>
                </a:path>
                <a:path w="1473200" h="318769">
                  <a:moveTo>
                    <a:pt x="999413" y="31991"/>
                  </a:moveTo>
                  <a:lnTo>
                    <a:pt x="993736" y="30480"/>
                  </a:lnTo>
                  <a:lnTo>
                    <a:pt x="479298" y="30480"/>
                  </a:lnTo>
                  <a:lnTo>
                    <a:pt x="473608" y="31991"/>
                  </a:lnTo>
                  <a:lnTo>
                    <a:pt x="999413" y="31991"/>
                  </a:lnTo>
                  <a:close/>
                </a:path>
                <a:path w="1473200" h="318769">
                  <a:moveTo>
                    <a:pt x="1021905" y="37744"/>
                  </a:moveTo>
                  <a:lnTo>
                    <a:pt x="1019365" y="37744"/>
                  </a:lnTo>
                  <a:lnTo>
                    <a:pt x="1019365" y="36982"/>
                  </a:lnTo>
                  <a:lnTo>
                    <a:pt x="1016825" y="36982"/>
                  </a:lnTo>
                  <a:lnTo>
                    <a:pt x="1016825" y="36576"/>
                  </a:lnTo>
                  <a:lnTo>
                    <a:pt x="456755" y="36576"/>
                  </a:lnTo>
                  <a:lnTo>
                    <a:pt x="456755" y="36830"/>
                  </a:lnTo>
                  <a:lnTo>
                    <a:pt x="454215" y="36830"/>
                  </a:lnTo>
                  <a:lnTo>
                    <a:pt x="454215" y="37566"/>
                  </a:lnTo>
                  <a:lnTo>
                    <a:pt x="451675" y="37566"/>
                  </a:lnTo>
                  <a:lnTo>
                    <a:pt x="451675" y="38087"/>
                  </a:lnTo>
                  <a:lnTo>
                    <a:pt x="1021905" y="38087"/>
                  </a:lnTo>
                  <a:lnTo>
                    <a:pt x="1021905" y="37744"/>
                  </a:lnTo>
                  <a:close/>
                </a:path>
                <a:path w="1473200" h="318769">
                  <a:moveTo>
                    <a:pt x="1040853" y="44183"/>
                  </a:moveTo>
                  <a:lnTo>
                    <a:pt x="1036078" y="42672"/>
                  </a:lnTo>
                  <a:lnTo>
                    <a:pt x="436905" y="42672"/>
                  </a:lnTo>
                  <a:lnTo>
                    <a:pt x="432117" y="44183"/>
                  </a:lnTo>
                  <a:lnTo>
                    <a:pt x="1040853" y="44183"/>
                  </a:lnTo>
                  <a:close/>
                </a:path>
                <a:path w="1473200" h="318769">
                  <a:moveTo>
                    <a:pt x="1060018" y="50279"/>
                  </a:moveTo>
                  <a:lnTo>
                    <a:pt x="1055243" y="48768"/>
                  </a:lnTo>
                  <a:lnTo>
                    <a:pt x="417715" y="48768"/>
                  </a:lnTo>
                  <a:lnTo>
                    <a:pt x="412940" y="50279"/>
                  </a:lnTo>
                  <a:lnTo>
                    <a:pt x="1060018" y="50279"/>
                  </a:lnTo>
                  <a:close/>
                </a:path>
                <a:path w="1473200" h="318769">
                  <a:moveTo>
                    <a:pt x="1076934" y="56375"/>
                  </a:moveTo>
                  <a:lnTo>
                    <a:pt x="1072832" y="54864"/>
                  </a:lnTo>
                  <a:lnTo>
                    <a:pt x="400113" y="54864"/>
                  </a:lnTo>
                  <a:lnTo>
                    <a:pt x="396011" y="56375"/>
                  </a:lnTo>
                  <a:lnTo>
                    <a:pt x="1076934" y="56375"/>
                  </a:lnTo>
                  <a:close/>
                </a:path>
                <a:path w="1473200" h="318769">
                  <a:moveTo>
                    <a:pt x="1093406" y="62471"/>
                  </a:moveTo>
                  <a:lnTo>
                    <a:pt x="1089304" y="60960"/>
                  </a:lnTo>
                  <a:lnTo>
                    <a:pt x="383628" y="60960"/>
                  </a:lnTo>
                  <a:lnTo>
                    <a:pt x="379526" y="62471"/>
                  </a:lnTo>
                  <a:lnTo>
                    <a:pt x="1093406" y="62471"/>
                  </a:lnTo>
                  <a:close/>
                </a:path>
                <a:path w="1473200" h="318769">
                  <a:moveTo>
                    <a:pt x="1109535" y="68059"/>
                  </a:moveTo>
                  <a:lnTo>
                    <a:pt x="1106995" y="68059"/>
                  </a:lnTo>
                  <a:lnTo>
                    <a:pt x="1106995" y="67271"/>
                  </a:lnTo>
                  <a:lnTo>
                    <a:pt x="1105725" y="67271"/>
                  </a:lnTo>
                  <a:lnTo>
                    <a:pt x="1105725" y="67056"/>
                  </a:lnTo>
                  <a:lnTo>
                    <a:pt x="366585" y="67056"/>
                  </a:lnTo>
                  <a:lnTo>
                    <a:pt x="366585" y="67779"/>
                  </a:lnTo>
                  <a:lnTo>
                    <a:pt x="364045" y="67779"/>
                  </a:lnTo>
                  <a:lnTo>
                    <a:pt x="364045" y="68567"/>
                  </a:lnTo>
                  <a:lnTo>
                    <a:pt x="366585" y="68567"/>
                  </a:lnTo>
                  <a:lnTo>
                    <a:pt x="1105725" y="68567"/>
                  </a:lnTo>
                  <a:lnTo>
                    <a:pt x="1106995" y="68567"/>
                  </a:lnTo>
                  <a:lnTo>
                    <a:pt x="1109535" y="68567"/>
                  </a:lnTo>
                  <a:lnTo>
                    <a:pt x="1109535" y="68059"/>
                  </a:lnTo>
                  <a:close/>
                </a:path>
                <a:path w="1473200" h="318769">
                  <a:moveTo>
                    <a:pt x="1123848" y="74663"/>
                  </a:moveTo>
                  <a:lnTo>
                    <a:pt x="1120254" y="73152"/>
                  </a:lnTo>
                  <a:lnTo>
                    <a:pt x="352653" y="73152"/>
                  </a:lnTo>
                  <a:lnTo>
                    <a:pt x="349072" y="74663"/>
                  </a:lnTo>
                  <a:lnTo>
                    <a:pt x="1123848" y="74663"/>
                  </a:lnTo>
                  <a:close/>
                </a:path>
                <a:path w="1473200" h="318769">
                  <a:moveTo>
                    <a:pt x="1138224" y="80759"/>
                  </a:moveTo>
                  <a:lnTo>
                    <a:pt x="1134643" y="79248"/>
                  </a:lnTo>
                  <a:lnTo>
                    <a:pt x="338251" y="79248"/>
                  </a:lnTo>
                  <a:lnTo>
                    <a:pt x="334670" y="80759"/>
                  </a:lnTo>
                  <a:lnTo>
                    <a:pt x="1138224" y="80759"/>
                  </a:lnTo>
                  <a:close/>
                </a:path>
                <a:path w="1473200" h="318769">
                  <a:moveTo>
                    <a:pt x="1152207" y="86855"/>
                  </a:moveTo>
                  <a:lnTo>
                    <a:pt x="1149032" y="85344"/>
                  </a:lnTo>
                  <a:lnTo>
                    <a:pt x="323862" y="85344"/>
                  </a:lnTo>
                  <a:lnTo>
                    <a:pt x="320687" y="86855"/>
                  </a:lnTo>
                  <a:lnTo>
                    <a:pt x="1152207" y="86855"/>
                  </a:lnTo>
                  <a:close/>
                </a:path>
                <a:path w="1473200" h="318769">
                  <a:moveTo>
                    <a:pt x="1164920" y="92951"/>
                  </a:moveTo>
                  <a:lnTo>
                    <a:pt x="1161757" y="91440"/>
                  </a:lnTo>
                  <a:lnTo>
                    <a:pt x="311137" y="91440"/>
                  </a:lnTo>
                  <a:lnTo>
                    <a:pt x="307962" y="92951"/>
                  </a:lnTo>
                  <a:lnTo>
                    <a:pt x="1164920" y="92951"/>
                  </a:lnTo>
                  <a:close/>
                </a:path>
                <a:path w="1473200" h="318769">
                  <a:moveTo>
                    <a:pt x="1177645" y="99047"/>
                  </a:moveTo>
                  <a:lnTo>
                    <a:pt x="1174483" y="97536"/>
                  </a:lnTo>
                  <a:lnTo>
                    <a:pt x="298399" y="97536"/>
                  </a:lnTo>
                  <a:lnTo>
                    <a:pt x="295236" y="99047"/>
                  </a:lnTo>
                  <a:lnTo>
                    <a:pt x="1177645" y="99047"/>
                  </a:lnTo>
                  <a:close/>
                </a:path>
                <a:path w="1473200" h="318769">
                  <a:moveTo>
                    <a:pt x="1190371" y="105143"/>
                  </a:moveTo>
                  <a:lnTo>
                    <a:pt x="1187196" y="103632"/>
                  </a:lnTo>
                  <a:lnTo>
                    <a:pt x="285673" y="103632"/>
                  </a:lnTo>
                  <a:lnTo>
                    <a:pt x="282511" y="105143"/>
                  </a:lnTo>
                  <a:lnTo>
                    <a:pt x="1190371" y="105143"/>
                  </a:lnTo>
                  <a:close/>
                </a:path>
                <a:path w="1473200" h="318769">
                  <a:moveTo>
                    <a:pt x="1201737" y="111239"/>
                  </a:moveTo>
                  <a:lnTo>
                    <a:pt x="1198918" y="109728"/>
                  </a:lnTo>
                  <a:lnTo>
                    <a:pt x="273964" y="109728"/>
                  </a:lnTo>
                  <a:lnTo>
                    <a:pt x="271132" y="111239"/>
                  </a:lnTo>
                  <a:lnTo>
                    <a:pt x="1201737" y="111239"/>
                  </a:lnTo>
                  <a:close/>
                </a:path>
                <a:path w="1473200" h="318769">
                  <a:moveTo>
                    <a:pt x="1213104" y="117335"/>
                  </a:moveTo>
                  <a:lnTo>
                    <a:pt x="1210271" y="115824"/>
                  </a:lnTo>
                  <a:lnTo>
                    <a:pt x="262610" y="115824"/>
                  </a:lnTo>
                  <a:lnTo>
                    <a:pt x="259778" y="117335"/>
                  </a:lnTo>
                  <a:lnTo>
                    <a:pt x="1213104" y="117335"/>
                  </a:lnTo>
                  <a:close/>
                </a:path>
                <a:path w="1473200" h="318769">
                  <a:moveTo>
                    <a:pt x="1224457" y="123431"/>
                  </a:moveTo>
                  <a:lnTo>
                    <a:pt x="1221625" y="121920"/>
                  </a:lnTo>
                  <a:lnTo>
                    <a:pt x="251244" y="121920"/>
                  </a:lnTo>
                  <a:lnTo>
                    <a:pt x="248412" y="123431"/>
                  </a:lnTo>
                  <a:lnTo>
                    <a:pt x="1224457" y="123431"/>
                  </a:lnTo>
                  <a:close/>
                </a:path>
                <a:path w="1473200" h="318769">
                  <a:moveTo>
                    <a:pt x="1235316" y="129527"/>
                  </a:moveTo>
                  <a:lnTo>
                    <a:pt x="1232776" y="128016"/>
                  </a:lnTo>
                  <a:lnTo>
                    <a:pt x="240093" y="128016"/>
                  </a:lnTo>
                  <a:lnTo>
                    <a:pt x="237553" y="129527"/>
                  </a:lnTo>
                  <a:lnTo>
                    <a:pt x="1235316" y="129527"/>
                  </a:lnTo>
                  <a:close/>
                </a:path>
                <a:path w="1473200" h="318769">
                  <a:moveTo>
                    <a:pt x="1245527" y="135623"/>
                  </a:moveTo>
                  <a:lnTo>
                    <a:pt x="1242987" y="134112"/>
                  </a:lnTo>
                  <a:lnTo>
                    <a:pt x="229882" y="134112"/>
                  </a:lnTo>
                  <a:lnTo>
                    <a:pt x="227342" y="135623"/>
                  </a:lnTo>
                  <a:lnTo>
                    <a:pt x="1245527" y="135623"/>
                  </a:lnTo>
                  <a:close/>
                </a:path>
                <a:path w="1473200" h="318769">
                  <a:moveTo>
                    <a:pt x="1255737" y="141719"/>
                  </a:moveTo>
                  <a:lnTo>
                    <a:pt x="1253197" y="140208"/>
                  </a:lnTo>
                  <a:lnTo>
                    <a:pt x="219671" y="140208"/>
                  </a:lnTo>
                  <a:lnTo>
                    <a:pt x="217131" y="141719"/>
                  </a:lnTo>
                  <a:lnTo>
                    <a:pt x="1255737" y="141719"/>
                  </a:lnTo>
                  <a:close/>
                </a:path>
                <a:path w="1473200" h="318769">
                  <a:moveTo>
                    <a:pt x="1265948" y="147815"/>
                  </a:moveTo>
                  <a:lnTo>
                    <a:pt x="1263408" y="146304"/>
                  </a:lnTo>
                  <a:lnTo>
                    <a:pt x="209461" y="146304"/>
                  </a:lnTo>
                  <a:lnTo>
                    <a:pt x="206921" y="147815"/>
                  </a:lnTo>
                  <a:lnTo>
                    <a:pt x="1265948" y="147815"/>
                  </a:lnTo>
                  <a:close/>
                </a:path>
                <a:path w="1473200" h="318769">
                  <a:moveTo>
                    <a:pt x="1275588" y="153911"/>
                  </a:moveTo>
                  <a:lnTo>
                    <a:pt x="1273289" y="152400"/>
                  </a:lnTo>
                  <a:lnTo>
                    <a:pt x="199580" y="152400"/>
                  </a:lnTo>
                  <a:lnTo>
                    <a:pt x="197281" y="153911"/>
                  </a:lnTo>
                  <a:lnTo>
                    <a:pt x="1275588" y="153911"/>
                  </a:lnTo>
                  <a:close/>
                </a:path>
                <a:path w="1473200" h="318769">
                  <a:moveTo>
                    <a:pt x="1284820" y="160007"/>
                  </a:moveTo>
                  <a:lnTo>
                    <a:pt x="1282522" y="158496"/>
                  </a:lnTo>
                  <a:lnTo>
                    <a:pt x="190360" y="158496"/>
                  </a:lnTo>
                  <a:lnTo>
                    <a:pt x="188061" y="160007"/>
                  </a:lnTo>
                  <a:lnTo>
                    <a:pt x="1284820" y="160007"/>
                  </a:lnTo>
                  <a:close/>
                </a:path>
                <a:path w="1473200" h="318769">
                  <a:moveTo>
                    <a:pt x="1294053" y="166103"/>
                  </a:moveTo>
                  <a:lnTo>
                    <a:pt x="1291755" y="164592"/>
                  </a:lnTo>
                  <a:lnTo>
                    <a:pt x="181127" y="164592"/>
                  </a:lnTo>
                  <a:lnTo>
                    <a:pt x="178828" y="166103"/>
                  </a:lnTo>
                  <a:lnTo>
                    <a:pt x="1294053" y="166103"/>
                  </a:lnTo>
                  <a:close/>
                </a:path>
                <a:path w="1473200" h="318769">
                  <a:moveTo>
                    <a:pt x="1303286" y="172199"/>
                  </a:moveTo>
                  <a:lnTo>
                    <a:pt x="1300988" y="170688"/>
                  </a:lnTo>
                  <a:lnTo>
                    <a:pt x="171894" y="170688"/>
                  </a:lnTo>
                  <a:lnTo>
                    <a:pt x="169595" y="172199"/>
                  </a:lnTo>
                  <a:lnTo>
                    <a:pt x="1303286" y="172199"/>
                  </a:lnTo>
                  <a:close/>
                </a:path>
                <a:path w="1473200" h="318769">
                  <a:moveTo>
                    <a:pt x="1312125" y="178295"/>
                  </a:moveTo>
                  <a:lnTo>
                    <a:pt x="1310030" y="176784"/>
                  </a:lnTo>
                  <a:lnTo>
                    <a:pt x="162852" y="176784"/>
                  </a:lnTo>
                  <a:lnTo>
                    <a:pt x="160756" y="178295"/>
                  </a:lnTo>
                  <a:lnTo>
                    <a:pt x="1312125" y="178295"/>
                  </a:lnTo>
                  <a:close/>
                </a:path>
                <a:path w="1473200" h="318769">
                  <a:moveTo>
                    <a:pt x="1320507" y="184391"/>
                  </a:moveTo>
                  <a:lnTo>
                    <a:pt x="1318425" y="182880"/>
                  </a:lnTo>
                  <a:lnTo>
                    <a:pt x="154470" y="182880"/>
                  </a:lnTo>
                  <a:lnTo>
                    <a:pt x="152374" y="184391"/>
                  </a:lnTo>
                  <a:lnTo>
                    <a:pt x="1320507" y="184391"/>
                  </a:lnTo>
                  <a:close/>
                </a:path>
                <a:path w="1473200" h="318769">
                  <a:moveTo>
                    <a:pt x="1328889" y="190487"/>
                  </a:moveTo>
                  <a:lnTo>
                    <a:pt x="1326807" y="188976"/>
                  </a:lnTo>
                  <a:lnTo>
                    <a:pt x="146088" y="188976"/>
                  </a:lnTo>
                  <a:lnTo>
                    <a:pt x="143992" y="190487"/>
                  </a:lnTo>
                  <a:lnTo>
                    <a:pt x="1328889" y="190487"/>
                  </a:lnTo>
                  <a:close/>
                </a:path>
                <a:path w="1473200" h="318769">
                  <a:moveTo>
                    <a:pt x="1337271" y="196583"/>
                  </a:moveTo>
                  <a:lnTo>
                    <a:pt x="1335189" y="195072"/>
                  </a:lnTo>
                  <a:lnTo>
                    <a:pt x="137706" y="195072"/>
                  </a:lnTo>
                  <a:lnTo>
                    <a:pt x="135623" y="196583"/>
                  </a:lnTo>
                  <a:lnTo>
                    <a:pt x="1337271" y="196583"/>
                  </a:lnTo>
                  <a:close/>
                </a:path>
                <a:path w="1473200" h="318769">
                  <a:moveTo>
                    <a:pt x="1345755" y="202285"/>
                  </a:moveTo>
                  <a:lnTo>
                    <a:pt x="1344485" y="202285"/>
                  </a:lnTo>
                  <a:lnTo>
                    <a:pt x="1344485" y="201358"/>
                  </a:lnTo>
                  <a:lnTo>
                    <a:pt x="1343215" y="201358"/>
                  </a:lnTo>
                  <a:lnTo>
                    <a:pt x="1343215" y="201168"/>
                  </a:lnTo>
                  <a:lnTo>
                    <a:pt x="129095" y="201168"/>
                  </a:lnTo>
                  <a:lnTo>
                    <a:pt x="129095" y="201790"/>
                  </a:lnTo>
                  <a:lnTo>
                    <a:pt x="127825" y="201790"/>
                  </a:lnTo>
                  <a:lnTo>
                    <a:pt x="127825" y="202679"/>
                  </a:lnTo>
                  <a:lnTo>
                    <a:pt x="129095" y="202679"/>
                  </a:lnTo>
                  <a:lnTo>
                    <a:pt x="1343215" y="202679"/>
                  </a:lnTo>
                  <a:lnTo>
                    <a:pt x="1344485" y="202679"/>
                  </a:lnTo>
                  <a:lnTo>
                    <a:pt x="1345755" y="202679"/>
                  </a:lnTo>
                  <a:lnTo>
                    <a:pt x="1345755" y="202285"/>
                  </a:lnTo>
                  <a:close/>
                </a:path>
                <a:path w="1473200" h="318769">
                  <a:moveTo>
                    <a:pt x="1353235" y="208775"/>
                  </a:moveTo>
                  <a:lnTo>
                    <a:pt x="1351343" y="207264"/>
                  </a:lnTo>
                  <a:lnTo>
                    <a:pt x="121564" y="207264"/>
                  </a:lnTo>
                  <a:lnTo>
                    <a:pt x="119659" y="208775"/>
                  </a:lnTo>
                  <a:lnTo>
                    <a:pt x="1353235" y="208775"/>
                  </a:lnTo>
                  <a:close/>
                </a:path>
                <a:path w="1473200" h="318769">
                  <a:moveTo>
                    <a:pt x="1360881" y="214871"/>
                  </a:moveTo>
                  <a:lnTo>
                    <a:pt x="1358976" y="213360"/>
                  </a:lnTo>
                  <a:lnTo>
                    <a:pt x="113931" y="213360"/>
                  </a:lnTo>
                  <a:lnTo>
                    <a:pt x="112026" y="214871"/>
                  </a:lnTo>
                  <a:lnTo>
                    <a:pt x="1360881" y="214871"/>
                  </a:lnTo>
                  <a:close/>
                </a:path>
                <a:path w="1473200" h="318769">
                  <a:moveTo>
                    <a:pt x="1368513" y="220967"/>
                  </a:moveTo>
                  <a:lnTo>
                    <a:pt x="1366608" y="219456"/>
                  </a:lnTo>
                  <a:lnTo>
                    <a:pt x="106299" y="219456"/>
                  </a:lnTo>
                  <a:lnTo>
                    <a:pt x="104394" y="220967"/>
                  </a:lnTo>
                  <a:lnTo>
                    <a:pt x="1368513" y="220967"/>
                  </a:lnTo>
                  <a:close/>
                </a:path>
                <a:path w="1473200" h="318769">
                  <a:moveTo>
                    <a:pt x="1376146" y="227063"/>
                  </a:moveTo>
                  <a:lnTo>
                    <a:pt x="1374254" y="225552"/>
                  </a:lnTo>
                  <a:lnTo>
                    <a:pt x="98666" y="225552"/>
                  </a:lnTo>
                  <a:lnTo>
                    <a:pt x="96761" y="227063"/>
                  </a:lnTo>
                  <a:lnTo>
                    <a:pt x="1376146" y="227063"/>
                  </a:lnTo>
                  <a:close/>
                </a:path>
                <a:path w="1473200" h="318769">
                  <a:moveTo>
                    <a:pt x="1383512" y="233159"/>
                  </a:moveTo>
                  <a:lnTo>
                    <a:pt x="1381772" y="231648"/>
                  </a:lnTo>
                  <a:lnTo>
                    <a:pt x="91147" y="231648"/>
                  </a:lnTo>
                  <a:lnTo>
                    <a:pt x="89408" y="233159"/>
                  </a:lnTo>
                  <a:lnTo>
                    <a:pt x="1383512" y="233159"/>
                  </a:lnTo>
                  <a:close/>
                </a:path>
                <a:path w="1473200" h="318769">
                  <a:moveTo>
                    <a:pt x="1390484" y="239255"/>
                  </a:moveTo>
                  <a:lnTo>
                    <a:pt x="1388745" y="237744"/>
                  </a:lnTo>
                  <a:lnTo>
                    <a:pt x="84175" y="237744"/>
                  </a:lnTo>
                  <a:lnTo>
                    <a:pt x="82448" y="239255"/>
                  </a:lnTo>
                  <a:lnTo>
                    <a:pt x="1390484" y="239255"/>
                  </a:lnTo>
                  <a:close/>
                </a:path>
                <a:path w="1473200" h="318769">
                  <a:moveTo>
                    <a:pt x="1397444" y="245351"/>
                  </a:moveTo>
                  <a:lnTo>
                    <a:pt x="1395717" y="243840"/>
                  </a:lnTo>
                  <a:lnTo>
                    <a:pt x="77216" y="243840"/>
                  </a:lnTo>
                  <a:lnTo>
                    <a:pt x="75476" y="245351"/>
                  </a:lnTo>
                  <a:lnTo>
                    <a:pt x="1397444" y="245351"/>
                  </a:lnTo>
                  <a:close/>
                </a:path>
                <a:path w="1473200" h="318769">
                  <a:moveTo>
                    <a:pt x="1404416" y="251447"/>
                  </a:moveTo>
                  <a:lnTo>
                    <a:pt x="1402689" y="249936"/>
                  </a:lnTo>
                  <a:lnTo>
                    <a:pt x="70256" y="249936"/>
                  </a:lnTo>
                  <a:lnTo>
                    <a:pt x="68516" y="251447"/>
                  </a:lnTo>
                  <a:lnTo>
                    <a:pt x="1404416" y="251447"/>
                  </a:lnTo>
                  <a:close/>
                </a:path>
                <a:path w="1473200" h="318769">
                  <a:moveTo>
                    <a:pt x="1411389" y="257543"/>
                  </a:moveTo>
                  <a:lnTo>
                    <a:pt x="1409649" y="256032"/>
                  </a:lnTo>
                  <a:lnTo>
                    <a:pt x="63284" y="256032"/>
                  </a:lnTo>
                  <a:lnTo>
                    <a:pt x="61556" y="257543"/>
                  </a:lnTo>
                  <a:lnTo>
                    <a:pt x="1411389" y="257543"/>
                  </a:lnTo>
                  <a:close/>
                </a:path>
                <a:path w="1473200" h="318769">
                  <a:moveTo>
                    <a:pt x="1418056" y="263639"/>
                  </a:moveTo>
                  <a:lnTo>
                    <a:pt x="1416469" y="262128"/>
                  </a:lnTo>
                  <a:lnTo>
                    <a:pt x="56476" y="262128"/>
                  </a:lnTo>
                  <a:lnTo>
                    <a:pt x="54889" y="263639"/>
                  </a:lnTo>
                  <a:lnTo>
                    <a:pt x="1418056" y="263639"/>
                  </a:lnTo>
                  <a:close/>
                </a:path>
                <a:path w="1473200" h="318769">
                  <a:moveTo>
                    <a:pt x="1424432" y="269735"/>
                  </a:moveTo>
                  <a:lnTo>
                    <a:pt x="1422844" y="268224"/>
                  </a:lnTo>
                  <a:lnTo>
                    <a:pt x="50114" y="268224"/>
                  </a:lnTo>
                  <a:lnTo>
                    <a:pt x="48526" y="269735"/>
                  </a:lnTo>
                  <a:lnTo>
                    <a:pt x="1424432" y="269735"/>
                  </a:lnTo>
                  <a:close/>
                </a:path>
                <a:path w="1473200" h="318769">
                  <a:moveTo>
                    <a:pt x="1430794" y="275831"/>
                  </a:moveTo>
                  <a:lnTo>
                    <a:pt x="1429207" y="274320"/>
                  </a:lnTo>
                  <a:lnTo>
                    <a:pt x="43751" y="274320"/>
                  </a:lnTo>
                  <a:lnTo>
                    <a:pt x="42164" y="275831"/>
                  </a:lnTo>
                  <a:lnTo>
                    <a:pt x="1430794" y="275831"/>
                  </a:lnTo>
                  <a:close/>
                </a:path>
                <a:path w="1473200" h="318769">
                  <a:moveTo>
                    <a:pt x="1437170" y="281927"/>
                  </a:moveTo>
                  <a:lnTo>
                    <a:pt x="1435582" y="280416"/>
                  </a:lnTo>
                  <a:lnTo>
                    <a:pt x="37388" y="280416"/>
                  </a:lnTo>
                  <a:lnTo>
                    <a:pt x="35801" y="281927"/>
                  </a:lnTo>
                  <a:lnTo>
                    <a:pt x="1437170" y="281927"/>
                  </a:lnTo>
                  <a:close/>
                </a:path>
                <a:path w="1473200" h="318769">
                  <a:moveTo>
                    <a:pt x="1443532" y="288023"/>
                  </a:moveTo>
                  <a:lnTo>
                    <a:pt x="1441945" y="286512"/>
                  </a:lnTo>
                  <a:lnTo>
                    <a:pt x="31026" y="286512"/>
                  </a:lnTo>
                  <a:lnTo>
                    <a:pt x="29438" y="288023"/>
                  </a:lnTo>
                  <a:lnTo>
                    <a:pt x="1443532" y="288023"/>
                  </a:lnTo>
                  <a:close/>
                </a:path>
                <a:path w="1473200" h="318769">
                  <a:moveTo>
                    <a:pt x="1449717" y="294119"/>
                  </a:moveTo>
                  <a:lnTo>
                    <a:pt x="1448269" y="292608"/>
                  </a:lnTo>
                  <a:lnTo>
                    <a:pt x="24714" y="292608"/>
                  </a:lnTo>
                  <a:lnTo>
                    <a:pt x="23266" y="294119"/>
                  </a:lnTo>
                  <a:lnTo>
                    <a:pt x="1449717" y="294119"/>
                  </a:lnTo>
                  <a:close/>
                </a:path>
                <a:path w="1473200" h="318769">
                  <a:moveTo>
                    <a:pt x="1455534" y="300215"/>
                  </a:moveTo>
                  <a:lnTo>
                    <a:pt x="1454086" y="298704"/>
                  </a:lnTo>
                  <a:lnTo>
                    <a:pt x="18897" y="298704"/>
                  </a:lnTo>
                  <a:lnTo>
                    <a:pt x="17449" y="300215"/>
                  </a:lnTo>
                  <a:lnTo>
                    <a:pt x="1455534" y="300215"/>
                  </a:lnTo>
                  <a:close/>
                </a:path>
                <a:path w="1473200" h="318769">
                  <a:moveTo>
                    <a:pt x="1461363" y="306311"/>
                  </a:moveTo>
                  <a:lnTo>
                    <a:pt x="1459915" y="304800"/>
                  </a:lnTo>
                  <a:lnTo>
                    <a:pt x="13081" y="304800"/>
                  </a:lnTo>
                  <a:lnTo>
                    <a:pt x="11633" y="306311"/>
                  </a:lnTo>
                  <a:lnTo>
                    <a:pt x="1461363" y="306311"/>
                  </a:lnTo>
                  <a:close/>
                </a:path>
                <a:path w="1473200" h="318769">
                  <a:moveTo>
                    <a:pt x="1467180" y="312407"/>
                  </a:moveTo>
                  <a:lnTo>
                    <a:pt x="1465732" y="310896"/>
                  </a:lnTo>
                  <a:lnTo>
                    <a:pt x="7264" y="310896"/>
                  </a:lnTo>
                  <a:lnTo>
                    <a:pt x="5816" y="312407"/>
                  </a:lnTo>
                  <a:lnTo>
                    <a:pt x="1467180" y="312407"/>
                  </a:lnTo>
                  <a:close/>
                </a:path>
                <a:path w="1473200" h="318769">
                  <a:moveTo>
                    <a:pt x="1473009" y="318503"/>
                  </a:moveTo>
                  <a:lnTo>
                    <a:pt x="1471561" y="316992"/>
                  </a:lnTo>
                  <a:lnTo>
                    <a:pt x="1447" y="316992"/>
                  </a:lnTo>
                  <a:lnTo>
                    <a:pt x="0" y="318503"/>
                  </a:lnTo>
                  <a:lnTo>
                    <a:pt x="1473009" y="318503"/>
                  </a:lnTo>
                  <a:close/>
                </a:path>
              </a:pathLst>
            </a:custGeom>
            <a:solidFill>
              <a:srgbClr val="CCFFCC"/>
            </a:solidFill>
          </p:spPr>
          <p:txBody>
            <a:bodyPr wrap="square" lIns="0" tIns="0" rIns="0" bIns="0" rtlCol="0"/>
            <a:lstStyle/>
            <a:p>
              <a:endParaRPr/>
            </a:p>
          </p:txBody>
        </p:sp>
        <p:sp>
          <p:nvSpPr>
            <p:cNvPr id="207" name="object 126">
              <a:extLst>
                <a:ext uri="{FF2B5EF4-FFF2-40B4-BE49-F238E27FC236}">
                  <a16:creationId xmlns:a16="http://schemas.microsoft.com/office/drawing/2014/main" id="{62828795-82CD-BA29-D6F4-89250CA84D0E}"/>
                </a:ext>
              </a:extLst>
            </p:cNvPr>
            <p:cNvSpPr/>
            <p:nvPr/>
          </p:nvSpPr>
          <p:spPr>
            <a:xfrm>
              <a:off x="4636351" y="1901964"/>
              <a:ext cx="1938020" cy="416559"/>
            </a:xfrm>
            <a:custGeom>
              <a:avLst/>
              <a:gdLst/>
              <a:ahLst/>
              <a:cxnLst/>
              <a:rect l="l" t="t" r="r" b="b"/>
              <a:pathLst>
                <a:path w="1938020" h="416560">
                  <a:moveTo>
                    <a:pt x="1705013" y="1511"/>
                  </a:moveTo>
                  <a:lnTo>
                    <a:pt x="1703565" y="0"/>
                  </a:lnTo>
                  <a:lnTo>
                    <a:pt x="233451" y="0"/>
                  </a:lnTo>
                  <a:lnTo>
                    <a:pt x="232003" y="1511"/>
                  </a:lnTo>
                  <a:lnTo>
                    <a:pt x="1705013" y="1511"/>
                  </a:lnTo>
                  <a:close/>
                </a:path>
                <a:path w="1938020" h="416560">
                  <a:moveTo>
                    <a:pt x="1710829" y="7607"/>
                  </a:moveTo>
                  <a:lnTo>
                    <a:pt x="1709381" y="6096"/>
                  </a:lnTo>
                  <a:lnTo>
                    <a:pt x="227634" y="6096"/>
                  </a:lnTo>
                  <a:lnTo>
                    <a:pt x="226187" y="7607"/>
                  </a:lnTo>
                  <a:lnTo>
                    <a:pt x="1710829" y="7607"/>
                  </a:lnTo>
                  <a:close/>
                </a:path>
                <a:path w="1938020" h="416560">
                  <a:moveTo>
                    <a:pt x="1716176" y="13703"/>
                  </a:moveTo>
                  <a:lnTo>
                    <a:pt x="1714855" y="12192"/>
                  </a:lnTo>
                  <a:lnTo>
                    <a:pt x="222173" y="12192"/>
                  </a:lnTo>
                  <a:lnTo>
                    <a:pt x="220853" y="13703"/>
                  </a:lnTo>
                  <a:lnTo>
                    <a:pt x="1716176" y="13703"/>
                  </a:lnTo>
                  <a:close/>
                </a:path>
                <a:path w="1938020" h="416560">
                  <a:moveTo>
                    <a:pt x="1721497" y="19799"/>
                  </a:moveTo>
                  <a:lnTo>
                    <a:pt x="1720176" y="18288"/>
                  </a:lnTo>
                  <a:lnTo>
                    <a:pt x="216852" y="18288"/>
                  </a:lnTo>
                  <a:lnTo>
                    <a:pt x="215531" y="19799"/>
                  </a:lnTo>
                  <a:lnTo>
                    <a:pt x="1721497" y="19799"/>
                  </a:lnTo>
                  <a:close/>
                </a:path>
                <a:path w="1938020" h="416560">
                  <a:moveTo>
                    <a:pt x="1726819" y="25895"/>
                  </a:moveTo>
                  <a:lnTo>
                    <a:pt x="1725498" y="24384"/>
                  </a:lnTo>
                  <a:lnTo>
                    <a:pt x="211543" y="24384"/>
                  </a:lnTo>
                  <a:lnTo>
                    <a:pt x="210223" y="25895"/>
                  </a:lnTo>
                  <a:lnTo>
                    <a:pt x="1726819" y="25895"/>
                  </a:lnTo>
                  <a:close/>
                </a:path>
                <a:path w="1938020" h="416560">
                  <a:moveTo>
                    <a:pt x="1732140" y="31991"/>
                  </a:moveTo>
                  <a:lnTo>
                    <a:pt x="1730819" y="30480"/>
                  </a:lnTo>
                  <a:lnTo>
                    <a:pt x="206222" y="30480"/>
                  </a:lnTo>
                  <a:lnTo>
                    <a:pt x="204901" y="31991"/>
                  </a:lnTo>
                  <a:lnTo>
                    <a:pt x="1732140" y="31991"/>
                  </a:lnTo>
                  <a:close/>
                </a:path>
                <a:path w="1938020" h="416560">
                  <a:moveTo>
                    <a:pt x="1737461" y="38087"/>
                  </a:moveTo>
                  <a:lnTo>
                    <a:pt x="1736140" y="36576"/>
                  </a:lnTo>
                  <a:lnTo>
                    <a:pt x="200914" y="36576"/>
                  </a:lnTo>
                  <a:lnTo>
                    <a:pt x="199593" y="38087"/>
                  </a:lnTo>
                  <a:lnTo>
                    <a:pt x="1737461" y="38087"/>
                  </a:lnTo>
                  <a:close/>
                </a:path>
                <a:path w="1938020" h="416560">
                  <a:moveTo>
                    <a:pt x="1742630" y="44183"/>
                  </a:moveTo>
                  <a:lnTo>
                    <a:pt x="1741424" y="42672"/>
                  </a:lnTo>
                  <a:lnTo>
                    <a:pt x="195630" y="42672"/>
                  </a:lnTo>
                  <a:lnTo>
                    <a:pt x="194424" y="44183"/>
                  </a:lnTo>
                  <a:lnTo>
                    <a:pt x="1742630" y="44183"/>
                  </a:lnTo>
                  <a:close/>
                </a:path>
                <a:path w="1938020" h="416560">
                  <a:moveTo>
                    <a:pt x="1747481" y="50279"/>
                  </a:moveTo>
                  <a:lnTo>
                    <a:pt x="1746275" y="48768"/>
                  </a:lnTo>
                  <a:lnTo>
                    <a:pt x="190792" y="48768"/>
                  </a:lnTo>
                  <a:lnTo>
                    <a:pt x="189585" y="50279"/>
                  </a:lnTo>
                  <a:lnTo>
                    <a:pt x="1747481" y="50279"/>
                  </a:lnTo>
                  <a:close/>
                </a:path>
                <a:path w="1938020" h="416560">
                  <a:moveTo>
                    <a:pt x="1752346" y="56375"/>
                  </a:moveTo>
                  <a:lnTo>
                    <a:pt x="1751139" y="54864"/>
                  </a:lnTo>
                  <a:lnTo>
                    <a:pt x="185940" y="54864"/>
                  </a:lnTo>
                  <a:lnTo>
                    <a:pt x="184734" y="56375"/>
                  </a:lnTo>
                  <a:lnTo>
                    <a:pt x="1752346" y="56375"/>
                  </a:lnTo>
                  <a:close/>
                </a:path>
                <a:path w="1938020" h="416560">
                  <a:moveTo>
                    <a:pt x="1757197" y="62471"/>
                  </a:moveTo>
                  <a:lnTo>
                    <a:pt x="1755990" y="60960"/>
                  </a:lnTo>
                  <a:lnTo>
                    <a:pt x="181089" y="60960"/>
                  </a:lnTo>
                  <a:lnTo>
                    <a:pt x="179882" y="62471"/>
                  </a:lnTo>
                  <a:lnTo>
                    <a:pt x="1757197" y="62471"/>
                  </a:lnTo>
                  <a:close/>
                </a:path>
                <a:path w="1938020" h="416560">
                  <a:moveTo>
                    <a:pt x="1762061" y="68567"/>
                  </a:moveTo>
                  <a:lnTo>
                    <a:pt x="1760842" y="67056"/>
                  </a:lnTo>
                  <a:lnTo>
                    <a:pt x="176237" y="67056"/>
                  </a:lnTo>
                  <a:lnTo>
                    <a:pt x="175031" y="68567"/>
                  </a:lnTo>
                  <a:lnTo>
                    <a:pt x="1762061" y="68567"/>
                  </a:lnTo>
                  <a:close/>
                </a:path>
                <a:path w="1938020" h="416560">
                  <a:moveTo>
                    <a:pt x="1766912" y="74663"/>
                  </a:moveTo>
                  <a:lnTo>
                    <a:pt x="1765706" y="73152"/>
                  </a:lnTo>
                  <a:lnTo>
                    <a:pt x="171386" y="73152"/>
                  </a:lnTo>
                  <a:lnTo>
                    <a:pt x="170180" y="74663"/>
                  </a:lnTo>
                  <a:lnTo>
                    <a:pt x="1766912" y="74663"/>
                  </a:lnTo>
                  <a:close/>
                </a:path>
                <a:path w="1938020" h="416560">
                  <a:moveTo>
                    <a:pt x="1771561" y="80759"/>
                  </a:moveTo>
                  <a:lnTo>
                    <a:pt x="1770456" y="79248"/>
                  </a:lnTo>
                  <a:lnTo>
                    <a:pt x="166636" y="79248"/>
                  </a:lnTo>
                  <a:lnTo>
                    <a:pt x="165544" y="80759"/>
                  </a:lnTo>
                  <a:lnTo>
                    <a:pt x="1771561" y="80759"/>
                  </a:lnTo>
                  <a:close/>
                </a:path>
                <a:path w="1938020" h="416560">
                  <a:moveTo>
                    <a:pt x="1775980" y="86855"/>
                  </a:moveTo>
                  <a:lnTo>
                    <a:pt x="1774875" y="85344"/>
                  </a:lnTo>
                  <a:lnTo>
                    <a:pt x="162229" y="85344"/>
                  </a:lnTo>
                  <a:lnTo>
                    <a:pt x="161124" y="86855"/>
                  </a:lnTo>
                  <a:lnTo>
                    <a:pt x="1775980" y="86855"/>
                  </a:lnTo>
                  <a:close/>
                </a:path>
                <a:path w="1938020" h="416560">
                  <a:moveTo>
                    <a:pt x="1780400" y="92951"/>
                  </a:moveTo>
                  <a:lnTo>
                    <a:pt x="1779308" y="91440"/>
                  </a:lnTo>
                  <a:lnTo>
                    <a:pt x="157810" y="91440"/>
                  </a:lnTo>
                  <a:lnTo>
                    <a:pt x="156705" y="92951"/>
                  </a:lnTo>
                  <a:lnTo>
                    <a:pt x="1780400" y="92951"/>
                  </a:lnTo>
                  <a:close/>
                </a:path>
                <a:path w="1938020" h="416560">
                  <a:moveTo>
                    <a:pt x="1784832" y="99047"/>
                  </a:moveTo>
                  <a:lnTo>
                    <a:pt x="1783727" y="97536"/>
                  </a:lnTo>
                  <a:lnTo>
                    <a:pt x="153390" y="97536"/>
                  </a:lnTo>
                  <a:lnTo>
                    <a:pt x="152298" y="99047"/>
                  </a:lnTo>
                  <a:lnTo>
                    <a:pt x="1784832" y="99047"/>
                  </a:lnTo>
                  <a:close/>
                </a:path>
                <a:path w="1938020" h="416560">
                  <a:moveTo>
                    <a:pt x="1789252" y="105143"/>
                  </a:moveTo>
                  <a:lnTo>
                    <a:pt x="1788147" y="103632"/>
                  </a:lnTo>
                  <a:lnTo>
                    <a:pt x="148983" y="103632"/>
                  </a:lnTo>
                  <a:lnTo>
                    <a:pt x="147878" y="105143"/>
                  </a:lnTo>
                  <a:lnTo>
                    <a:pt x="1789252" y="105143"/>
                  </a:lnTo>
                  <a:close/>
                </a:path>
                <a:path w="1938020" h="416560">
                  <a:moveTo>
                    <a:pt x="1793671" y="111239"/>
                  </a:moveTo>
                  <a:lnTo>
                    <a:pt x="1792579" y="109728"/>
                  </a:lnTo>
                  <a:lnTo>
                    <a:pt x="144564" y="109728"/>
                  </a:lnTo>
                  <a:lnTo>
                    <a:pt x="143459" y="111239"/>
                  </a:lnTo>
                  <a:lnTo>
                    <a:pt x="1793671" y="111239"/>
                  </a:lnTo>
                  <a:close/>
                </a:path>
                <a:path w="1938020" h="416560">
                  <a:moveTo>
                    <a:pt x="1797926" y="117335"/>
                  </a:moveTo>
                  <a:lnTo>
                    <a:pt x="1796923" y="115824"/>
                  </a:lnTo>
                  <a:lnTo>
                    <a:pt x="140220" y="115824"/>
                  </a:lnTo>
                  <a:lnTo>
                    <a:pt x="139217" y="117335"/>
                  </a:lnTo>
                  <a:lnTo>
                    <a:pt x="1797926" y="117335"/>
                  </a:lnTo>
                  <a:close/>
                </a:path>
                <a:path w="1938020" h="416560">
                  <a:moveTo>
                    <a:pt x="1801939" y="123431"/>
                  </a:moveTo>
                  <a:lnTo>
                    <a:pt x="1800936" y="121920"/>
                  </a:lnTo>
                  <a:lnTo>
                    <a:pt x="136207" y="121920"/>
                  </a:lnTo>
                  <a:lnTo>
                    <a:pt x="135216" y="123431"/>
                  </a:lnTo>
                  <a:lnTo>
                    <a:pt x="1801939" y="123431"/>
                  </a:lnTo>
                  <a:close/>
                </a:path>
                <a:path w="1938020" h="416560">
                  <a:moveTo>
                    <a:pt x="1805952" y="129527"/>
                  </a:moveTo>
                  <a:lnTo>
                    <a:pt x="1804949" y="128016"/>
                  </a:lnTo>
                  <a:lnTo>
                    <a:pt x="132207" y="128016"/>
                  </a:lnTo>
                  <a:lnTo>
                    <a:pt x="131203" y="129527"/>
                  </a:lnTo>
                  <a:lnTo>
                    <a:pt x="1805952" y="129527"/>
                  </a:lnTo>
                  <a:close/>
                </a:path>
                <a:path w="1938020" h="416560">
                  <a:moveTo>
                    <a:pt x="1809965" y="135623"/>
                  </a:moveTo>
                  <a:lnTo>
                    <a:pt x="1808975" y="134112"/>
                  </a:lnTo>
                  <a:lnTo>
                    <a:pt x="128193" y="134112"/>
                  </a:lnTo>
                  <a:lnTo>
                    <a:pt x="127190" y="135623"/>
                  </a:lnTo>
                  <a:lnTo>
                    <a:pt x="1809965" y="135623"/>
                  </a:lnTo>
                  <a:close/>
                </a:path>
                <a:path w="1938020" h="416560">
                  <a:moveTo>
                    <a:pt x="1813991" y="141719"/>
                  </a:moveTo>
                  <a:lnTo>
                    <a:pt x="1812988" y="140208"/>
                  </a:lnTo>
                  <a:lnTo>
                    <a:pt x="124180" y="140208"/>
                  </a:lnTo>
                  <a:lnTo>
                    <a:pt x="123190" y="141719"/>
                  </a:lnTo>
                  <a:lnTo>
                    <a:pt x="1813991" y="141719"/>
                  </a:lnTo>
                  <a:close/>
                </a:path>
                <a:path w="1938020" h="416560">
                  <a:moveTo>
                    <a:pt x="1818005" y="147815"/>
                  </a:moveTo>
                  <a:lnTo>
                    <a:pt x="1817001" y="146304"/>
                  </a:lnTo>
                  <a:lnTo>
                    <a:pt x="120180" y="146304"/>
                  </a:lnTo>
                  <a:lnTo>
                    <a:pt x="119176" y="147815"/>
                  </a:lnTo>
                  <a:lnTo>
                    <a:pt x="1818005" y="147815"/>
                  </a:lnTo>
                  <a:close/>
                </a:path>
                <a:path w="1938020" h="416560">
                  <a:moveTo>
                    <a:pt x="1821599" y="152400"/>
                  </a:moveTo>
                  <a:lnTo>
                    <a:pt x="115989" y="152400"/>
                  </a:lnTo>
                  <a:lnTo>
                    <a:pt x="115989" y="153720"/>
                  </a:lnTo>
                  <a:lnTo>
                    <a:pt x="114719" y="153720"/>
                  </a:lnTo>
                  <a:lnTo>
                    <a:pt x="114719" y="153911"/>
                  </a:lnTo>
                  <a:lnTo>
                    <a:pt x="115989" y="153911"/>
                  </a:lnTo>
                  <a:lnTo>
                    <a:pt x="1821599" y="153911"/>
                  </a:lnTo>
                  <a:lnTo>
                    <a:pt x="1821599" y="152400"/>
                  </a:lnTo>
                  <a:close/>
                </a:path>
                <a:path w="1938020" h="416560">
                  <a:moveTo>
                    <a:pt x="1825586" y="160007"/>
                  </a:moveTo>
                  <a:lnTo>
                    <a:pt x="1824685" y="158496"/>
                  </a:lnTo>
                  <a:lnTo>
                    <a:pt x="112509" y="158496"/>
                  </a:lnTo>
                  <a:lnTo>
                    <a:pt x="111607" y="160007"/>
                  </a:lnTo>
                  <a:lnTo>
                    <a:pt x="1825586" y="160007"/>
                  </a:lnTo>
                  <a:close/>
                </a:path>
                <a:path w="1938020" h="416560">
                  <a:moveTo>
                    <a:pt x="1829219" y="166103"/>
                  </a:moveTo>
                  <a:lnTo>
                    <a:pt x="1828304" y="164592"/>
                  </a:lnTo>
                  <a:lnTo>
                    <a:pt x="108889" y="164592"/>
                  </a:lnTo>
                  <a:lnTo>
                    <a:pt x="107988" y="166103"/>
                  </a:lnTo>
                  <a:lnTo>
                    <a:pt x="1829219" y="166103"/>
                  </a:lnTo>
                  <a:close/>
                </a:path>
                <a:path w="1938020" h="416560">
                  <a:moveTo>
                    <a:pt x="1832851" y="172199"/>
                  </a:moveTo>
                  <a:lnTo>
                    <a:pt x="1831936" y="170688"/>
                  </a:lnTo>
                  <a:lnTo>
                    <a:pt x="105270" y="170688"/>
                  </a:lnTo>
                  <a:lnTo>
                    <a:pt x="104368" y="172199"/>
                  </a:lnTo>
                  <a:lnTo>
                    <a:pt x="1832851" y="172199"/>
                  </a:lnTo>
                  <a:close/>
                </a:path>
                <a:path w="1938020" h="416560">
                  <a:moveTo>
                    <a:pt x="1836470" y="178295"/>
                  </a:moveTo>
                  <a:lnTo>
                    <a:pt x="1835569" y="176784"/>
                  </a:lnTo>
                  <a:lnTo>
                    <a:pt x="101638" y="176784"/>
                  </a:lnTo>
                  <a:lnTo>
                    <a:pt x="100736" y="178295"/>
                  </a:lnTo>
                  <a:lnTo>
                    <a:pt x="1836470" y="178295"/>
                  </a:lnTo>
                  <a:close/>
                </a:path>
                <a:path w="1938020" h="416560">
                  <a:moveTo>
                    <a:pt x="1840103" y="184391"/>
                  </a:moveTo>
                  <a:lnTo>
                    <a:pt x="1839201" y="182880"/>
                  </a:lnTo>
                  <a:lnTo>
                    <a:pt x="98018" y="182880"/>
                  </a:lnTo>
                  <a:lnTo>
                    <a:pt x="97116" y="184391"/>
                  </a:lnTo>
                  <a:lnTo>
                    <a:pt x="1840103" y="184391"/>
                  </a:lnTo>
                  <a:close/>
                </a:path>
                <a:path w="1938020" h="416560">
                  <a:moveTo>
                    <a:pt x="1843735" y="190487"/>
                  </a:moveTo>
                  <a:lnTo>
                    <a:pt x="1842833" y="188976"/>
                  </a:lnTo>
                  <a:lnTo>
                    <a:pt x="94399" y="188976"/>
                  </a:lnTo>
                  <a:lnTo>
                    <a:pt x="93484" y="190487"/>
                  </a:lnTo>
                  <a:lnTo>
                    <a:pt x="1843735" y="190487"/>
                  </a:lnTo>
                  <a:close/>
                </a:path>
                <a:path w="1938020" h="416560">
                  <a:moveTo>
                    <a:pt x="1847100" y="196583"/>
                  </a:moveTo>
                  <a:lnTo>
                    <a:pt x="1846287" y="195072"/>
                  </a:lnTo>
                  <a:lnTo>
                    <a:pt x="90944" y="195072"/>
                  </a:lnTo>
                  <a:lnTo>
                    <a:pt x="90131" y="196583"/>
                  </a:lnTo>
                  <a:lnTo>
                    <a:pt x="1847100" y="196583"/>
                  </a:lnTo>
                  <a:close/>
                </a:path>
                <a:path w="1938020" h="416560">
                  <a:moveTo>
                    <a:pt x="1850364" y="202679"/>
                  </a:moveTo>
                  <a:lnTo>
                    <a:pt x="1849551" y="201168"/>
                  </a:lnTo>
                  <a:lnTo>
                    <a:pt x="87680" y="201168"/>
                  </a:lnTo>
                  <a:lnTo>
                    <a:pt x="86868" y="202679"/>
                  </a:lnTo>
                  <a:lnTo>
                    <a:pt x="1850364" y="202679"/>
                  </a:lnTo>
                  <a:close/>
                </a:path>
                <a:path w="1938020" h="416560">
                  <a:moveTo>
                    <a:pt x="1853628" y="208775"/>
                  </a:moveTo>
                  <a:lnTo>
                    <a:pt x="1852815" y="207264"/>
                  </a:lnTo>
                  <a:lnTo>
                    <a:pt x="84429" y="207264"/>
                  </a:lnTo>
                  <a:lnTo>
                    <a:pt x="83616" y="208775"/>
                  </a:lnTo>
                  <a:lnTo>
                    <a:pt x="1853628" y="208775"/>
                  </a:lnTo>
                  <a:close/>
                </a:path>
                <a:path w="1938020" h="416560">
                  <a:moveTo>
                    <a:pt x="1856905" y="214871"/>
                  </a:moveTo>
                  <a:lnTo>
                    <a:pt x="1856092" y="213360"/>
                  </a:lnTo>
                  <a:lnTo>
                    <a:pt x="81165" y="213360"/>
                  </a:lnTo>
                  <a:lnTo>
                    <a:pt x="80352" y="214871"/>
                  </a:lnTo>
                  <a:lnTo>
                    <a:pt x="1856905" y="214871"/>
                  </a:lnTo>
                  <a:close/>
                </a:path>
                <a:path w="1938020" h="416560">
                  <a:moveTo>
                    <a:pt x="1860169" y="220967"/>
                  </a:moveTo>
                  <a:lnTo>
                    <a:pt x="1859356" y="219456"/>
                  </a:lnTo>
                  <a:lnTo>
                    <a:pt x="77914" y="219456"/>
                  </a:lnTo>
                  <a:lnTo>
                    <a:pt x="77101" y="220967"/>
                  </a:lnTo>
                  <a:lnTo>
                    <a:pt x="1860169" y="220967"/>
                  </a:lnTo>
                  <a:close/>
                </a:path>
                <a:path w="1938020" h="416560">
                  <a:moveTo>
                    <a:pt x="1863432" y="227063"/>
                  </a:moveTo>
                  <a:lnTo>
                    <a:pt x="1862620" y="225552"/>
                  </a:lnTo>
                  <a:lnTo>
                    <a:pt x="74650" y="225552"/>
                  </a:lnTo>
                  <a:lnTo>
                    <a:pt x="73837" y="227063"/>
                  </a:lnTo>
                  <a:lnTo>
                    <a:pt x="1863432" y="227063"/>
                  </a:lnTo>
                  <a:close/>
                </a:path>
                <a:path w="1938020" h="416560">
                  <a:moveTo>
                    <a:pt x="1866049" y="231648"/>
                  </a:moveTo>
                  <a:lnTo>
                    <a:pt x="71539" y="231648"/>
                  </a:lnTo>
                  <a:lnTo>
                    <a:pt x="71539" y="232575"/>
                  </a:lnTo>
                  <a:lnTo>
                    <a:pt x="70269" y="232575"/>
                  </a:lnTo>
                  <a:lnTo>
                    <a:pt x="70269" y="233159"/>
                  </a:lnTo>
                  <a:lnTo>
                    <a:pt x="71539" y="233159"/>
                  </a:lnTo>
                  <a:lnTo>
                    <a:pt x="1866049" y="233159"/>
                  </a:lnTo>
                  <a:lnTo>
                    <a:pt x="1866049" y="231648"/>
                  </a:lnTo>
                  <a:close/>
                </a:path>
                <a:path w="1938020" h="416560">
                  <a:moveTo>
                    <a:pt x="1869579" y="239255"/>
                  </a:moveTo>
                  <a:lnTo>
                    <a:pt x="1868855" y="237744"/>
                  </a:lnTo>
                  <a:lnTo>
                    <a:pt x="68427" y="237744"/>
                  </a:lnTo>
                  <a:lnTo>
                    <a:pt x="67703" y="239255"/>
                  </a:lnTo>
                  <a:lnTo>
                    <a:pt x="1869579" y="239255"/>
                  </a:lnTo>
                  <a:close/>
                </a:path>
                <a:path w="1938020" h="416560">
                  <a:moveTo>
                    <a:pt x="1872488" y="245351"/>
                  </a:moveTo>
                  <a:lnTo>
                    <a:pt x="1871764" y="243840"/>
                  </a:lnTo>
                  <a:lnTo>
                    <a:pt x="65519" y="243840"/>
                  </a:lnTo>
                  <a:lnTo>
                    <a:pt x="64795" y="245351"/>
                  </a:lnTo>
                  <a:lnTo>
                    <a:pt x="1872488" y="245351"/>
                  </a:lnTo>
                  <a:close/>
                </a:path>
                <a:path w="1938020" h="416560">
                  <a:moveTo>
                    <a:pt x="1875409" y="251447"/>
                  </a:moveTo>
                  <a:lnTo>
                    <a:pt x="1874685" y="249936"/>
                  </a:lnTo>
                  <a:lnTo>
                    <a:pt x="62611" y="249936"/>
                  </a:lnTo>
                  <a:lnTo>
                    <a:pt x="61887" y="251447"/>
                  </a:lnTo>
                  <a:lnTo>
                    <a:pt x="1875409" y="251447"/>
                  </a:lnTo>
                  <a:close/>
                </a:path>
                <a:path w="1938020" h="416560">
                  <a:moveTo>
                    <a:pt x="1878317" y="257543"/>
                  </a:moveTo>
                  <a:lnTo>
                    <a:pt x="1877593" y="256032"/>
                  </a:lnTo>
                  <a:lnTo>
                    <a:pt x="59702" y="256032"/>
                  </a:lnTo>
                  <a:lnTo>
                    <a:pt x="58978" y="257543"/>
                  </a:lnTo>
                  <a:lnTo>
                    <a:pt x="1878317" y="257543"/>
                  </a:lnTo>
                  <a:close/>
                </a:path>
                <a:path w="1938020" h="416560">
                  <a:moveTo>
                    <a:pt x="1881238" y="263639"/>
                  </a:moveTo>
                  <a:lnTo>
                    <a:pt x="1880514" y="262128"/>
                  </a:lnTo>
                  <a:lnTo>
                    <a:pt x="56794" y="262128"/>
                  </a:lnTo>
                  <a:lnTo>
                    <a:pt x="56070" y="263639"/>
                  </a:lnTo>
                  <a:lnTo>
                    <a:pt x="1881238" y="263639"/>
                  </a:lnTo>
                  <a:close/>
                </a:path>
                <a:path w="1938020" h="416560">
                  <a:moveTo>
                    <a:pt x="1884146" y="269735"/>
                  </a:moveTo>
                  <a:lnTo>
                    <a:pt x="1883422" y="268224"/>
                  </a:lnTo>
                  <a:lnTo>
                    <a:pt x="53886" y="268224"/>
                  </a:lnTo>
                  <a:lnTo>
                    <a:pt x="53162" y="269735"/>
                  </a:lnTo>
                  <a:lnTo>
                    <a:pt x="1884146" y="269735"/>
                  </a:lnTo>
                  <a:close/>
                </a:path>
                <a:path w="1938020" h="416560">
                  <a:moveTo>
                    <a:pt x="1886966" y="275831"/>
                  </a:moveTo>
                  <a:lnTo>
                    <a:pt x="1886331" y="274320"/>
                  </a:lnTo>
                  <a:lnTo>
                    <a:pt x="50990" y="274320"/>
                  </a:lnTo>
                  <a:lnTo>
                    <a:pt x="50355" y="275831"/>
                  </a:lnTo>
                  <a:lnTo>
                    <a:pt x="1886966" y="275831"/>
                  </a:lnTo>
                  <a:close/>
                </a:path>
                <a:path w="1938020" h="416560">
                  <a:moveTo>
                    <a:pt x="1889544" y="281927"/>
                  </a:moveTo>
                  <a:lnTo>
                    <a:pt x="1888909" y="280416"/>
                  </a:lnTo>
                  <a:lnTo>
                    <a:pt x="48425" y="280416"/>
                  </a:lnTo>
                  <a:lnTo>
                    <a:pt x="47777" y="281927"/>
                  </a:lnTo>
                  <a:lnTo>
                    <a:pt x="1889544" y="281927"/>
                  </a:lnTo>
                  <a:close/>
                </a:path>
                <a:path w="1938020" h="416560">
                  <a:moveTo>
                    <a:pt x="1892122" y="288023"/>
                  </a:moveTo>
                  <a:lnTo>
                    <a:pt x="1891487" y="286512"/>
                  </a:lnTo>
                  <a:lnTo>
                    <a:pt x="45847" y="286512"/>
                  </a:lnTo>
                  <a:lnTo>
                    <a:pt x="45212" y="288023"/>
                  </a:lnTo>
                  <a:lnTo>
                    <a:pt x="1892122" y="288023"/>
                  </a:lnTo>
                  <a:close/>
                </a:path>
                <a:path w="1938020" h="416560">
                  <a:moveTo>
                    <a:pt x="1894700" y="294119"/>
                  </a:moveTo>
                  <a:lnTo>
                    <a:pt x="1894052" y="292608"/>
                  </a:lnTo>
                  <a:lnTo>
                    <a:pt x="43281" y="292608"/>
                  </a:lnTo>
                  <a:lnTo>
                    <a:pt x="42633" y="294119"/>
                  </a:lnTo>
                  <a:lnTo>
                    <a:pt x="1894700" y="294119"/>
                  </a:lnTo>
                  <a:close/>
                </a:path>
                <a:path w="1938020" h="416560">
                  <a:moveTo>
                    <a:pt x="1897278" y="300215"/>
                  </a:moveTo>
                  <a:lnTo>
                    <a:pt x="1896630" y="298704"/>
                  </a:lnTo>
                  <a:lnTo>
                    <a:pt x="40703" y="298704"/>
                  </a:lnTo>
                  <a:lnTo>
                    <a:pt x="40068" y="300215"/>
                  </a:lnTo>
                  <a:lnTo>
                    <a:pt x="1897278" y="300215"/>
                  </a:lnTo>
                  <a:close/>
                </a:path>
                <a:path w="1938020" h="416560">
                  <a:moveTo>
                    <a:pt x="1899856" y="306311"/>
                  </a:moveTo>
                  <a:lnTo>
                    <a:pt x="1899208" y="304800"/>
                  </a:lnTo>
                  <a:lnTo>
                    <a:pt x="38138" y="304800"/>
                  </a:lnTo>
                  <a:lnTo>
                    <a:pt x="37490" y="306311"/>
                  </a:lnTo>
                  <a:lnTo>
                    <a:pt x="1899856" y="306311"/>
                  </a:lnTo>
                  <a:close/>
                </a:path>
                <a:path w="1938020" h="416560">
                  <a:moveTo>
                    <a:pt x="1902434" y="312407"/>
                  </a:moveTo>
                  <a:lnTo>
                    <a:pt x="1901786" y="310896"/>
                  </a:lnTo>
                  <a:lnTo>
                    <a:pt x="35560" y="310896"/>
                  </a:lnTo>
                  <a:lnTo>
                    <a:pt x="34925" y="312407"/>
                  </a:lnTo>
                  <a:lnTo>
                    <a:pt x="1902434" y="312407"/>
                  </a:lnTo>
                  <a:close/>
                </a:path>
                <a:path w="1938020" h="416560">
                  <a:moveTo>
                    <a:pt x="1904911" y="318503"/>
                  </a:moveTo>
                  <a:lnTo>
                    <a:pt x="1904352" y="316992"/>
                  </a:lnTo>
                  <a:lnTo>
                    <a:pt x="33007" y="316992"/>
                  </a:lnTo>
                  <a:lnTo>
                    <a:pt x="32448" y="318503"/>
                  </a:lnTo>
                  <a:lnTo>
                    <a:pt x="1904911" y="318503"/>
                  </a:lnTo>
                  <a:close/>
                </a:path>
                <a:path w="1938020" h="416560">
                  <a:moveTo>
                    <a:pt x="1907159" y="324599"/>
                  </a:moveTo>
                  <a:lnTo>
                    <a:pt x="1906600" y="323088"/>
                  </a:lnTo>
                  <a:lnTo>
                    <a:pt x="30772" y="323088"/>
                  </a:lnTo>
                  <a:lnTo>
                    <a:pt x="30213" y="324599"/>
                  </a:lnTo>
                  <a:lnTo>
                    <a:pt x="1907159" y="324599"/>
                  </a:lnTo>
                  <a:close/>
                </a:path>
                <a:path w="1938020" h="416560">
                  <a:moveTo>
                    <a:pt x="1909406" y="330695"/>
                  </a:moveTo>
                  <a:lnTo>
                    <a:pt x="1908848" y="329184"/>
                  </a:lnTo>
                  <a:lnTo>
                    <a:pt x="28524" y="329184"/>
                  </a:lnTo>
                  <a:lnTo>
                    <a:pt x="27965" y="330695"/>
                  </a:lnTo>
                  <a:lnTo>
                    <a:pt x="1909406" y="330695"/>
                  </a:lnTo>
                  <a:close/>
                </a:path>
                <a:path w="1938020" h="416560">
                  <a:moveTo>
                    <a:pt x="1911667" y="336791"/>
                  </a:moveTo>
                  <a:lnTo>
                    <a:pt x="1911108" y="335280"/>
                  </a:lnTo>
                  <a:lnTo>
                    <a:pt x="26276" y="335280"/>
                  </a:lnTo>
                  <a:lnTo>
                    <a:pt x="25717" y="336791"/>
                  </a:lnTo>
                  <a:lnTo>
                    <a:pt x="1911667" y="336791"/>
                  </a:lnTo>
                  <a:close/>
                </a:path>
                <a:path w="1938020" h="416560">
                  <a:moveTo>
                    <a:pt x="1913915" y="342887"/>
                  </a:moveTo>
                  <a:lnTo>
                    <a:pt x="1913356" y="341376"/>
                  </a:lnTo>
                  <a:lnTo>
                    <a:pt x="24028" y="341376"/>
                  </a:lnTo>
                  <a:lnTo>
                    <a:pt x="23469" y="342887"/>
                  </a:lnTo>
                  <a:lnTo>
                    <a:pt x="1913915" y="342887"/>
                  </a:lnTo>
                  <a:close/>
                </a:path>
                <a:path w="1938020" h="416560">
                  <a:moveTo>
                    <a:pt x="1916163" y="348983"/>
                  </a:moveTo>
                  <a:lnTo>
                    <a:pt x="1915604" y="347472"/>
                  </a:lnTo>
                  <a:lnTo>
                    <a:pt x="21780" y="347472"/>
                  </a:lnTo>
                  <a:lnTo>
                    <a:pt x="21221" y="348983"/>
                  </a:lnTo>
                  <a:lnTo>
                    <a:pt x="1916163" y="348983"/>
                  </a:lnTo>
                  <a:close/>
                </a:path>
                <a:path w="1938020" h="416560">
                  <a:moveTo>
                    <a:pt x="1918423" y="355079"/>
                  </a:moveTo>
                  <a:lnTo>
                    <a:pt x="1917852" y="353568"/>
                  </a:lnTo>
                  <a:lnTo>
                    <a:pt x="19532" y="353568"/>
                  </a:lnTo>
                  <a:lnTo>
                    <a:pt x="18973" y="355079"/>
                  </a:lnTo>
                  <a:lnTo>
                    <a:pt x="1918423" y="355079"/>
                  </a:lnTo>
                  <a:close/>
                </a:path>
                <a:path w="1938020" h="416560">
                  <a:moveTo>
                    <a:pt x="1920621" y="361175"/>
                  </a:moveTo>
                  <a:lnTo>
                    <a:pt x="1920290" y="360133"/>
                  </a:lnTo>
                  <a:lnTo>
                    <a:pt x="1920113" y="359664"/>
                  </a:lnTo>
                  <a:lnTo>
                    <a:pt x="17297" y="359664"/>
                  </a:lnTo>
                  <a:lnTo>
                    <a:pt x="17119" y="360133"/>
                  </a:lnTo>
                  <a:lnTo>
                    <a:pt x="16789" y="361175"/>
                  </a:lnTo>
                  <a:lnTo>
                    <a:pt x="1920621" y="361175"/>
                  </a:lnTo>
                  <a:close/>
                </a:path>
                <a:path w="1938020" h="416560">
                  <a:moveTo>
                    <a:pt x="1922551" y="367271"/>
                  </a:moveTo>
                  <a:lnTo>
                    <a:pt x="1922068" y="365760"/>
                  </a:lnTo>
                  <a:lnTo>
                    <a:pt x="15341" y="365760"/>
                  </a:lnTo>
                  <a:lnTo>
                    <a:pt x="14859" y="367271"/>
                  </a:lnTo>
                  <a:lnTo>
                    <a:pt x="1922551" y="367271"/>
                  </a:lnTo>
                  <a:close/>
                </a:path>
                <a:path w="1938020" h="416560">
                  <a:moveTo>
                    <a:pt x="1924481" y="373367"/>
                  </a:moveTo>
                  <a:lnTo>
                    <a:pt x="1923999" y="371856"/>
                  </a:lnTo>
                  <a:lnTo>
                    <a:pt x="13411" y="371856"/>
                  </a:lnTo>
                  <a:lnTo>
                    <a:pt x="12928" y="373367"/>
                  </a:lnTo>
                  <a:lnTo>
                    <a:pt x="1924481" y="373367"/>
                  </a:lnTo>
                  <a:close/>
                </a:path>
                <a:path w="1938020" h="416560">
                  <a:moveTo>
                    <a:pt x="1926424" y="379463"/>
                  </a:moveTo>
                  <a:lnTo>
                    <a:pt x="1925942" y="377952"/>
                  </a:lnTo>
                  <a:lnTo>
                    <a:pt x="11480" y="377952"/>
                  </a:lnTo>
                  <a:lnTo>
                    <a:pt x="10998" y="379463"/>
                  </a:lnTo>
                  <a:lnTo>
                    <a:pt x="1926424" y="379463"/>
                  </a:lnTo>
                  <a:close/>
                </a:path>
                <a:path w="1938020" h="416560">
                  <a:moveTo>
                    <a:pt x="1928355" y="385559"/>
                  </a:moveTo>
                  <a:lnTo>
                    <a:pt x="1927872" y="384048"/>
                  </a:lnTo>
                  <a:lnTo>
                    <a:pt x="9550" y="384048"/>
                  </a:lnTo>
                  <a:lnTo>
                    <a:pt x="9067" y="385559"/>
                  </a:lnTo>
                  <a:lnTo>
                    <a:pt x="1928355" y="385559"/>
                  </a:lnTo>
                  <a:close/>
                </a:path>
                <a:path w="1938020" h="416560">
                  <a:moveTo>
                    <a:pt x="1930285" y="391655"/>
                  </a:moveTo>
                  <a:lnTo>
                    <a:pt x="1929803" y="390144"/>
                  </a:lnTo>
                  <a:lnTo>
                    <a:pt x="7620" y="390144"/>
                  </a:lnTo>
                  <a:lnTo>
                    <a:pt x="7137" y="391655"/>
                  </a:lnTo>
                  <a:lnTo>
                    <a:pt x="1930285" y="391655"/>
                  </a:lnTo>
                  <a:close/>
                </a:path>
                <a:path w="1938020" h="416560">
                  <a:moveTo>
                    <a:pt x="1932228" y="397751"/>
                  </a:moveTo>
                  <a:lnTo>
                    <a:pt x="1931746" y="396240"/>
                  </a:lnTo>
                  <a:lnTo>
                    <a:pt x="5689" y="396240"/>
                  </a:lnTo>
                  <a:lnTo>
                    <a:pt x="5207" y="397751"/>
                  </a:lnTo>
                  <a:lnTo>
                    <a:pt x="1932228" y="397751"/>
                  </a:lnTo>
                  <a:close/>
                </a:path>
                <a:path w="1938020" h="416560">
                  <a:moveTo>
                    <a:pt x="1934159" y="403847"/>
                  </a:moveTo>
                  <a:lnTo>
                    <a:pt x="1933676" y="402336"/>
                  </a:lnTo>
                  <a:lnTo>
                    <a:pt x="3759" y="402336"/>
                  </a:lnTo>
                  <a:lnTo>
                    <a:pt x="3276" y="403847"/>
                  </a:lnTo>
                  <a:lnTo>
                    <a:pt x="1934159" y="403847"/>
                  </a:lnTo>
                  <a:close/>
                </a:path>
                <a:path w="1938020" h="416560">
                  <a:moveTo>
                    <a:pt x="1935822" y="409943"/>
                  </a:moveTo>
                  <a:lnTo>
                    <a:pt x="1935416" y="408432"/>
                  </a:lnTo>
                  <a:lnTo>
                    <a:pt x="2019" y="408432"/>
                  </a:lnTo>
                  <a:lnTo>
                    <a:pt x="1625" y="409943"/>
                  </a:lnTo>
                  <a:lnTo>
                    <a:pt x="1935822" y="409943"/>
                  </a:lnTo>
                  <a:close/>
                </a:path>
                <a:path w="1938020" h="416560">
                  <a:moveTo>
                    <a:pt x="1937448" y="416039"/>
                  </a:moveTo>
                  <a:lnTo>
                    <a:pt x="1937042" y="414528"/>
                  </a:lnTo>
                  <a:lnTo>
                    <a:pt x="406" y="414528"/>
                  </a:lnTo>
                  <a:lnTo>
                    <a:pt x="0" y="416039"/>
                  </a:lnTo>
                  <a:lnTo>
                    <a:pt x="1937448" y="416039"/>
                  </a:lnTo>
                  <a:close/>
                </a:path>
              </a:pathLst>
            </a:custGeom>
            <a:solidFill>
              <a:srgbClr val="CCFFCC"/>
            </a:solidFill>
          </p:spPr>
          <p:txBody>
            <a:bodyPr wrap="square" lIns="0" tIns="0" rIns="0" bIns="0" rtlCol="0"/>
            <a:lstStyle/>
            <a:p>
              <a:endParaRPr/>
            </a:p>
          </p:txBody>
        </p:sp>
        <p:sp>
          <p:nvSpPr>
            <p:cNvPr id="208" name="object 127">
              <a:extLst>
                <a:ext uri="{FF2B5EF4-FFF2-40B4-BE49-F238E27FC236}">
                  <a16:creationId xmlns:a16="http://schemas.microsoft.com/office/drawing/2014/main" id="{F05ABAAC-A849-8A4A-A03A-BEA8294D10BD}"/>
                </a:ext>
              </a:extLst>
            </p:cNvPr>
            <p:cNvSpPr/>
            <p:nvPr/>
          </p:nvSpPr>
          <p:spPr>
            <a:xfrm>
              <a:off x="4599330" y="2316492"/>
              <a:ext cx="2011680" cy="428625"/>
            </a:xfrm>
            <a:custGeom>
              <a:avLst/>
              <a:gdLst/>
              <a:ahLst/>
              <a:cxnLst/>
              <a:rect l="l" t="t" r="r" b="b"/>
              <a:pathLst>
                <a:path w="2011679" h="428625">
                  <a:moveTo>
                    <a:pt x="1974469" y="1511"/>
                  </a:moveTo>
                  <a:lnTo>
                    <a:pt x="1974062" y="0"/>
                  </a:lnTo>
                  <a:lnTo>
                    <a:pt x="37426" y="0"/>
                  </a:lnTo>
                  <a:lnTo>
                    <a:pt x="37020" y="1511"/>
                  </a:lnTo>
                  <a:lnTo>
                    <a:pt x="1974469" y="1511"/>
                  </a:lnTo>
                  <a:close/>
                </a:path>
                <a:path w="2011679" h="428625">
                  <a:moveTo>
                    <a:pt x="1976094" y="7607"/>
                  </a:moveTo>
                  <a:lnTo>
                    <a:pt x="1975688" y="6096"/>
                  </a:lnTo>
                  <a:lnTo>
                    <a:pt x="35801" y="6096"/>
                  </a:lnTo>
                  <a:lnTo>
                    <a:pt x="35394" y="7607"/>
                  </a:lnTo>
                  <a:lnTo>
                    <a:pt x="1976094" y="7607"/>
                  </a:lnTo>
                  <a:close/>
                </a:path>
                <a:path w="2011679" h="428625">
                  <a:moveTo>
                    <a:pt x="1977720" y="13703"/>
                  </a:moveTo>
                  <a:lnTo>
                    <a:pt x="1977313" y="12192"/>
                  </a:lnTo>
                  <a:lnTo>
                    <a:pt x="34188" y="12192"/>
                  </a:lnTo>
                  <a:lnTo>
                    <a:pt x="33782" y="13703"/>
                  </a:lnTo>
                  <a:lnTo>
                    <a:pt x="1977720" y="13703"/>
                  </a:lnTo>
                  <a:close/>
                </a:path>
                <a:path w="2011679" h="428625">
                  <a:moveTo>
                    <a:pt x="1979345" y="19799"/>
                  </a:moveTo>
                  <a:lnTo>
                    <a:pt x="1978939" y="18288"/>
                  </a:lnTo>
                  <a:lnTo>
                    <a:pt x="32562" y="18288"/>
                  </a:lnTo>
                  <a:lnTo>
                    <a:pt x="32156" y="19799"/>
                  </a:lnTo>
                  <a:lnTo>
                    <a:pt x="1979345" y="19799"/>
                  </a:lnTo>
                  <a:close/>
                </a:path>
                <a:path w="2011679" h="428625">
                  <a:moveTo>
                    <a:pt x="1980971" y="25895"/>
                  </a:moveTo>
                  <a:lnTo>
                    <a:pt x="1980565" y="24384"/>
                  </a:lnTo>
                  <a:lnTo>
                    <a:pt x="30937" y="24384"/>
                  </a:lnTo>
                  <a:lnTo>
                    <a:pt x="30543" y="25895"/>
                  </a:lnTo>
                  <a:lnTo>
                    <a:pt x="1980971" y="25895"/>
                  </a:lnTo>
                  <a:close/>
                </a:path>
                <a:path w="2011679" h="428625">
                  <a:moveTo>
                    <a:pt x="1982597" y="31991"/>
                  </a:moveTo>
                  <a:lnTo>
                    <a:pt x="1982190" y="30480"/>
                  </a:lnTo>
                  <a:lnTo>
                    <a:pt x="29324" y="30480"/>
                  </a:lnTo>
                  <a:lnTo>
                    <a:pt x="28917" y="31991"/>
                  </a:lnTo>
                  <a:lnTo>
                    <a:pt x="1982597" y="31991"/>
                  </a:lnTo>
                  <a:close/>
                </a:path>
                <a:path w="2011679" h="428625">
                  <a:moveTo>
                    <a:pt x="1984082" y="38087"/>
                  </a:moveTo>
                  <a:lnTo>
                    <a:pt x="1983752" y="36576"/>
                  </a:lnTo>
                  <a:lnTo>
                    <a:pt x="27762" y="36576"/>
                  </a:lnTo>
                  <a:lnTo>
                    <a:pt x="27432" y="38087"/>
                  </a:lnTo>
                  <a:lnTo>
                    <a:pt x="1984082" y="38087"/>
                  </a:lnTo>
                  <a:close/>
                </a:path>
                <a:path w="2011679" h="428625">
                  <a:moveTo>
                    <a:pt x="1985403" y="44183"/>
                  </a:moveTo>
                  <a:lnTo>
                    <a:pt x="1985073" y="42672"/>
                  </a:lnTo>
                  <a:lnTo>
                    <a:pt x="26441" y="42672"/>
                  </a:lnTo>
                  <a:lnTo>
                    <a:pt x="26111" y="44183"/>
                  </a:lnTo>
                  <a:lnTo>
                    <a:pt x="1985403" y="44183"/>
                  </a:lnTo>
                  <a:close/>
                </a:path>
                <a:path w="2011679" h="428625">
                  <a:moveTo>
                    <a:pt x="1986724" y="50279"/>
                  </a:moveTo>
                  <a:lnTo>
                    <a:pt x="1986394" y="48768"/>
                  </a:lnTo>
                  <a:lnTo>
                    <a:pt x="25120" y="48768"/>
                  </a:lnTo>
                  <a:lnTo>
                    <a:pt x="24790" y="50279"/>
                  </a:lnTo>
                  <a:lnTo>
                    <a:pt x="1986724" y="50279"/>
                  </a:lnTo>
                  <a:close/>
                </a:path>
                <a:path w="2011679" h="428625">
                  <a:moveTo>
                    <a:pt x="1988045" y="56375"/>
                  </a:moveTo>
                  <a:lnTo>
                    <a:pt x="1987715" y="54864"/>
                  </a:lnTo>
                  <a:lnTo>
                    <a:pt x="23812" y="54864"/>
                  </a:lnTo>
                  <a:lnTo>
                    <a:pt x="23482" y="56375"/>
                  </a:lnTo>
                  <a:lnTo>
                    <a:pt x="1988045" y="56375"/>
                  </a:lnTo>
                  <a:close/>
                </a:path>
                <a:path w="2011679" h="428625">
                  <a:moveTo>
                    <a:pt x="1989366" y="62471"/>
                  </a:moveTo>
                  <a:lnTo>
                    <a:pt x="1989035" y="60960"/>
                  </a:lnTo>
                  <a:lnTo>
                    <a:pt x="22491" y="60960"/>
                  </a:lnTo>
                  <a:lnTo>
                    <a:pt x="22161" y="62471"/>
                  </a:lnTo>
                  <a:lnTo>
                    <a:pt x="1989366" y="62471"/>
                  </a:lnTo>
                  <a:close/>
                </a:path>
                <a:path w="2011679" h="428625">
                  <a:moveTo>
                    <a:pt x="1990686" y="68567"/>
                  </a:moveTo>
                  <a:lnTo>
                    <a:pt x="1990356" y="67056"/>
                  </a:lnTo>
                  <a:lnTo>
                    <a:pt x="21170" y="67056"/>
                  </a:lnTo>
                  <a:lnTo>
                    <a:pt x="20840" y="68567"/>
                  </a:lnTo>
                  <a:lnTo>
                    <a:pt x="1990686" y="68567"/>
                  </a:lnTo>
                  <a:close/>
                </a:path>
                <a:path w="2011679" h="428625">
                  <a:moveTo>
                    <a:pt x="1992007" y="74663"/>
                  </a:moveTo>
                  <a:lnTo>
                    <a:pt x="1991690" y="73152"/>
                  </a:lnTo>
                  <a:lnTo>
                    <a:pt x="19850" y="73152"/>
                  </a:lnTo>
                  <a:lnTo>
                    <a:pt x="19519" y="74663"/>
                  </a:lnTo>
                  <a:lnTo>
                    <a:pt x="1992007" y="74663"/>
                  </a:lnTo>
                  <a:close/>
                </a:path>
                <a:path w="2011679" h="428625">
                  <a:moveTo>
                    <a:pt x="1993341" y="80759"/>
                  </a:moveTo>
                  <a:lnTo>
                    <a:pt x="1993011" y="79248"/>
                  </a:lnTo>
                  <a:lnTo>
                    <a:pt x="18529" y="79248"/>
                  </a:lnTo>
                  <a:lnTo>
                    <a:pt x="18199" y="80759"/>
                  </a:lnTo>
                  <a:lnTo>
                    <a:pt x="1993341" y="80759"/>
                  </a:lnTo>
                  <a:close/>
                </a:path>
                <a:path w="2011679" h="428625">
                  <a:moveTo>
                    <a:pt x="1994395" y="86855"/>
                  </a:moveTo>
                  <a:lnTo>
                    <a:pt x="1994141" y="85344"/>
                  </a:lnTo>
                  <a:lnTo>
                    <a:pt x="17411" y="85344"/>
                  </a:lnTo>
                  <a:lnTo>
                    <a:pt x="17157" y="86855"/>
                  </a:lnTo>
                  <a:lnTo>
                    <a:pt x="1994395" y="86855"/>
                  </a:lnTo>
                  <a:close/>
                </a:path>
                <a:path w="2011679" h="428625">
                  <a:moveTo>
                    <a:pt x="1995411" y="92951"/>
                  </a:moveTo>
                  <a:lnTo>
                    <a:pt x="1995157" y="91440"/>
                  </a:lnTo>
                  <a:lnTo>
                    <a:pt x="16383" y="91440"/>
                  </a:lnTo>
                  <a:lnTo>
                    <a:pt x="16129" y="92951"/>
                  </a:lnTo>
                  <a:lnTo>
                    <a:pt x="1995411" y="92951"/>
                  </a:lnTo>
                  <a:close/>
                </a:path>
                <a:path w="2011679" h="428625">
                  <a:moveTo>
                    <a:pt x="1996440" y="99047"/>
                  </a:moveTo>
                  <a:lnTo>
                    <a:pt x="1996186" y="97536"/>
                  </a:lnTo>
                  <a:lnTo>
                    <a:pt x="15367" y="97536"/>
                  </a:lnTo>
                  <a:lnTo>
                    <a:pt x="15113" y="99047"/>
                  </a:lnTo>
                  <a:lnTo>
                    <a:pt x="1996440" y="99047"/>
                  </a:lnTo>
                  <a:close/>
                </a:path>
                <a:path w="2011679" h="428625">
                  <a:moveTo>
                    <a:pt x="1997456" y="105143"/>
                  </a:moveTo>
                  <a:lnTo>
                    <a:pt x="1997202" y="103632"/>
                  </a:lnTo>
                  <a:lnTo>
                    <a:pt x="14338" y="103632"/>
                  </a:lnTo>
                  <a:lnTo>
                    <a:pt x="14084" y="105143"/>
                  </a:lnTo>
                  <a:lnTo>
                    <a:pt x="1997456" y="105143"/>
                  </a:lnTo>
                  <a:close/>
                </a:path>
                <a:path w="2011679" h="428625">
                  <a:moveTo>
                    <a:pt x="1998484" y="111239"/>
                  </a:moveTo>
                  <a:lnTo>
                    <a:pt x="1998230" y="109728"/>
                  </a:lnTo>
                  <a:lnTo>
                    <a:pt x="13322" y="109728"/>
                  </a:lnTo>
                  <a:lnTo>
                    <a:pt x="13068" y="111239"/>
                  </a:lnTo>
                  <a:lnTo>
                    <a:pt x="1998484" y="111239"/>
                  </a:lnTo>
                  <a:close/>
                </a:path>
                <a:path w="2011679" h="428625">
                  <a:moveTo>
                    <a:pt x="1999513" y="117335"/>
                  </a:moveTo>
                  <a:lnTo>
                    <a:pt x="1999259" y="115824"/>
                  </a:lnTo>
                  <a:lnTo>
                    <a:pt x="12306" y="115824"/>
                  </a:lnTo>
                  <a:lnTo>
                    <a:pt x="12052" y="117335"/>
                  </a:lnTo>
                  <a:lnTo>
                    <a:pt x="1999513" y="117335"/>
                  </a:lnTo>
                  <a:close/>
                </a:path>
                <a:path w="2011679" h="428625">
                  <a:moveTo>
                    <a:pt x="1999767" y="426720"/>
                  </a:moveTo>
                  <a:lnTo>
                    <a:pt x="11785" y="426720"/>
                  </a:lnTo>
                  <a:lnTo>
                    <a:pt x="12039" y="428231"/>
                  </a:lnTo>
                  <a:lnTo>
                    <a:pt x="1999513" y="428231"/>
                  </a:lnTo>
                  <a:lnTo>
                    <a:pt x="1999767" y="426720"/>
                  </a:lnTo>
                  <a:close/>
                </a:path>
                <a:path w="2011679" h="428625">
                  <a:moveTo>
                    <a:pt x="2000529" y="123431"/>
                  </a:moveTo>
                  <a:lnTo>
                    <a:pt x="2000275" y="121920"/>
                  </a:lnTo>
                  <a:lnTo>
                    <a:pt x="11277" y="121920"/>
                  </a:lnTo>
                  <a:lnTo>
                    <a:pt x="11023" y="123431"/>
                  </a:lnTo>
                  <a:lnTo>
                    <a:pt x="2000529" y="123431"/>
                  </a:lnTo>
                  <a:close/>
                </a:path>
                <a:path w="2011679" h="428625">
                  <a:moveTo>
                    <a:pt x="2000796" y="420624"/>
                  </a:moveTo>
                  <a:lnTo>
                    <a:pt x="10769" y="420624"/>
                  </a:lnTo>
                  <a:lnTo>
                    <a:pt x="11023" y="422135"/>
                  </a:lnTo>
                  <a:lnTo>
                    <a:pt x="2000542" y="422135"/>
                  </a:lnTo>
                  <a:lnTo>
                    <a:pt x="2000796" y="420624"/>
                  </a:lnTo>
                  <a:close/>
                </a:path>
                <a:path w="2011679" h="428625">
                  <a:moveTo>
                    <a:pt x="2001494" y="129527"/>
                  </a:moveTo>
                  <a:lnTo>
                    <a:pt x="2001304" y="128016"/>
                  </a:lnTo>
                  <a:lnTo>
                    <a:pt x="10261" y="128016"/>
                  </a:lnTo>
                  <a:lnTo>
                    <a:pt x="10071" y="129527"/>
                  </a:lnTo>
                  <a:lnTo>
                    <a:pt x="2001494" y="129527"/>
                  </a:lnTo>
                  <a:close/>
                </a:path>
                <a:path w="2011679" h="428625">
                  <a:moveTo>
                    <a:pt x="2001685" y="414528"/>
                  </a:moveTo>
                  <a:lnTo>
                    <a:pt x="9880" y="414528"/>
                  </a:lnTo>
                  <a:lnTo>
                    <a:pt x="10058" y="416039"/>
                  </a:lnTo>
                  <a:lnTo>
                    <a:pt x="2001494" y="416039"/>
                  </a:lnTo>
                  <a:lnTo>
                    <a:pt x="2001685" y="414528"/>
                  </a:lnTo>
                  <a:close/>
                </a:path>
                <a:path w="2011679" h="428625">
                  <a:moveTo>
                    <a:pt x="2002218" y="135623"/>
                  </a:moveTo>
                  <a:lnTo>
                    <a:pt x="2002040" y="134112"/>
                  </a:lnTo>
                  <a:lnTo>
                    <a:pt x="9525" y="134112"/>
                  </a:lnTo>
                  <a:lnTo>
                    <a:pt x="9347" y="135623"/>
                  </a:lnTo>
                  <a:lnTo>
                    <a:pt x="2002218" y="135623"/>
                  </a:lnTo>
                  <a:close/>
                </a:path>
                <a:path w="2011679" h="428625">
                  <a:moveTo>
                    <a:pt x="2002409" y="408432"/>
                  </a:moveTo>
                  <a:lnTo>
                    <a:pt x="9156" y="408432"/>
                  </a:lnTo>
                  <a:lnTo>
                    <a:pt x="9334" y="409943"/>
                  </a:lnTo>
                  <a:lnTo>
                    <a:pt x="2002231" y="409943"/>
                  </a:lnTo>
                  <a:lnTo>
                    <a:pt x="2002409" y="408432"/>
                  </a:lnTo>
                  <a:close/>
                </a:path>
                <a:path w="2011679" h="428625">
                  <a:moveTo>
                    <a:pt x="2002955" y="141719"/>
                  </a:moveTo>
                  <a:lnTo>
                    <a:pt x="2002777" y="140208"/>
                  </a:lnTo>
                  <a:lnTo>
                    <a:pt x="8801" y="140208"/>
                  </a:lnTo>
                  <a:lnTo>
                    <a:pt x="8610" y="141719"/>
                  </a:lnTo>
                  <a:lnTo>
                    <a:pt x="2002955" y="141719"/>
                  </a:lnTo>
                  <a:close/>
                </a:path>
                <a:path w="2011679" h="428625">
                  <a:moveTo>
                    <a:pt x="2003132" y="402336"/>
                  </a:moveTo>
                  <a:lnTo>
                    <a:pt x="8432" y="402336"/>
                  </a:lnTo>
                  <a:lnTo>
                    <a:pt x="8610" y="403847"/>
                  </a:lnTo>
                  <a:lnTo>
                    <a:pt x="2002955" y="403847"/>
                  </a:lnTo>
                  <a:lnTo>
                    <a:pt x="2003132" y="402336"/>
                  </a:lnTo>
                  <a:close/>
                </a:path>
                <a:path w="2011679" h="428625">
                  <a:moveTo>
                    <a:pt x="2003679" y="147815"/>
                  </a:moveTo>
                  <a:lnTo>
                    <a:pt x="2003501" y="146304"/>
                  </a:lnTo>
                  <a:lnTo>
                    <a:pt x="8064" y="146304"/>
                  </a:lnTo>
                  <a:lnTo>
                    <a:pt x="7886" y="147815"/>
                  </a:lnTo>
                  <a:lnTo>
                    <a:pt x="2003679" y="147815"/>
                  </a:lnTo>
                  <a:close/>
                </a:path>
                <a:path w="2011679" h="428625">
                  <a:moveTo>
                    <a:pt x="2003869" y="396240"/>
                  </a:moveTo>
                  <a:lnTo>
                    <a:pt x="7708" y="396240"/>
                  </a:lnTo>
                  <a:lnTo>
                    <a:pt x="7886" y="397751"/>
                  </a:lnTo>
                  <a:lnTo>
                    <a:pt x="2003691" y="397751"/>
                  </a:lnTo>
                  <a:lnTo>
                    <a:pt x="2003869" y="396240"/>
                  </a:lnTo>
                  <a:close/>
                </a:path>
                <a:path w="2011679" h="428625">
                  <a:moveTo>
                    <a:pt x="2004415" y="153911"/>
                  </a:moveTo>
                  <a:lnTo>
                    <a:pt x="2004225" y="152400"/>
                  </a:lnTo>
                  <a:lnTo>
                    <a:pt x="7340" y="152400"/>
                  </a:lnTo>
                  <a:lnTo>
                    <a:pt x="7162" y="153911"/>
                  </a:lnTo>
                  <a:lnTo>
                    <a:pt x="2004415" y="153911"/>
                  </a:lnTo>
                  <a:close/>
                </a:path>
                <a:path w="2011679" h="428625">
                  <a:moveTo>
                    <a:pt x="2004593" y="390144"/>
                  </a:moveTo>
                  <a:lnTo>
                    <a:pt x="6972" y="390144"/>
                  </a:lnTo>
                  <a:lnTo>
                    <a:pt x="7162" y="391655"/>
                  </a:lnTo>
                  <a:lnTo>
                    <a:pt x="2004415" y="391655"/>
                  </a:lnTo>
                  <a:lnTo>
                    <a:pt x="2004593" y="390144"/>
                  </a:lnTo>
                  <a:close/>
                </a:path>
                <a:path w="2011679" h="428625">
                  <a:moveTo>
                    <a:pt x="2005139" y="160007"/>
                  </a:moveTo>
                  <a:lnTo>
                    <a:pt x="2004961" y="158496"/>
                  </a:lnTo>
                  <a:lnTo>
                    <a:pt x="6616" y="158496"/>
                  </a:lnTo>
                  <a:lnTo>
                    <a:pt x="6438" y="160007"/>
                  </a:lnTo>
                  <a:lnTo>
                    <a:pt x="2005139" y="160007"/>
                  </a:lnTo>
                  <a:close/>
                </a:path>
                <a:path w="2011679" h="428625">
                  <a:moveTo>
                    <a:pt x="2005330" y="384048"/>
                  </a:moveTo>
                  <a:lnTo>
                    <a:pt x="6248" y="384048"/>
                  </a:lnTo>
                  <a:lnTo>
                    <a:pt x="6426" y="385559"/>
                  </a:lnTo>
                  <a:lnTo>
                    <a:pt x="2005139" y="385559"/>
                  </a:lnTo>
                  <a:lnTo>
                    <a:pt x="2005330" y="384048"/>
                  </a:lnTo>
                  <a:close/>
                </a:path>
                <a:path w="2011679" h="428625">
                  <a:moveTo>
                    <a:pt x="2005863" y="166103"/>
                  </a:moveTo>
                  <a:lnTo>
                    <a:pt x="2005685" y="164592"/>
                  </a:lnTo>
                  <a:lnTo>
                    <a:pt x="5892" y="164592"/>
                  </a:lnTo>
                  <a:lnTo>
                    <a:pt x="5715" y="166103"/>
                  </a:lnTo>
                  <a:lnTo>
                    <a:pt x="2005863" y="166103"/>
                  </a:lnTo>
                  <a:close/>
                </a:path>
                <a:path w="2011679" h="428625">
                  <a:moveTo>
                    <a:pt x="2006053" y="377952"/>
                  </a:moveTo>
                  <a:lnTo>
                    <a:pt x="5524" y="377952"/>
                  </a:lnTo>
                  <a:lnTo>
                    <a:pt x="5702" y="379463"/>
                  </a:lnTo>
                  <a:lnTo>
                    <a:pt x="2005876" y="379463"/>
                  </a:lnTo>
                  <a:lnTo>
                    <a:pt x="2006053" y="377952"/>
                  </a:lnTo>
                  <a:close/>
                </a:path>
                <a:path w="2011679" h="428625">
                  <a:moveTo>
                    <a:pt x="2006600" y="172199"/>
                  </a:moveTo>
                  <a:lnTo>
                    <a:pt x="2006409" y="170688"/>
                  </a:lnTo>
                  <a:lnTo>
                    <a:pt x="5168" y="170688"/>
                  </a:lnTo>
                  <a:lnTo>
                    <a:pt x="4978" y="172199"/>
                  </a:lnTo>
                  <a:lnTo>
                    <a:pt x="2006600" y="172199"/>
                  </a:lnTo>
                  <a:close/>
                </a:path>
                <a:path w="2011679" h="428625">
                  <a:moveTo>
                    <a:pt x="2006777" y="371856"/>
                  </a:moveTo>
                  <a:lnTo>
                    <a:pt x="4800" y="371856"/>
                  </a:lnTo>
                  <a:lnTo>
                    <a:pt x="4978" y="373367"/>
                  </a:lnTo>
                  <a:lnTo>
                    <a:pt x="2006600" y="373367"/>
                  </a:lnTo>
                  <a:lnTo>
                    <a:pt x="2006777" y="371856"/>
                  </a:lnTo>
                  <a:close/>
                </a:path>
                <a:path w="2011679" h="428625">
                  <a:moveTo>
                    <a:pt x="2007209" y="178295"/>
                  </a:moveTo>
                  <a:lnTo>
                    <a:pt x="2007095" y="176784"/>
                  </a:lnTo>
                  <a:lnTo>
                    <a:pt x="4483" y="176784"/>
                  </a:lnTo>
                  <a:lnTo>
                    <a:pt x="4381" y="178295"/>
                  </a:lnTo>
                  <a:lnTo>
                    <a:pt x="2007209" y="178295"/>
                  </a:lnTo>
                  <a:close/>
                </a:path>
                <a:path w="2011679" h="428625">
                  <a:moveTo>
                    <a:pt x="2007311" y="365760"/>
                  </a:moveTo>
                  <a:lnTo>
                    <a:pt x="4267" y="365760"/>
                  </a:lnTo>
                  <a:lnTo>
                    <a:pt x="4368" y="367271"/>
                  </a:lnTo>
                  <a:lnTo>
                    <a:pt x="2007209" y="367271"/>
                  </a:lnTo>
                  <a:lnTo>
                    <a:pt x="2007311" y="365760"/>
                  </a:lnTo>
                  <a:close/>
                </a:path>
                <a:path w="2011679" h="428625">
                  <a:moveTo>
                    <a:pt x="2007641" y="184391"/>
                  </a:moveTo>
                  <a:lnTo>
                    <a:pt x="2007527" y="182880"/>
                  </a:lnTo>
                  <a:lnTo>
                    <a:pt x="4051" y="182880"/>
                  </a:lnTo>
                  <a:lnTo>
                    <a:pt x="3937" y="184391"/>
                  </a:lnTo>
                  <a:lnTo>
                    <a:pt x="2007641" y="184391"/>
                  </a:lnTo>
                  <a:close/>
                </a:path>
                <a:path w="2011679" h="428625">
                  <a:moveTo>
                    <a:pt x="2007755" y="359664"/>
                  </a:moveTo>
                  <a:lnTo>
                    <a:pt x="3835" y="359664"/>
                  </a:lnTo>
                  <a:lnTo>
                    <a:pt x="3937" y="361175"/>
                  </a:lnTo>
                  <a:lnTo>
                    <a:pt x="2007641" y="361175"/>
                  </a:lnTo>
                  <a:lnTo>
                    <a:pt x="2007755" y="359664"/>
                  </a:lnTo>
                  <a:close/>
                </a:path>
                <a:path w="2011679" h="428625">
                  <a:moveTo>
                    <a:pt x="2008073" y="190487"/>
                  </a:moveTo>
                  <a:lnTo>
                    <a:pt x="2007971" y="188976"/>
                  </a:lnTo>
                  <a:lnTo>
                    <a:pt x="3619" y="188976"/>
                  </a:lnTo>
                  <a:lnTo>
                    <a:pt x="3505" y="190487"/>
                  </a:lnTo>
                  <a:lnTo>
                    <a:pt x="2008073" y="190487"/>
                  </a:lnTo>
                  <a:close/>
                </a:path>
                <a:path w="2011679" h="428625">
                  <a:moveTo>
                    <a:pt x="2008187" y="353568"/>
                  </a:moveTo>
                  <a:lnTo>
                    <a:pt x="3390" y="353568"/>
                  </a:lnTo>
                  <a:lnTo>
                    <a:pt x="3505" y="355079"/>
                  </a:lnTo>
                  <a:lnTo>
                    <a:pt x="2008085" y="355079"/>
                  </a:lnTo>
                  <a:lnTo>
                    <a:pt x="2008187" y="353568"/>
                  </a:lnTo>
                  <a:close/>
                </a:path>
                <a:path w="2011679" h="428625">
                  <a:moveTo>
                    <a:pt x="2008517" y="196583"/>
                  </a:moveTo>
                  <a:lnTo>
                    <a:pt x="2008403" y="195072"/>
                  </a:lnTo>
                  <a:lnTo>
                    <a:pt x="3175" y="195072"/>
                  </a:lnTo>
                  <a:lnTo>
                    <a:pt x="3073" y="196583"/>
                  </a:lnTo>
                  <a:lnTo>
                    <a:pt x="2008517" y="196583"/>
                  </a:lnTo>
                  <a:close/>
                </a:path>
                <a:path w="2011679" h="428625">
                  <a:moveTo>
                    <a:pt x="2008619" y="347472"/>
                  </a:moveTo>
                  <a:lnTo>
                    <a:pt x="2959" y="347472"/>
                  </a:lnTo>
                  <a:lnTo>
                    <a:pt x="3073" y="348983"/>
                  </a:lnTo>
                  <a:lnTo>
                    <a:pt x="2008517" y="348983"/>
                  </a:lnTo>
                  <a:lnTo>
                    <a:pt x="2008619" y="347472"/>
                  </a:lnTo>
                  <a:close/>
                </a:path>
                <a:path w="2011679" h="428625">
                  <a:moveTo>
                    <a:pt x="2008949" y="202679"/>
                  </a:moveTo>
                  <a:lnTo>
                    <a:pt x="2008847" y="201168"/>
                  </a:lnTo>
                  <a:lnTo>
                    <a:pt x="2743" y="201168"/>
                  </a:lnTo>
                  <a:lnTo>
                    <a:pt x="2641" y="202679"/>
                  </a:lnTo>
                  <a:lnTo>
                    <a:pt x="2008949" y="202679"/>
                  </a:lnTo>
                  <a:close/>
                </a:path>
                <a:path w="2011679" h="428625">
                  <a:moveTo>
                    <a:pt x="2009063" y="341376"/>
                  </a:moveTo>
                  <a:lnTo>
                    <a:pt x="2527" y="341376"/>
                  </a:lnTo>
                  <a:lnTo>
                    <a:pt x="2628" y="342887"/>
                  </a:lnTo>
                  <a:lnTo>
                    <a:pt x="2008949" y="342887"/>
                  </a:lnTo>
                  <a:lnTo>
                    <a:pt x="2009063" y="341376"/>
                  </a:lnTo>
                  <a:close/>
                </a:path>
                <a:path w="2011679" h="428625">
                  <a:moveTo>
                    <a:pt x="2009381" y="208775"/>
                  </a:moveTo>
                  <a:lnTo>
                    <a:pt x="2009279" y="207264"/>
                  </a:lnTo>
                  <a:lnTo>
                    <a:pt x="2311" y="207264"/>
                  </a:lnTo>
                  <a:lnTo>
                    <a:pt x="2197" y="208775"/>
                  </a:lnTo>
                  <a:lnTo>
                    <a:pt x="2009381" y="208775"/>
                  </a:lnTo>
                  <a:close/>
                </a:path>
                <a:path w="2011679" h="428625">
                  <a:moveTo>
                    <a:pt x="2009495" y="335280"/>
                  </a:moveTo>
                  <a:lnTo>
                    <a:pt x="2095" y="335280"/>
                  </a:lnTo>
                  <a:lnTo>
                    <a:pt x="2197" y="336791"/>
                  </a:lnTo>
                  <a:lnTo>
                    <a:pt x="2009394" y="336791"/>
                  </a:lnTo>
                  <a:lnTo>
                    <a:pt x="2009495" y="335280"/>
                  </a:lnTo>
                  <a:close/>
                </a:path>
                <a:path w="2011679" h="428625">
                  <a:moveTo>
                    <a:pt x="2009825" y="214871"/>
                  </a:moveTo>
                  <a:lnTo>
                    <a:pt x="2009711" y="213360"/>
                  </a:lnTo>
                  <a:lnTo>
                    <a:pt x="1879" y="213360"/>
                  </a:lnTo>
                  <a:lnTo>
                    <a:pt x="1765" y="214871"/>
                  </a:lnTo>
                  <a:lnTo>
                    <a:pt x="2009825" y="214871"/>
                  </a:lnTo>
                  <a:close/>
                </a:path>
                <a:path w="2011679" h="428625">
                  <a:moveTo>
                    <a:pt x="2009927" y="329184"/>
                  </a:moveTo>
                  <a:lnTo>
                    <a:pt x="1651" y="329184"/>
                  </a:lnTo>
                  <a:lnTo>
                    <a:pt x="1765" y="330695"/>
                  </a:lnTo>
                  <a:lnTo>
                    <a:pt x="2009825" y="330695"/>
                  </a:lnTo>
                  <a:lnTo>
                    <a:pt x="2009927" y="329184"/>
                  </a:lnTo>
                  <a:close/>
                </a:path>
                <a:path w="2011679" h="428625">
                  <a:moveTo>
                    <a:pt x="2010257" y="220967"/>
                  </a:moveTo>
                  <a:lnTo>
                    <a:pt x="2010156" y="219456"/>
                  </a:lnTo>
                  <a:lnTo>
                    <a:pt x="1435" y="219456"/>
                  </a:lnTo>
                  <a:lnTo>
                    <a:pt x="1333" y="220967"/>
                  </a:lnTo>
                  <a:lnTo>
                    <a:pt x="2010257" y="220967"/>
                  </a:lnTo>
                  <a:close/>
                </a:path>
                <a:path w="2011679" h="428625">
                  <a:moveTo>
                    <a:pt x="2010371" y="323088"/>
                  </a:moveTo>
                  <a:lnTo>
                    <a:pt x="1219" y="323088"/>
                  </a:lnTo>
                  <a:lnTo>
                    <a:pt x="1333" y="324599"/>
                  </a:lnTo>
                  <a:lnTo>
                    <a:pt x="2010257" y="324599"/>
                  </a:lnTo>
                  <a:lnTo>
                    <a:pt x="2010371" y="323088"/>
                  </a:lnTo>
                  <a:close/>
                </a:path>
                <a:path w="2011679" h="428625">
                  <a:moveTo>
                    <a:pt x="2010549" y="227063"/>
                  </a:moveTo>
                  <a:lnTo>
                    <a:pt x="2010511" y="225552"/>
                  </a:lnTo>
                  <a:lnTo>
                    <a:pt x="1079" y="225552"/>
                  </a:lnTo>
                  <a:lnTo>
                    <a:pt x="1041" y="227063"/>
                  </a:lnTo>
                  <a:lnTo>
                    <a:pt x="2010549" y="227063"/>
                  </a:lnTo>
                  <a:close/>
                </a:path>
                <a:path w="2011679" h="428625">
                  <a:moveTo>
                    <a:pt x="2010587" y="316992"/>
                  </a:moveTo>
                  <a:lnTo>
                    <a:pt x="1003" y="316992"/>
                  </a:lnTo>
                  <a:lnTo>
                    <a:pt x="1041" y="318503"/>
                  </a:lnTo>
                  <a:lnTo>
                    <a:pt x="2010549" y="318503"/>
                  </a:lnTo>
                  <a:lnTo>
                    <a:pt x="2010587" y="316992"/>
                  </a:lnTo>
                  <a:close/>
                </a:path>
                <a:path w="2011679" h="428625">
                  <a:moveTo>
                    <a:pt x="2010689" y="233159"/>
                  </a:moveTo>
                  <a:lnTo>
                    <a:pt x="2010664" y="231648"/>
                  </a:lnTo>
                  <a:lnTo>
                    <a:pt x="939" y="231648"/>
                  </a:lnTo>
                  <a:lnTo>
                    <a:pt x="901" y="233159"/>
                  </a:lnTo>
                  <a:lnTo>
                    <a:pt x="2010689" y="233159"/>
                  </a:lnTo>
                  <a:close/>
                </a:path>
                <a:path w="2011679" h="428625">
                  <a:moveTo>
                    <a:pt x="2010727" y="310896"/>
                  </a:moveTo>
                  <a:lnTo>
                    <a:pt x="863" y="310896"/>
                  </a:lnTo>
                  <a:lnTo>
                    <a:pt x="901" y="312407"/>
                  </a:lnTo>
                  <a:lnTo>
                    <a:pt x="2010689" y="312407"/>
                  </a:lnTo>
                  <a:lnTo>
                    <a:pt x="2010727" y="310896"/>
                  </a:lnTo>
                  <a:close/>
                </a:path>
                <a:path w="2011679" h="428625">
                  <a:moveTo>
                    <a:pt x="2010841" y="239255"/>
                  </a:moveTo>
                  <a:lnTo>
                    <a:pt x="2010803" y="237744"/>
                  </a:lnTo>
                  <a:lnTo>
                    <a:pt x="787" y="237744"/>
                  </a:lnTo>
                  <a:lnTo>
                    <a:pt x="749" y="239255"/>
                  </a:lnTo>
                  <a:lnTo>
                    <a:pt x="2010841" y="239255"/>
                  </a:lnTo>
                  <a:close/>
                </a:path>
                <a:path w="2011679" h="428625">
                  <a:moveTo>
                    <a:pt x="2010879" y="304800"/>
                  </a:moveTo>
                  <a:lnTo>
                    <a:pt x="711" y="304800"/>
                  </a:lnTo>
                  <a:lnTo>
                    <a:pt x="749" y="306311"/>
                  </a:lnTo>
                  <a:lnTo>
                    <a:pt x="2010841" y="306311"/>
                  </a:lnTo>
                  <a:lnTo>
                    <a:pt x="2010879" y="304800"/>
                  </a:lnTo>
                  <a:close/>
                </a:path>
                <a:path w="2011679" h="428625">
                  <a:moveTo>
                    <a:pt x="2010981" y="245351"/>
                  </a:moveTo>
                  <a:lnTo>
                    <a:pt x="2010943" y="243840"/>
                  </a:lnTo>
                  <a:lnTo>
                    <a:pt x="647" y="243840"/>
                  </a:lnTo>
                  <a:lnTo>
                    <a:pt x="609" y="245351"/>
                  </a:lnTo>
                  <a:lnTo>
                    <a:pt x="2010981" y="245351"/>
                  </a:lnTo>
                  <a:close/>
                </a:path>
                <a:path w="2011679" h="428625">
                  <a:moveTo>
                    <a:pt x="2011019" y="298704"/>
                  </a:moveTo>
                  <a:lnTo>
                    <a:pt x="571" y="298704"/>
                  </a:lnTo>
                  <a:lnTo>
                    <a:pt x="609" y="300215"/>
                  </a:lnTo>
                  <a:lnTo>
                    <a:pt x="2010981" y="300215"/>
                  </a:lnTo>
                  <a:lnTo>
                    <a:pt x="2011019" y="298704"/>
                  </a:lnTo>
                  <a:close/>
                </a:path>
                <a:path w="2011679" h="428625">
                  <a:moveTo>
                    <a:pt x="2011133" y="251447"/>
                  </a:moveTo>
                  <a:lnTo>
                    <a:pt x="2011095" y="249936"/>
                  </a:lnTo>
                  <a:lnTo>
                    <a:pt x="495" y="249936"/>
                  </a:lnTo>
                  <a:lnTo>
                    <a:pt x="469" y="251447"/>
                  </a:lnTo>
                  <a:lnTo>
                    <a:pt x="2011133" y="251447"/>
                  </a:lnTo>
                  <a:close/>
                </a:path>
                <a:path w="2011679" h="428625">
                  <a:moveTo>
                    <a:pt x="2011172" y="292608"/>
                  </a:moveTo>
                  <a:lnTo>
                    <a:pt x="431" y="292608"/>
                  </a:lnTo>
                  <a:lnTo>
                    <a:pt x="469" y="294119"/>
                  </a:lnTo>
                  <a:lnTo>
                    <a:pt x="2011133" y="294119"/>
                  </a:lnTo>
                  <a:lnTo>
                    <a:pt x="2011172" y="292608"/>
                  </a:lnTo>
                  <a:close/>
                </a:path>
                <a:path w="2011679" h="428625">
                  <a:moveTo>
                    <a:pt x="2011273" y="257543"/>
                  </a:moveTo>
                  <a:lnTo>
                    <a:pt x="2011235" y="256032"/>
                  </a:lnTo>
                  <a:lnTo>
                    <a:pt x="355" y="256032"/>
                  </a:lnTo>
                  <a:lnTo>
                    <a:pt x="317" y="257543"/>
                  </a:lnTo>
                  <a:lnTo>
                    <a:pt x="2011273" y="257543"/>
                  </a:lnTo>
                  <a:close/>
                </a:path>
                <a:path w="2011679" h="428625">
                  <a:moveTo>
                    <a:pt x="2011311" y="286512"/>
                  </a:moveTo>
                  <a:lnTo>
                    <a:pt x="279" y="286512"/>
                  </a:lnTo>
                  <a:lnTo>
                    <a:pt x="317" y="288023"/>
                  </a:lnTo>
                  <a:lnTo>
                    <a:pt x="2011273" y="288023"/>
                  </a:lnTo>
                  <a:lnTo>
                    <a:pt x="2011311" y="286512"/>
                  </a:lnTo>
                  <a:close/>
                </a:path>
                <a:path w="2011679" h="428625">
                  <a:moveTo>
                    <a:pt x="2011426" y="263639"/>
                  </a:moveTo>
                  <a:lnTo>
                    <a:pt x="2011387" y="262128"/>
                  </a:lnTo>
                  <a:lnTo>
                    <a:pt x="215" y="262128"/>
                  </a:lnTo>
                  <a:lnTo>
                    <a:pt x="177" y="263639"/>
                  </a:lnTo>
                  <a:lnTo>
                    <a:pt x="2011426" y="263639"/>
                  </a:lnTo>
                  <a:close/>
                </a:path>
                <a:path w="2011679" h="428625">
                  <a:moveTo>
                    <a:pt x="2011451" y="280416"/>
                  </a:moveTo>
                  <a:lnTo>
                    <a:pt x="139" y="280416"/>
                  </a:lnTo>
                  <a:lnTo>
                    <a:pt x="177" y="281927"/>
                  </a:lnTo>
                  <a:lnTo>
                    <a:pt x="2011426" y="281927"/>
                  </a:lnTo>
                  <a:lnTo>
                    <a:pt x="2011451" y="280416"/>
                  </a:lnTo>
                  <a:close/>
                </a:path>
                <a:path w="2011679" h="428625">
                  <a:moveTo>
                    <a:pt x="2011565" y="269735"/>
                  </a:moveTo>
                  <a:lnTo>
                    <a:pt x="2011527" y="268224"/>
                  </a:lnTo>
                  <a:lnTo>
                    <a:pt x="63" y="268224"/>
                  </a:lnTo>
                  <a:lnTo>
                    <a:pt x="25" y="269735"/>
                  </a:lnTo>
                  <a:lnTo>
                    <a:pt x="2011565" y="269735"/>
                  </a:lnTo>
                  <a:close/>
                </a:path>
                <a:path w="2011679" h="428625">
                  <a:moveTo>
                    <a:pt x="2011603" y="274320"/>
                  </a:moveTo>
                  <a:lnTo>
                    <a:pt x="0" y="274320"/>
                  </a:lnTo>
                  <a:lnTo>
                    <a:pt x="25" y="275831"/>
                  </a:lnTo>
                  <a:lnTo>
                    <a:pt x="2011565" y="275831"/>
                  </a:lnTo>
                  <a:lnTo>
                    <a:pt x="2011603" y="274320"/>
                  </a:lnTo>
                  <a:close/>
                </a:path>
              </a:pathLst>
            </a:custGeom>
            <a:solidFill>
              <a:srgbClr val="CCFFCC"/>
            </a:solidFill>
          </p:spPr>
          <p:txBody>
            <a:bodyPr wrap="square" lIns="0" tIns="0" rIns="0" bIns="0" rtlCol="0"/>
            <a:lstStyle/>
            <a:p>
              <a:endParaRPr/>
            </a:p>
          </p:txBody>
        </p:sp>
        <p:sp>
          <p:nvSpPr>
            <p:cNvPr id="209" name="object 128">
              <a:extLst>
                <a:ext uri="{FF2B5EF4-FFF2-40B4-BE49-F238E27FC236}">
                  <a16:creationId xmlns:a16="http://schemas.microsoft.com/office/drawing/2014/main" id="{7D2B3BA9-FD85-80F3-EDBF-134D82A295E2}"/>
                </a:ext>
              </a:extLst>
            </p:cNvPr>
            <p:cNvSpPr/>
            <p:nvPr/>
          </p:nvSpPr>
          <p:spPr>
            <a:xfrm>
              <a:off x="4611116" y="2743212"/>
              <a:ext cx="1988185" cy="428625"/>
            </a:xfrm>
            <a:custGeom>
              <a:avLst/>
              <a:gdLst/>
              <a:ahLst/>
              <a:cxnLst/>
              <a:rect l="l" t="t" r="r" b="b"/>
              <a:pathLst>
                <a:path w="1988184" h="428625">
                  <a:moveTo>
                    <a:pt x="1815973" y="426720"/>
                  </a:moveTo>
                  <a:lnTo>
                    <a:pt x="171640" y="426720"/>
                  </a:lnTo>
                  <a:lnTo>
                    <a:pt x="172732" y="428231"/>
                  </a:lnTo>
                  <a:lnTo>
                    <a:pt x="1814868" y="428231"/>
                  </a:lnTo>
                  <a:lnTo>
                    <a:pt x="1815973" y="426720"/>
                  </a:lnTo>
                  <a:close/>
                </a:path>
                <a:path w="1988184" h="428625">
                  <a:moveTo>
                    <a:pt x="1820379" y="420624"/>
                  </a:moveTo>
                  <a:lnTo>
                    <a:pt x="167220" y="420624"/>
                  </a:lnTo>
                  <a:lnTo>
                    <a:pt x="168325" y="422135"/>
                  </a:lnTo>
                  <a:lnTo>
                    <a:pt x="1819287" y="422135"/>
                  </a:lnTo>
                  <a:lnTo>
                    <a:pt x="1820379" y="420624"/>
                  </a:lnTo>
                  <a:close/>
                </a:path>
                <a:path w="1988184" h="428625">
                  <a:moveTo>
                    <a:pt x="1824494" y="414528"/>
                  </a:moveTo>
                  <a:lnTo>
                    <a:pt x="163131" y="414528"/>
                  </a:lnTo>
                  <a:lnTo>
                    <a:pt x="164122" y="416039"/>
                  </a:lnTo>
                  <a:lnTo>
                    <a:pt x="1823491" y="416039"/>
                  </a:lnTo>
                  <a:lnTo>
                    <a:pt x="1824494" y="414528"/>
                  </a:lnTo>
                  <a:close/>
                </a:path>
                <a:path w="1988184" h="428625">
                  <a:moveTo>
                    <a:pt x="1828495" y="408432"/>
                  </a:moveTo>
                  <a:lnTo>
                    <a:pt x="159131" y="408432"/>
                  </a:lnTo>
                  <a:lnTo>
                    <a:pt x="160121" y="409943"/>
                  </a:lnTo>
                  <a:lnTo>
                    <a:pt x="1827504" y="409943"/>
                  </a:lnTo>
                  <a:lnTo>
                    <a:pt x="1828495" y="408432"/>
                  </a:lnTo>
                  <a:close/>
                </a:path>
                <a:path w="1988184" h="428625">
                  <a:moveTo>
                    <a:pt x="1832508" y="402336"/>
                  </a:moveTo>
                  <a:lnTo>
                    <a:pt x="155117" y="402336"/>
                  </a:lnTo>
                  <a:lnTo>
                    <a:pt x="156121" y="403847"/>
                  </a:lnTo>
                  <a:lnTo>
                    <a:pt x="1831505" y="403847"/>
                  </a:lnTo>
                  <a:lnTo>
                    <a:pt x="1832508" y="402336"/>
                  </a:lnTo>
                  <a:close/>
                </a:path>
                <a:path w="1988184" h="428625">
                  <a:moveTo>
                    <a:pt x="1836521" y="396240"/>
                  </a:moveTo>
                  <a:lnTo>
                    <a:pt x="151117" y="396240"/>
                  </a:lnTo>
                  <a:lnTo>
                    <a:pt x="152120" y="397751"/>
                  </a:lnTo>
                  <a:lnTo>
                    <a:pt x="1835518" y="397751"/>
                  </a:lnTo>
                  <a:lnTo>
                    <a:pt x="1836521" y="396240"/>
                  </a:lnTo>
                  <a:close/>
                </a:path>
                <a:path w="1988184" h="428625">
                  <a:moveTo>
                    <a:pt x="1840522" y="390144"/>
                  </a:moveTo>
                  <a:lnTo>
                    <a:pt x="147116" y="390144"/>
                  </a:lnTo>
                  <a:lnTo>
                    <a:pt x="148120" y="391655"/>
                  </a:lnTo>
                  <a:lnTo>
                    <a:pt x="1839531" y="391655"/>
                  </a:lnTo>
                  <a:lnTo>
                    <a:pt x="1840522" y="390144"/>
                  </a:lnTo>
                  <a:close/>
                </a:path>
                <a:path w="1988184" h="428625">
                  <a:moveTo>
                    <a:pt x="1844535" y="384048"/>
                  </a:moveTo>
                  <a:lnTo>
                    <a:pt x="143116" y="384048"/>
                  </a:lnTo>
                  <a:lnTo>
                    <a:pt x="144106" y="385559"/>
                  </a:lnTo>
                  <a:lnTo>
                    <a:pt x="1843532" y="385559"/>
                  </a:lnTo>
                  <a:lnTo>
                    <a:pt x="1844535" y="384048"/>
                  </a:lnTo>
                  <a:close/>
                </a:path>
                <a:path w="1988184" h="428625">
                  <a:moveTo>
                    <a:pt x="1848358" y="377952"/>
                  </a:moveTo>
                  <a:lnTo>
                    <a:pt x="139306" y="377952"/>
                  </a:lnTo>
                  <a:lnTo>
                    <a:pt x="140208" y="379463"/>
                  </a:lnTo>
                  <a:lnTo>
                    <a:pt x="1847456" y="379463"/>
                  </a:lnTo>
                  <a:lnTo>
                    <a:pt x="1848358" y="377952"/>
                  </a:lnTo>
                  <a:close/>
                </a:path>
                <a:path w="1988184" h="428625">
                  <a:moveTo>
                    <a:pt x="1851977" y="371856"/>
                  </a:moveTo>
                  <a:lnTo>
                    <a:pt x="135686" y="371856"/>
                  </a:lnTo>
                  <a:lnTo>
                    <a:pt x="136588" y="373367"/>
                  </a:lnTo>
                  <a:lnTo>
                    <a:pt x="1851075" y="373367"/>
                  </a:lnTo>
                  <a:lnTo>
                    <a:pt x="1851977" y="371856"/>
                  </a:lnTo>
                  <a:close/>
                </a:path>
                <a:path w="1988184" h="428625">
                  <a:moveTo>
                    <a:pt x="1855609" y="365760"/>
                  </a:moveTo>
                  <a:lnTo>
                    <a:pt x="132067" y="365760"/>
                  </a:lnTo>
                  <a:lnTo>
                    <a:pt x="132969" y="367271"/>
                  </a:lnTo>
                  <a:lnTo>
                    <a:pt x="1854708" y="367271"/>
                  </a:lnTo>
                  <a:lnTo>
                    <a:pt x="1855609" y="365760"/>
                  </a:lnTo>
                  <a:close/>
                </a:path>
                <a:path w="1988184" h="428625">
                  <a:moveTo>
                    <a:pt x="1859229" y="359664"/>
                  </a:moveTo>
                  <a:lnTo>
                    <a:pt x="128447" y="359664"/>
                  </a:lnTo>
                  <a:lnTo>
                    <a:pt x="129349" y="361175"/>
                  </a:lnTo>
                  <a:lnTo>
                    <a:pt x="1858327" y="361175"/>
                  </a:lnTo>
                  <a:lnTo>
                    <a:pt x="1859229" y="359664"/>
                  </a:lnTo>
                  <a:close/>
                </a:path>
                <a:path w="1988184" h="428625">
                  <a:moveTo>
                    <a:pt x="1862861" y="353568"/>
                  </a:moveTo>
                  <a:lnTo>
                    <a:pt x="124828" y="353568"/>
                  </a:lnTo>
                  <a:lnTo>
                    <a:pt x="125730" y="355079"/>
                  </a:lnTo>
                  <a:lnTo>
                    <a:pt x="1861959" y="355079"/>
                  </a:lnTo>
                  <a:lnTo>
                    <a:pt x="1862861" y="353568"/>
                  </a:lnTo>
                  <a:close/>
                </a:path>
                <a:path w="1988184" h="428625">
                  <a:moveTo>
                    <a:pt x="1866480" y="347472"/>
                  </a:moveTo>
                  <a:lnTo>
                    <a:pt x="121208" y="347472"/>
                  </a:lnTo>
                  <a:lnTo>
                    <a:pt x="122110" y="348983"/>
                  </a:lnTo>
                  <a:lnTo>
                    <a:pt x="1865579" y="348983"/>
                  </a:lnTo>
                  <a:lnTo>
                    <a:pt x="1866480" y="347472"/>
                  </a:lnTo>
                  <a:close/>
                </a:path>
                <a:path w="1988184" h="428625">
                  <a:moveTo>
                    <a:pt x="1870100" y="341376"/>
                  </a:moveTo>
                  <a:lnTo>
                    <a:pt x="117602" y="341376"/>
                  </a:lnTo>
                  <a:lnTo>
                    <a:pt x="118491" y="342887"/>
                  </a:lnTo>
                  <a:lnTo>
                    <a:pt x="1869211" y="342887"/>
                  </a:lnTo>
                  <a:lnTo>
                    <a:pt x="1870100" y="341376"/>
                  </a:lnTo>
                  <a:close/>
                </a:path>
                <a:path w="1988184" h="428625">
                  <a:moveTo>
                    <a:pt x="1873351" y="335280"/>
                  </a:moveTo>
                  <a:lnTo>
                    <a:pt x="114350" y="335280"/>
                  </a:lnTo>
                  <a:lnTo>
                    <a:pt x="115163" y="336791"/>
                  </a:lnTo>
                  <a:lnTo>
                    <a:pt x="1872538" y="336791"/>
                  </a:lnTo>
                  <a:lnTo>
                    <a:pt x="1873351" y="335280"/>
                  </a:lnTo>
                  <a:close/>
                </a:path>
                <a:path w="1988184" h="428625">
                  <a:moveTo>
                    <a:pt x="1876615" y="329184"/>
                  </a:moveTo>
                  <a:lnTo>
                    <a:pt x="111099" y="329184"/>
                  </a:lnTo>
                  <a:lnTo>
                    <a:pt x="111912" y="330695"/>
                  </a:lnTo>
                  <a:lnTo>
                    <a:pt x="1875802" y="330695"/>
                  </a:lnTo>
                  <a:lnTo>
                    <a:pt x="1876615" y="329184"/>
                  </a:lnTo>
                  <a:close/>
                </a:path>
                <a:path w="1988184" h="428625">
                  <a:moveTo>
                    <a:pt x="1879879" y="323088"/>
                  </a:moveTo>
                  <a:lnTo>
                    <a:pt x="107848" y="323088"/>
                  </a:lnTo>
                  <a:lnTo>
                    <a:pt x="108661" y="324599"/>
                  </a:lnTo>
                  <a:lnTo>
                    <a:pt x="1879066" y="324599"/>
                  </a:lnTo>
                  <a:lnTo>
                    <a:pt x="1879879" y="323088"/>
                  </a:lnTo>
                  <a:close/>
                </a:path>
                <a:path w="1988184" h="428625">
                  <a:moveTo>
                    <a:pt x="1883130" y="316992"/>
                  </a:moveTo>
                  <a:lnTo>
                    <a:pt x="104597" y="316992"/>
                  </a:lnTo>
                  <a:lnTo>
                    <a:pt x="105397" y="318503"/>
                  </a:lnTo>
                  <a:lnTo>
                    <a:pt x="1882317" y="318503"/>
                  </a:lnTo>
                  <a:lnTo>
                    <a:pt x="1883130" y="316992"/>
                  </a:lnTo>
                  <a:close/>
                </a:path>
                <a:path w="1988184" h="428625">
                  <a:moveTo>
                    <a:pt x="1886394" y="310896"/>
                  </a:moveTo>
                  <a:lnTo>
                    <a:pt x="101333" y="310896"/>
                  </a:lnTo>
                  <a:lnTo>
                    <a:pt x="102146" y="312407"/>
                  </a:lnTo>
                  <a:lnTo>
                    <a:pt x="1885581" y="312407"/>
                  </a:lnTo>
                  <a:lnTo>
                    <a:pt x="1886394" y="310896"/>
                  </a:lnTo>
                  <a:close/>
                </a:path>
                <a:path w="1988184" h="428625">
                  <a:moveTo>
                    <a:pt x="1889658" y="304800"/>
                  </a:moveTo>
                  <a:lnTo>
                    <a:pt x="98082" y="304800"/>
                  </a:lnTo>
                  <a:lnTo>
                    <a:pt x="98894" y="306311"/>
                  </a:lnTo>
                  <a:lnTo>
                    <a:pt x="1888845" y="306311"/>
                  </a:lnTo>
                  <a:lnTo>
                    <a:pt x="1889658" y="304800"/>
                  </a:lnTo>
                  <a:close/>
                </a:path>
                <a:path w="1988184" h="428625">
                  <a:moveTo>
                    <a:pt x="1892782" y="298704"/>
                  </a:moveTo>
                  <a:lnTo>
                    <a:pt x="94970" y="298704"/>
                  </a:lnTo>
                  <a:lnTo>
                    <a:pt x="95694" y="300215"/>
                  </a:lnTo>
                  <a:lnTo>
                    <a:pt x="1892058" y="300215"/>
                  </a:lnTo>
                  <a:lnTo>
                    <a:pt x="1892782" y="298704"/>
                  </a:lnTo>
                  <a:close/>
                </a:path>
                <a:path w="1988184" h="428625">
                  <a:moveTo>
                    <a:pt x="1895690" y="292608"/>
                  </a:moveTo>
                  <a:lnTo>
                    <a:pt x="92062" y="292608"/>
                  </a:lnTo>
                  <a:lnTo>
                    <a:pt x="92786" y="294119"/>
                  </a:lnTo>
                  <a:lnTo>
                    <a:pt x="1894967" y="294119"/>
                  </a:lnTo>
                  <a:lnTo>
                    <a:pt x="1895690" y="292608"/>
                  </a:lnTo>
                  <a:close/>
                </a:path>
                <a:path w="1988184" h="428625">
                  <a:moveTo>
                    <a:pt x="1898599" y="286512"/>
                  </a:moveTo>
                  <a:lnTo>
                    <a:pt x="89166" y="286512"/>
                  </a:lnTo>
                  <a:lnTo>
                    <a:pt x="89890" y="288023"/>
                  </a:lnTo>
                  <a:lnTo>
                    <a:pt x="1897875" y="288023"/>
                  </a:lnTo>
                  <a:lnTo>
                    <a:pt x="1898599" y="286512"/>
                  </a:lnTo>
                  <a:close/>
                </a:path>
                <a:path w="1988184" h="428625">
                  <a:moveTo>
                    <a:pt x="1901507" y="280416"/>
                  </a:moveTo>
                  <a:lnTo>
                    <a:pt x="86258" y="280416"/>
                  </a:lnTo>
                  <a:lnTo>
                    <a:pt x="86982" y="281927"/>
                  </a:lnTo>
                  <a:lnTo>
                    <a:pt x="1900783" y="281927"/>
                  </a:lnTo>
                  <a:lnTo>
                    <a:pt x="1901507" y="280416"/>
                  </a:lnTo>
                  <a:close/>
                </a:path>
                <a:path w="1988184" h="428625">
                  <a:moveTo>
                    <a:pt x="1904415" y="274320"/>
                  </a:moveTo>
                  <a:lnTo>
                    <a:pt x="83350" y="274320"/>
                  </a:lnTo>
                  <a:lnTo>
                    <a:pt x="84074" y="275831"/>
                  </a:lnTo>
                  <a:lnTo>
                    <a:pt x="1903691" y="275831"/>
                  </a:lnTo>
                  <a:lnTo>
                    <a:pt x="1904415" y="274320"/>
                  </a:lnTo>
                  <a:close/>
                </a:path>
                <a:path w="1988184" h="428625">
                  <a:moveTo>
                    <a:pt x="1907336" y="268224"/>
                  </a:moveTo>
                  <a:lnTo>
                    <a:pt x="80441" y="268224"/>
                  </a:lnTo>
                  <a:lnTo>
                    <a:pt x="81165" y="269735"/>
                  </a:lnTo>
                  <a:lnTo>
                    <a:pt x="1906612" y="269735"/>
                  </a:lnTo>
                  <a:lnTo>
                    <a:pt x="1907336" y="268224"/>
                  </a:lnTo>
                  <a:close/>
                </a:path>
                <a:path w="1988184" h="428625">
                  <a:moveTo>
                    <a:pt x="1910245" y="262128"/>
                  </a:moveTo>
                  <a:lnTo>
                    <a:pt x="77546" y="262128"/>
                  </a:lnTo>
                  <a:lnTo>
                    <a:pt x="78270" y="263639"/>
                  </a:lnTo>
                  <a:lnTo>
                    <a:pt x="1909521" y="263639"/>
                  </a:lnTo>
                  <a:lnTo>
                    <a:pt x="1910245" y="262128"/>
                  </a:lnTo>
                  <a:close/>
                </a:path>
                <a:path w="1988184" h="428625">
                  <a:moveTo>
                    <a:pt x="1912962" y="256032"/>
                  </a:moveTo>
                  <a:lnTo>
                    <a:pt x="74828" y="256032"/>
                  </a:lnTo>
                  <a:lnTo>
                    <a:pt x="75476" y="257543"/>
                  </a:lnTo>
                  <a:lnTo>
                    <a:pt x="1912315" y="257543"/>
                  </a:lnTo>
                  <a:lnTo>
                    <a:pt x="1912962" y="256032"/>
                  </a:lnTo>
                  <a:close/>
                </a:path>
                <a:path w="1988184" h="428625">
                  <a:moveTo>
                    <a:pt x="1915528" y="249936"/>
                  </a:moveTo>
                  <a:lnTo>
                    <a:pt x="72263" y="249936"/>
                  </a:lnTo>
                  <a:lnTo>
                    <a:pt x="72910" y="251447"/>
                  </a:lnTo>
                  <a:lnTo>
                    <a:pt x="1914893" y="251447"/>
                  </a:lnTo>
                  <a:lnTo>
                    <a:pt x="1915528" y="249936"/>
                  </a:lnTo>
                  <a:close/>
                </a:path>
                <a:path w="1988184" h="428625">
                  <a:moveTo>
                    <a:pt x="1918106" y="243840"/>
                  </a:moveTo>
                  <a:lnTo>
                    <a:pt x="69697" y="243840"/>
                  </a:lnTo>
                  <a:lnTo>
                    <a:pt x="70332" y="245351"/>
                  </a:lnTo>
                  <a:lnTo>
                    <a:pt x="1917471" y="245351"/>
                  </a:lnTo>
                  <a:lnTo>
                    <a:pt x="1918106" y="243840"/>
                  </a:lnTo>
                  <a:close/>
                </a:path>
                <a:path w="1988184" h="428625">
                  <a:moveTo>
                    <a:pt x="1920684" y="237744"/>
                  </a:moveTo>
                  <a:lnTo>
                    <a:pt x="67132" y="237744"/>
                  </a:lnTo>
                  <a:lnTo>
                    <a:pt x="67767" y="239255"/>
                  </a:lnTo>
                  <a:lnTo>
                    <a:pt x="1920036" y="239255"/>
                  </a:lnTo>
                  <a:lnTo>
                    <a:pt x="1920684" y="237744"/>
                  </a:lnTo>
                  <a:close/>
                </a:path>
                <a:path w="1988184" h="428625">
                  <a:moveTo>
                    <a:pt x="1923262" y="231648"/>
                  </a:moveTo>
                  <a:lnTo>
                    <a:pt x="64554" y="231648"/>
                  </a:lnTo>
                  <a:lnTo>
                    <a:pt x="65201" y="233159"/>
                  </a:lnTo>
                  <a:lnTo>
                    <a:pt x="1922614" y="233159"/>
                  </a:lnTo>
                  <a:lnTo>
                    <a:pt x="1923262" y="231648"/>
                  </a:lnTo>
                  <a:close/>
                </a:path>
                <a:path w="1988184" h="428625">
                  <a:moveTo>
                    <a:pt x="1925828" y="225552"/>
                  </a:moveTo>
                  <a:lnTo>
                    <a:pt x="61988" y="225552"/>
                  </a:lnTo>
                  <a:lnTo>
                    <a:pt x="62636" y="227063"/>
                  </a:lnTo>
                  <a:lnTo>
                    <a:pt x="1925193" y="227063"/>
                  </a:lnTo>
                  <a:lnTo>
                    <a:pt x="1925828" y="225552"/>
                  </a:lnTo>
                  <a:close/>
                </a:path>
                <a:path w="1988184" h="428625">
                  <a:moveTo>
                    <a:pt x="1928406" y="219456"/>
                  </a:moveTo>
                  <a:lnTo>
                    <a:pt x="59423" y="219456"/>
                  </a:lnTo>
                  <a:lnTo>
                    <a:pt x="60058" y="220967"/>
                  </a:lnTo>
                  <a:lnTo>
                    <a:pt x="1927758" y="220967"/>
                  </a:lnTo>
                  <a:lnTo>
                    <a:pt x="1928406" y="219456"/>
                  </a:lnTo>
                  <a:close/>
                </a:path>
                <a:path w="1988184" h="428625">
                  <a:moveTo>
                    <a:pt x="1930793" y="213360"/>
                  </a:moveTo>
                  <a:lnTo>
                    <a:pt x="57048" y="213360"/>
                  </a:lnTo>
                  <a:lnTo>
                    <a:pt x="57607" y="214871"/>
                  </a:lnTo>
                  <a:lnTo>
                    <a:pt x="1930222" y="214871"/>
                  </a:lnTo>
                  <a:lnTo>
                    <a:pt x="1930793" y="213360"/>
                  </a:lnTo>
                  <a:close/>
                </a:path>
                <a:path w="1988184" h="428625">
                  <a:moveTo>
                    <a:pt x="1933041" y="207264"/>
                  </a:moveTo>
                  <a:lnTo>
                    <a:pt x="54800" y="207264"/>
                  </a:lnTo>
                  <a:lnTo>
                    <a:pt x="55359" y="208775"/>
                  </a:lnTo>
                  <a:lnTo>
                    <a:pt x="1932482" y="208775"/>
                  </a:lnTo>
                  <a:lnTo>
                    <a:pt x="1933041" y="207264"/>
                  </a:lnTo>
                  <a:close/>
                </a:path>
                <a:path w="1988184" h="428625">
                  <a:moveTo>
                    <a:pt x="1935289" y="201168"/>
                  </a:moveTo>
                  <a:lnTo>
                    <a:pt x="52565" y="201168"/>
                  </a:lnTo>
                  <a:lnTo>
                    <a:pt x="53124" y="202679"/>
                  </a:lnTo>
                  <a:lnTo>
                    <a:pt x="1934730" y="202679"/>
                  </a:lnTo>
                  <a:lnTo>
                    <a:pt x="1935289" y="201168"/>
                  </a:lnTo>
                  <a:close/>
                </a:path>
                <a:path w="1988184" h="428625">
                  <a:moveTo>
                    <a:pt x="1937537" y="195072"/>
                  </a:moveTo>
                  <a:lnTo>
                    <a:pt x="50317" y="195072"/>
                  </a:lnTo>
                  <a:lnTo>
                    <a:pt x="50876" y="196583"/>
                  </a:lnTo>
                  <a:lnTo>
                    <a:pt x="1936978" y="196583"/>
                  </a:lnTo>
                  <a:lnTo>
                    <a:pt x="1937537" y="195072"/>
                  </a:lnTo>
                  <a:close/>
                </a:path>
                <a:path w="1988184" h="428625">
                  <a:moveTo>
                    <a:pt x="1939785" y="188976"/>
                  </a:moveTo>
                  <a:lnTo>
                    <a:pt x="48069" y="188976"/>
                  </a:lnTo>
                  <a:lnTo>
                    <a:pt x="48628" y="190487"/>
                  </a:lnTo>
                  <a:lnTo>
                    <a:pt x="1939226" y="190487"/>
                  </a:lnTo>
                  <a:lnTo>
                    <a:pt x="1939785" y="188976"/>
                  </a:lnTo>
                  <a:close/>
                </a:path>
                <a:path w="1988184" h="428625">
                  <a:moveTo>
                    <a:pt x="1942033" y="182880"/>
                  </a:moveTo>
                  <a:lnTo>
                    <a:pt x="45834" y="182880"/>
                  </a:lnTo>
                  <a:lnTo>
                    <a:pt x="46393" y="184391"/>
                  </a:lnTo>
                  <a:lnTo>
                    <a:pt x="1941474" y="184391"/>
                  </a:lnTo>
                  <a:lnTo>
                    <a:pt x="1942033" y="182880"/>
                  </a:lnTo>
                  <a:close/>
                </a:path>
                <a:path w="1988184" h="428625">
                  <a:moveTo>
                    <a:pt x="1944281" y="176784"/>
                  </a:moveTo>
                  <a:lnTo>
                    <a:pt x="43586" y="176784"/>
                  </a:lnTo>
                  <a:lnTo>
                    <a:pt x="44145" y="178295"/>
                  </a:lnTo>
                  <a:lnTo>
                    <a:pt x="1943722" y="178295"/>
                  </a:lnTo>
                  <a:lnTo>
                    <a:pt x="1944281" y="176784"/>
                  </a:lnTo>
                  <a:close/>
                </a:path>
                <a:path w="1988184" h="428625">
                  <a:moveTo>
                    <a:pt x="1946389" y="170688"/>
                  </a:moveTo>
                  <a:lnTo>
                    <a:pt x="41478" y="170688"/>
                  </a:lnTo>
                  <a:lnTo>
                    <a:pt x="41960" y="172199"/>
                  </a:lnTo>
                  <a:lnTo>
                    <a:pt x="1945906" y="172199"/>
                  </a:lnTo>
                  <a:lnTo>
                    <a:pt x="1946389" y="170688"/>
                  </a:lnTo>
                  <a:close/>
                </a:path>
                <a:path w="1988184" h="428625">
                  <a:moveTo>
                    <a:pt x="1948319" y="164592"/>
                  </a:moveTo>
                  <a:lnTo>
                    <a:pt x="39560" y="164592"/>
                  </a:lnTo>
                  <a:lnTo>
                    <a:pt x="40030" y="166103"/>
                  </a:lnTo>
                  <a:lnTo>
                    <a:pt x="1947837" y="166103"/>
                  </a:lnTo>
                  <a:lnTo>
                    <a:pt x="1948319" y="164592"/>
                  </a:lnTo>
                  <a:close/>
                </a:path>
                <a:path w="1988184" h="428625">
                  <a:moveTo>
                    <a:pt x="1950250" y="158496"/>
                  </a:moveTo>
                  <a:lnTo>
                    <a:pt x="37630" y="158496"/>
                  </a:lnTo>
                  <a:lnTo>
                    <a:pt x="38112" y="160007"/>
                  </a:lnTo>
                  <a:lnTo>
                    <a:pt x="1949767" y="160007"/>
                  </a:lnTo>
                  <a:lnTo>
                    <a:pt x="1950250" y="158496"/>
                  </a:lnTo>
                  <a:close/>
                </a:path>
                <a:path w="1988184" h="428625">
                  <a:moveTo>
                    <a:pt x="1952193" y="152400"/>
                  </a:moveTo>
                  <a:lnTo>
                    <a:pt x="35699" y="152400"/>
                  </a:lnTo>
                  <a:lnTo>
                    <a:pt x="36182" y="153911"/>
                  </a:lnTo>
                  <a:lnTo>
                    <a:pt x="1951710" y="153911"/>
                  </a:lnTo>
                  <a:lnTo>
                    <a:pt x="1952193" y="152400"/>
                  </a:lnTo>
                  <a:close/>
                </a:path>
                <a:path w="1988184" h="428625">
                  <a:moveTo>
                    <a:pt x="1954123" y="146304"/>
                  </a:moveTo>
                  <a:lnTo>
                    <a:pt x="33769" y="146304"/>
                  </a:lnTo>
                  <a:lnTo>
                    <a:pt x="34251" y="147815"/>
                  </a:lnTo>
                  <a:lnTo>
                    <a:pt x="1953641" y="147815"/>
                  </a:lnTo>
                  <a:lnTo>
                    <a:pt x="1954123" y="146304"/>
                  </a:lnTo>
                  <a:close/>
                </a:path>
                <a:path w="1988184" h="428625">
                  <a:moveTo>
                    <a:pt x="1956054" y="140208"/>
                  </a:moveTo>
                  <a:lnTo>
                    <a:pt x="31851" y="140208"/>
                  </a:lnTo>
                  <a:lnTo>
                    <a:pt x="32321" y="141719"/>
                  </a:lnTo>
                  <a:lnTo>
                    <a:pt x="1955571" y="141719"/>
                  </a:lnTo>
                  <a:lnTo>
                    <a:pt x="1956054" y="140208"/>
                  </a:lnTo>
                  <a:close/>
                </a:path>
                <a:path w="1988184" h="428625">
                  <a:moveTo>
                    <a:pt x="1957984" y="134112"/>
                  </a:moveTo>
                  <a:lnTo>
                    <a:pt x="29921" y="134112"/>
                  </a:lnTo>
                  <a:lnTo>
                    <a:pt x="30403" y="135623"/>
                  </a:lnTo>
                  <a:lnTo>
                    <a:pt x="1957501" y="135623"/>
                  </a:lnTo>
                  <a:lnTo>
                    <a:pt x="1957984" y="134112"/>
                  </a:lnTo>
                  <a:close/>
                </a:path>
                <a:path w="1988184" h="428625">
                  <a:moveTo>
                    <a:pt x="1959876" y="128016"/>
                  </a:moveTo>
                  <a:lnTo>
                    <a:pt x="28041" y="128016"/>
                  </a:lnTo>
                  <a:lnTo>
                    <a:pt x="28295" y="128955"/>
                  </a:lnTo>
                  <a:lnTo>
                    <a:pt x="28473" y="129527"/>
                  </a:lnTo>
                  <a:lnTo>
                    <a:pt x="1959432" y="129527"/>
                  </a:lnTo>
                  <a:lnTo>
                    <a:pt x="1959622" y="128955"/>
                  </a:lnTo>
                  <a:lnTo>
                    <a:pt x="1959876" y="128016"/>
                  </a:lnTo>
                  <a:close/>
                </a:path>
                <a:path w="1988184" h="428625">
                  <a:moveTo>
                    <a:pt x="1961489" y="121920"/>
                  </a:moveTo>
                  <a:lnTo>
                    <a:pt x="26416" y="121920"/>
                  </a:lnTo>
                  <a:lnTo>
                    <a:pt x="26822" y="123431"/>
                  </a:lnTo>
                  <a:lnTo>
                    <a:pt x="1961095" y="123431"/>
                  </a:lnTo>
                  <a:lnTo>
                    <a:pt x="1961489" y="121920"/>
                  </a:lnTo>
                  <a:close/>
                </a:path>
                <a:path w="1988184" h="428625">
                  <a:moveTo>
                    <a:pt x="1963115" y="115824"/>
                  </a:moveTo>
                  <a:lnTo>
                    <a:pt x="24803" y="115824"/>
                  </a:lnTo>
                  <a:lnTo>
                    <a:pt x="25196" y="117335"/>
                  </a:lnTo>
                  <a:lnTo>
                    <a:pt x="1962708" y="117335"/>
                  </a:lnTo>
                  <a:lnTo>
                    <a:pt x="1963115" y="115824"/>
                  </a:lnTo>
                  <a:close/>
                </a:path>
                <a:path w="1988184" h="428625">
                  <a:moveTo>
                    <a:pt x="1964740" y="109728"/>
                  </a:moveTo>
                  <a:lnTo>
                    <a:pt x="23177" y="109728"/>
                  </a:lnTo>
                  <a:lnTo>
                    <a:pt x="23583" y="111239"/>
                  </a:lnTo>
                  <a:lnTo>
                    <a:pt x="1964334" y="111239"/>
                  </a:lnTo>
                  <a:lnTo>
                    <a:pt x="1964740" y="109728"/>
                  </a:lnTo>
                  <a:close/>
                </a:path>
                <a:path w="1988184" h="428625">
                  <a:moveTo>
                    <a:pt x="1966366" y="103632"/>
                  </a:moveTo>
                  <a:lnTo>
                    <a:pt x="21564" y="103632"/>
                  </a:lnTo>
                  <a:lnTo>
                    <a:pt x="21958" y="105143"/>
                  </a:lnTo>
                  <a:lnTo>
                    <a:pt x="1965960" y="105143"/>
                  </a:lnTo>
                  <a:lnTo>
                    <a:pt x="1966366" y="103632"/>
                  </a:lnTo>
                  <a:close/>
                </a:path>
                <a:path w="1988184" h="428625">
                  <a:moveTo>
                    <a:pt x="1967992" y="97536"/>
                  </a:moveTo>
                  <a:lnTo>
                    <a:pt x="19939" y="97536"/>
                  </a:lnTo>
                  <a:lnTo>
                    <a:pt x="20345" y="99047"/>
                  </a:lnTo>
                  <a:lnTo>
                    <a:pt x="1967585" y="99047"/>
                  </a:lnTo>
                  <a:lnTo>
                    <a:pt x="1967992" y="97536"/>
                  </a:lnTo>
                  <a:close/>
                </a:path>
                <a:path w="1988184" h="428625">
                  <a:moveTo>
                    <a:pt x="1969617" y="91440"/>
                  </a:moveTo>
                  <a:lnTo>
                    <a:pt x="18313" y="91440"/>
                  </a:lnTo>
                  <a:lnTo>
                    <a:pt x="18719" y="92951"/>
                  </a:lnTo>
                  <a:lnTo>
                    <a:pt x="1969211" y="92951"/>
                  </a:lnTo>
                  <a:lnTo>
                    <a:pt x="1969617" y="91440"/>
                  </a:lnTo>
                  <a:close/>
                </a:path>
                <a:path w="1988184" h="428625">
                  <a:moveTo>
                    <a:pt x="1971243" y="85344"/>
                  </a:moveTo>
                  <a:lnTo>
                    <a:pt x="16700" y="85344"/>
                  </a:lnTo>
                  <a:lnTo>
                    <a:pt x="17106" y="86855"/>
                  </a:lnTo>
                  <a:lnTo>
                    <a:pt x="1970836" y="86855"/>
                  </a:lnTo>
                  <a:lnTo>
                    <a:pt x="1971243" y="85344"/>
                  </a:lnTo>
                  <a:close/>
                </a:path>
                <a:path w="1988184" h="428625">
                  <a:moveTo>
                    <a:pt x="1972640" y="79248"/>
                  </a:moveTo>
                  <a:lnTo>
                    <a:pt x="15303" y="79248"/>
                  </a:lnTo>
                  <a:lnTo>
                    <a:pt x="15621" y="80759"/>
                  </a:lnTo>
                  <a:lnTo>
                    <a:pt x="1972310" y="80759"/>
                  </a:lnTo>
                  <a:lnTo>
                    <a:pt x="1972640" y="79248"/>
                  </a:lnTo>
                  <a:close/>
                </a:path>
                <a:path w="1988184" h="428625">
                  <a:moveTo>
                    <a:pt x="1973961" y="73152"/>
                  </a:moveTo>
                  <a:lnTo>
                    <a:pt x="13982" y="73152"/>
                  </a:lnTo>
                  <a:lnTo>
                    <a:pt x="14312" y="74663"/>
                  </a:lnTo>
                  <a:lnTo>
                    <a:pt x="1973643" y="74663"/>
                  </a:lnTo>
                  <a:lnTo>
                    <a:pt x="1973961" y="73152"/>
                  </a:lnTo>
                  <a:close/>
                </a:path>
                <a:path w="1988184" h="428625">
                  <a:moveTo>
                    <a:pt x="1975281" y="67056"/>
                  </a:moveTo>
                  <a:lnTo>
                    <a:pt x="12661" y="67056"/>
                  </a:lnTo>
                  <a:lnTo>
                    <a:pt x="12992" y="68567"/>
                  </a:lnTo>
                  <a:lnTo>
                    <a:pt x="1974964" y="68567"/>
                  </a:lnTo>
                  <a:lnTo>
                    <a:pt x="1975281" y="67056"/>
                  </a:lnTo>
                  <a:close/>
                </a:path>
                <a:path w="1988184" h="428625">
                  <a:moveTo>
                    <a:pt x="1976615" y="60960"/>
                  </a:moveTo>
                  <a:lnTo>
                    <a:pt x="11341" y="60960"/>
                  </a:lnTo>
                  <a:lnTo>
                    <a:pt x="11671" y="62471"/>
                  </a:lnTo>
                  <a:lnTo>
                    <a:pt x="1976285" y="62471"/>
                  </a:lnTo>
                  <a:lnTo>
                    <a:pt x="1976615" y="60960"/>
                  </a:lnTo>
                  <a:close/>
                </a:path>
                <a:path w="1988184" h="428625">
                  <a:moveTo>
                    <a:pt x="1977936" y="54864"/>
                  </a:moveTo>
                  <a:lnTo>
                    <a:pt x="10033" y="54864"/>
                  </a:lnTo>
                  <a:lnTo>
                    <a:pt x="10350" y="56375"/>
                  </a:lnTo>
                  <a:lnTo>
                    <a:pt x="1977605" y="56375"/>
                  </a:lnTo>
                  <a:lnTo>
                    <a:pt x="1977936" y="54864"/>
                  </a:lnTo>
                  <a:close/>
                </a:path>
                <a:path w="1988184" h="428625">
                  <a:moveTo>
                    <a:pt x="1979256" y="48768"/>
                  </a:moveTo>
                  <a:lnTo>
                    <a:pt x="8712" y="48768"/>
                  </a:lnTo>
                  <a:lnTo>
                    <a:pt x="9042" y="50279"/>
                  </a:lnTo>
                  <a:lnTo>
                    <a:pt x="1978926" y="50279"/>
                  </a:lnTo>
                  <a:lnTo>
                    <a:pt x="1979256" y="48768"/>
                  </a:lnTo>
                  <a:close/>
                </a:path>
                <a:path w="1988184" h="428625">
                  <a:moveTo>
                    <a:pt x="1980577" y="42672"/>
                  </a:moveTo>
                  <a:lnTo>
                    <a:pt x="7391" y="42672"/>
                  </a:lnTo>
                  <a:lnTo>
                    <a:pt x="7721" y="44183"/>
                  </a:lnTo>
                  <a:lnTo>
                    <a:pt x="1980247" y="44183"/>
                  </a:lnTo>
                  <a:lnTo>
                    <a:pt x="1980577" y="42672"/>
                  </a:lnTo>
                  <a:close/>
                </a:path>
                <a:path w="1988184" h="428625">
                  <a:moveTo>
                    <a:pt x="1981847" y="36576"/>
                  </a:moveTo>
                  <a:lnTo>
                    <a:pt x="6121" y="36576"/>
                  </a:lnTo>
                  <a:lnTo>
                    <a:pt x="6286" y="37528"/>
                  </a:lnTo>
                  <a:lnTo>
                    <a:pt x="6400" y="38087"/>
                  </a:lnTo>
                  <a:lnTo>
                    <a:pt x="1981568" y="38087"/>
                  </a:lnTo>
                  <a:lnTo>
                    <a:pt x="1981682" y="37528"/>
                  </a:lnTo>
                  <a:lnTo>
                    <a:pt x="1981847" y="36576"/>
                  </a:lnTo>
                  <a:close/>
                </a:path>
                <a:path w="1988184" h="428625">
                  <a:moveTo>
                    <a:pt x="1982876" y="30480"/>
                  </a:moveTo>
                  <a:lnTo>
                    <a:pt x="5105" y="30480"/>
                  </a:lnTo>
                  <a:lnTo>
                    <a:pt x="5359" y="31991"/>
                  </a:lnTo>
                  <a:lnTo>
                    <a:pt x="1982622" y="31991"/>
                  </a:lnTo>
                  <a:lnTo>
                    <a:pt x="1982876" y="30480"/>
                  </a:lnTo>
                  <a:close/>
                </a:path>
                <a:path w="1988184" h="428625">
                  <a:moveTo>
                    <a:pt x="1983892" y="24384"/>
                  </a:moveTo>
                  <a:lnTo>
                    <a:pt x="4076" y="24384"/>
                  </a:lnTo>
                  <a:lnTo>
                    <a:pt x="4330" y="25895"/>
                  </a:lnTo>
                  <a:lnTo>
                    <a:pt x="1983638" y="25895"/>
                  </a:lnTo>
                  <a:lnTo>
                    <a:pt x="1983892" y="24384"/>
                  </a:lnTo>
                  <a:close/>
                </a:path>
                <a:path w="1988184" h="428625">
                  <a:moveTo>
                    <a:pt x="1984921" y="18288"/>
                  </a:moveTo>
                  <a:lnTo>
                    <a:pt x="3060" y="18288"/>
                  </a:lnTo>
                  <a:lnTo>
                    <a:pt x="3314" y="19799"/>
                  </a:lnTo>
                  <a:lnTo>
                    <a:pt x="1984667" y="19799"/>
                  </a:lnTo>
                  <a:lnTo>
                    <a:pt x="1984921" y="18288"/>
                  </a:lnTo>
                  <a:close/>
                </a:path>
                <a:path w="1988184" h="428625">
                  <a:moveTo>
                    <a:pt x="1985937" y="12192"/>
                  </a:moveTo>
                  <a:lnTo>
                    <a:pt x="2044" y="12192"/>
                  </a:lnTo>
                  <a:lnTo>
                    <a:pt x="2298" y="13703"/>
                  </a:lnTo>
                  <a:lnTo>
                    <a:pt x="1985683" y="13703"/>
                  </a:lnTo>
                  <a:lnTo>
                    <a:pt x="1985937" y="12192"/>
                  </a:lnTo>
                  <a:close/>
                </a:path>
                <a:path w="1988184" h="428625">
                  <a:moveTo>
                    <a:pt x="1986965" y="6096"/>
                  </a:moveTo>
                  <a:lnTo>
                    <a:pt x="1016" y="6096"/>
                  </a:lnTo>
                  <a:lnTo>
                    <a:pt x="1270" y="7607"/>
                  </a:lnTo>
                  <a:lnTo>
                    <a:pt x="1986711" y="7607"/>
                  </a:lnTo>
                  <a:lnTo>
                    <a:pt x="1986965" y="6096"/>
                  </a:lnTo>
                  <a:close/>
                </a:path>
                <a:path w="1988184" h="428625">
                  <a:moveTo>
                    <a:pt x="1987981" y="0"/>
                  </a:moveTo>
                  <a:lnTo>
                    <a:pt x="0" y="0"/>
                  </a:lnTo>
                  <a:lnTo>
                    <a:pt x="254" y="1511"/>
                  </a:lnTo>
                  <a:lnTo>
                    <a:pt x="1987727" y="1511"/>
                  </a:lnTo>
                  <a:lnTo>
                    <a:pt x="1987981" y="0"/>
                  </a:lnTo>
                  <a:close/>
                </a:path>
              </a:pathLst>
            </a:custGeom>
            <a:solidFill>
              <a:srgbClr val="CCFFCC"/>
            </a:solidFill>
          </p:spPr>
          <p:txBody>
            <a:bodyPr wrap="square" lIns="0" tIns="0" rIns="0" bIns="0" rtlCol="0"/>
            <a:lstStyle/>
            <a:p>
              <a:endParaRPr/>
            </a:p>
          </p:txBody>
        </p:sp>
        <p:sp>
          <p:nvSpPr>
            <p:cNvPr id="210" name="object 129">
              <a:extLst>
                <a:ext uri="{FF2B5EF4-FFF2-40B4-BE49-F238E27FC236}">
                  <a16:creationId xmlns:a16="http://schemas.microsoft.com/office/drawing/2014/main" id="{C95202C6-2164-A2E8-F13E-04E7F2A7FE72}"/>
                </a:ext>
              </a:extLst>
            </p:cNvPr>
            <p:cNvSpPr/>
            <p:nvPr/>
          </p:nvSpPr>
          <p:spPr>
            <a:xfrm>
              <a:off x="4782756" y="3169932"/>
              <a:ext cx="1644650" cy="427990"/>
            </a:xfrm>
            <a:custGeom>
              <a:avLst/>
              <a:gdLst/>
              <a:ahLst/>
              <a:cxnLst/>
              <a:rect l="l" t="t" r="r" b="b"/>
              <a:pathLst>
                <a:path w="1644650" h="427989">
                  <a:moveTo>
                    <a:pt x="876363" y="426720"/>
                  </a:moveTo>
                  <a:lnTo>
                    <a:pt x="871283" y="426720"/>
                  </a:lnTo>
                  <a:lnTo>
                    <a:pt x="821753" y="426720"/>
                  </a:lnTo>
                  <a:lnTo>
                    <a:pt x="773493" y="426720"/>
                  </a:lnTo>
                  <a:lnTo>
                    <a:pt x="768413" y="426720"/>
                  </a:lnTo>
                  <a:lnTo>
                    <a:pt x="768413" y="426885"/>
                  </a:lnTo>
                  <a:lnTo>
                    <a:pt x="773493" y="426885"/>
                  </a:lnTo>
                  <a:lnTo>
                    <a:pt x="773493" y="427647"/>
                  </a:lnTo>
                  <a:lnTo>
                    <a:pt x="821753" y="427647"/>
                  </a:lnTo>
                  <a:lnTo>
                    <a:pt x="871283" y="427659"/>
                  </a:lnTo>
                  <a:lnTo>
                    <a:pt x="871283" y="426872"/>
                  </a:lnTo>
                  <a:lnTo>
                    <a:pt x="876363" y="426872"/>
                  </a:lnTo>
                  <a:lnTo>
                    <a:pt x="876363" y="426720"/>
                  </a:lnTo>
                  <a:close/>
                </a:path>
                <a:path w="1644650" h="427989">
                  <a:moveTo>
                    <a:pt x="944003" y="420624"/>
                  </a:moveTo>
                  <a:lnTo>
                    <a:pt x="700455" y="420624"/>
                  </a:lnTo>
                  <a:lnTo>
                    <a:pt x="713105" y="422135"/>
                  </a:lnTo>
                  <a:lnTo>
                    <a:pt x="931379" y="422135"/>
                  </a:lnTo>
                  <a:lnTo>
                    <a:pt x="944003" y="420624"/>
                  </a:lnTo>
                  <a:close/>
                </a:path>
                <a:path w="1644650" h="427989">
                  <a:moveTo>
                    <a:pt x="986586" y="414528"/>
                  </a:moveTo>
                  <a:lnTo>
                    <a:pt x="657783" y="414528"/>
                  </a:lnTo>
                  <a:lnTo>
                    <a:pt x="666788" y="416039"/>
                  </a:lnTo>
                  <a:lnTo>
                    <a:pt x="977607" y="416039"/>
                  </a:lnTo>
                  <a:lnTo>
                    <a:pt x="986586" y="414528"/>
                  </a:lnTo>
                  <a:close/>
                </a:path>
                <a:path w="1644650" h="427989">
                  <a:moveTo>
                    <a:pt x="1020559" y="408432"/>
                  </a:moveTo>
                  <a:lnTo>
                    <a:pt x="623747" y="408432"/>
                  </a:lnTo>
                  <a:lnTo>
                    <a:pt x="630720" y="409943"/>
                  </a:lnTo>
                  <a:lnTo>
                    <a:pt x="1013599" y="409943"/>
                  </a:lnTo>
                  <a:lnTo>
                    <a:pt x="1020559" y="408432"/>
                  </a:lnTo>
                  <a:close/>
                </a:path>
                <a:path w="1644650" h="427989">
                  <a:moveTo>
                    <a:pt x="1048512" y="402336"/>
                  </a:moveTo>
                  <a:lnTo>
                    <a:pt x="595757" y="402336"/>
                  </a:lnTo>
                  <a:lnTo>
                    <a:pt x="602729" y="403847"/>
                  </a:lnTo>
                  <a:lnTo>
                    <a:pt x="1041552" y="403847"/>
                  </a:lnTo>
                  <a:lnTo>
                    <a:pt x="1048512" y="402336"/>
                  </a:lnTo>
                  <a:close/>
                </a:path>
                <a:path w="1644650" h="427989">
                  <a:moveTo>
                    <a:pt x="1073264" y="396240"/>
                  </a:moveTo>
                  <a:lnTo>
                    <a:pt x="570979" y="396240"/>
                  </a:lnTo>
                  <a:lnTo>
                    <a:pt x="576643" y="397751"/>
                  </a:lnTo>
                  <a:lnTo>
                    <a:pt x="1067600" y="397751"/>
                  </a:lnTo>
                  <a:lnTo>
                    <a:pt x="1073264" y="396240"/>
                  </a:lnTo>
                  <a:close/>
                </a:path>
                <a:path w="1644650" h="427989">
                  <a:moveTo>
                    <a:pt x="1095997" y="390144"/>
                  </a:moveTo>
                  <a:lnTo>
                    <a:pt x="548208" y="390144"/>
                  </a:lnTo>
                  <a:lnTo>
                    <a:pt x="553872" y="391655"/>
                  </a:lnTo>
                  <a:lnTo>
                    <a:pt x="1090333" y="391655"/>
                  </a:lnTo>
                  <a:lnTo>
                    <a:pt x="1095997" y="390144"/>
                  </a:lnTo>
                  <a:close/>
                </a:path>
                <a:path w="1644650" h="427989">
                  <a:moveTo>
                    <a:pt x="1116457" y="384048"/>
                  </a:moveTo>
                  <a:lnTo>
                    <a:pt x="527723" y="384048"/>
                  </a:lnTo>
                  <a:lnTo>
                    <a:pt x="532485" y="385559"/>
                  </a:lnTo>
                  <a:lnTo>
                    <a:pt x="1111707" y="385559"/>
                  </a:lnTo>
                  <a:lnTo>
                    <a:pt x="1116457" y="384048"/>
                  </a:lnTo>
                  <a:close/>
                </a:path>
                <a:path w="1644650" h="427989">
                  <a:moveTo>
                    <a:pt x="1135570" y="377952"/>
                  </a:moveTo>
                  <a:lnTo>
                    <a:pt x="508596" y="377952"/>
                  </a:lnTo>
                  <a:lnTo>
                    <a:pt x="513359" y="379463"/>
                  </a:lnTo>
                  <a:lnTo>
                    <a:pt x="1130808" y="379463"/>
                  </a:lnTo>
                  <a:lnTo>
                    <a:pt x="1135570" y="377952"/>
                  </a:lnTo>
                  <a:close/>
                </a:path>
                <a:path w="1644650" h="427989">
                  <a:moveTo>
                    <a:pt x="1153845" y="371856"/>
                  </a:moveTo>
                  <a:lnTo>
                    <a:pt x="490296" y="371856"/>
                  </a:lnTo>
                  <a:lnTo>
                    <a:pt x="494398" y="373367"/>
                  </a:lnTo>
                  <a:lnTo>
                    <a:pt x="1149756" y="373367"/>
                  </a:lnTo>
                  <a:lnTo>
                    <a:pt x="1153845" y="371856"/>
                  </a:lnTo>
                  <a:close/>
                </a:path>
                <a:path w="1644650" h="427989">
                  <a:moveTo>
                    <a:pt x="1170266" y="365760"/>
                  </a:moveTo>
                  <a:lnTo>
                    <a:pt x="473862" y="365760"/>
                  </a:lnTo>
                  <a:lnTo>
                    <a:pt x="477951" y="367271"/>
                  </a:lnTo>
                  <a:lnTo>
                    <a:pt x="1166177" y="367271"/>
                  </a:lnTo>
                  <a:lnTo>
                    <a:pt x="1170266" y="365760"/>
                  </a:lnTo>
                  <a:close/>
                </a:path>
                <a:path w="1644650" h="427989">
                  <a:moveTo>
                    <a:pt x="1186688" y="359664"/>
                  </a:moveTo>
                  <a:lnTo>
                    <a:pt x="457428" y="359664"/>
                  </a:lnTo>
                  <a:lnTo>
                    <a:pt x="461518" y="361175"/>
                  </a:lnTo>
                  <a:lnTo>
                    <a:pt x="1182598" y="361175"/>
                  </a:lnTo>
                  <a:lnTo>
                    <a:pt x="1186688" y="359664"/>
                  </a:lnTo>
                  <a:close/>
                </a:path>
                <a:path w="1644650" h="427989">
                  <a:moveTo>
                    <a:pt x="1201724" y="353568"/>
                  </a:moveTo>
                  <a:lnTo>
                    <a:pt x="442379" y="353568"/>
                  </a:lnTo>
                  <a:lnTo>
                    <a:pt x="445947" y="355079"/>
                  </a:lnTo>
                  <a:lnTo>
                    <a:pt x="1198156" y="355079"/>
                  </a:lnTo>
                  <a:lnTo>
                    <a:pt x="1201724" y="353568"/>
                  </a:lnTo>
                  <a:close/>
                </a:path>
                <a:path w="1644650" h="427989">
                  <a:moveTo>
                    <a:pt x="1216075" y="347472"/>
                  </a:moveTo>
                  <a:lnTo>
                    <a:pt x="428028" y="347472"/>
                  </a:lnTo>
                  <a:lnTo>
                    <a:pt x="431596" y="348983"/>
                  </a:lnTo>
                  <a:lnTo>
                    <a:pt x="1212507" y="348983"/>
                  </a:lnTo>
                  <a:lnTo>
                    <a:pt x="1216075" y="347472"/>
                  </a:lnTo>
                  <a:close/>
                </a:path>
                <a:path w="1644650" h="427989">
                  <a:moveTo>
                    <a:pt x="1230426" y="341376"/>
                  </a:moveTo>
                  <a:lnTo>
                    <a:pt x="413664" y="341376"/>
                  </a:lnTo>
                  <a:lnTo>
                    <a:pt x="417245" y="342887"/>
                  </a:lnTo>
                  <a:lnTo>
                    <a:pt x="1226845" y="342887"/>
                  </a:lnTo>
                  <a:lnTo>
                    <a:pt x="1230426" y="341376"/>
                  </a:lnTo>
                  <a:close/>
                </a:path>
                <a:path w="1644650" h="427989">
                  <a:moveTo>
                    <a:pt x="1243596" y="335280"/>
                  </a:moveTo>
                  <a:lnTo>
                    <a:pt x="400481" y="335280"/>
                  </a:lnTo>
                  <a:lnTo>
                    <a:pt x="403644" y="336791"/>
                  </a:lnTo>
                  <a:lnTo>
                    <a:pt x="1240434" y="336791"/>
                  </a:lnTo>
                  <a:lnTo>
                    <a:pt x="1243596" y="335280"/>
                  </a:lnTo>
                  <a:close/>
                </a:path>
                <a:path w="1644650" h="427989">
                  <a:moveTo>
                    <a:pt x="1256284" y="329184"/>
                  </a:moveTo>
                  <a:lnTo>
                    <a:pt x="387794" y="329184"/>
                  </a:lnTo>
                  <a:lnTo>
                    <a:pt x="390956" y="330695"/>
                  </a:lnTo>
                  <a:lnTo>
                    <a:pt x="1253121" y="330695"/>
                  </a:lnTo>
                  <a:lnTo>
                    <a:pt x="1256284" y="329184"/>
                  </a:lnTo>
                  <a:close/>
                </a:path>
                <a:path w="1644650" h="427989">
                  <a:moveTo>
                    <a:pt x="1268971" y="323088"/>
                  </a:moveTo>
                  <a:lnTo>
                    <a:pt x="375107" y="323088"/>
                  </a:lnTo>
                  <a:lnTo>
                    <a:pt x="378256" y="324599"/>
                  </a:lnTo>
                  <a:lnTo>
                    <a:pt x="1265809" y="324599"/>
                  </a:lnTo>
                  <a:lnTo>
                    <a:pt x="1268971" y="323088"/>
                  </a:lnTo>
                  <a:close/>
                </a:path>
                <a:path w="1644650" h="427989">
                  <a:moveTo>
                    <a:pt x="1281061" y="316992"/>
                  </a:moveTo>
                  <a:lnTo>
                    <a:pt x="363004" y="316992"/>
                  </a:lnTo>
                  <a:lnTo>
                    <a:pt x="365823" y="318503"/>
                  </a:lnTo>
                  <a:lnTo>
                    <a:pt x="1278242" y="318503"/>
                  </a:lnTo>
                  <a:lnTo>
                    <a:pt x="1281061" y="316992"/>
                  </a:lnTo>
                  <a:close/>
                </a:path>
                <a:path w="1644650" h="427989">
                  <a:moveTo>
                    <a:pt x="1292390" y="310896"/>
                  </a:moveTo>
                  <a:lnTo>
                    <a:pt x="351675" y="310896"/>
                  </a:lnTo>
                  <a:lnTo>
                    <a:pt x="354495" y="312407"/>
                  </a:lnTo>
                  <a:lnTo>
                    <a:pt x="1289570" y="312407"/>
                  </a:lnTo>
                  <a:lnTo>
                    <a:pt x="1292390" y="310896"/>
                  </a:lnTo>
                  <a:close/>
                </a:path>
                <a:path w="1644650" h="427989">
                  <a:moveTo>
                    <a:pt x="1303718" y="304800"/>
                  </a:moveTo>
                  <a:lnTo>
                    <a:pt x="340347" y="304800"/>
                  </a:lnTo>
                  <a:lnTo>
                    <a:pt x="343166" y="306311"/>
                  </a:lnTo>
                  <a:lnTo>
                    <a:pt x="1300899" y="306311"/>
                  </a:lnTo>
                  <a:lnTo>
                    <a:pt x="1303718" y="304800"/>
                  </a:lnTo>
                  <a:close/>
                </a:path>
                <a:path w="1644650" h="427989">
                  <a:moveTo>
                    <a:pt x="1315046" y="298704"/>
                  </a:moveTo>
                  <a:lnTo>
                    <a:pt x="329018" y="298704"/>
                  </a:lnTo>
                  <a:lnTo>
                    <a:pt x="331838" y="300215"/>
                  </a:lnTo>
                  <a:lnTo>
                    <a:pt x="1312227" y="300215"/>
                  </a:lnTo>
                  <a:lnTo>
                    <a:pt x="1315046" y="298704"/>
                  </a:lnTo>
                  <a:close/>
                </a:path>
                <a:path w="1644650" h="427989">
                  <a:moveTo>
                    <a:pt x="1325372" y="292608"/>
                  </a:moveTo>
                  <a:lnTo>
                    <a:pt x="318693" y="292608"/>
                  </a:lnTo>
                  <a:lnTo>
                    <a:pt x="321221" y="294119"/>
                  </a:lnTo>
                  <a:lnTo>
                    <a:pt x="1322844" y="294119"/>
                  </a:lnTo>
                  <a:lnTo>
                    <a:pt x="1325372" y="292608"/>
                  </a:lnTo>
                  <a:close/>
                </a:path>
                <a:path w="1644650" h="427989">
                  <a:moveTo>
                    <a:pt x="1335557" y="286512"/>
                  </a:moveTo>
                  <a:lnTo>
                    <a:pt x="308508" y="286512"/>
                  </a:lnTo>
                  <a:lnTo>
                    <a:pt x="311035" y="288023"/>
                  </a:lnTo>
                  <a:lnTo>
                    <a:pt x="1333030" y="288023"/>
                  </a:lnTo>
                  <a:lnTo>
                    <a:pt x="1335557" y="286512"/>
                  </a:lnTo>
                  <a:close/>
                </a:path>
                <a:path w="1644650" h="427989">
                  <a:moveTo>
                    <a:pt x="1345742" y="280416"/>
                  </a:moveTo>
                  <a:lnTo>
                    <a:pt x="298323" y="280416"/>
                  </a:lnTo>
                  <a:lnTo>
                    <a:pt x="300850" y="281927"/>
                  </a:lnTo>
                  <a:lnTo>
                    <a:pt x="1343215" y="281927"/>
                  </a:lnTo>
                  <a:lnTo>
                    <a:pt x="1345742" y="280416"/>
                  </a:lnTo>
                  <a:close/>
                </a:path>
                <a:path w="1644650" h="427989">
                  <a:moveTo>
                    <a:pt x="1355915" y="274320"/>
                  </a:moveTo>
                  <a:lnTo>
                    <a:pt x="288150" y="274320"/>
                  </a:lnTo>
                  <a:lnTo>
                    <a:pt x="290664" y="275831"/>
                  </a:lnTo>
                  <a:lnTo>
                    <a:pt x="1353400" y="275831"/>
                  </a:lnTo>
                  <a:lnTo>
                    <a:pt x="1355915" y="274320"/>
                  </a:lnTo>
                  <a:close/>
                </a:path>
                <a:path w="1644650" h="427989">
                  <a:moveTo>
                    <a:pt x="1365123" y="268224"/>
                  </a:moveTo>
                  <a:lnTo>
                    <a:pt x="278942" y="268224"/>
                  </a:lnTo>
                  <a:lnTo>
                    <a:pt x="281241" y="269735"/>
                  </a:lnTo>
                  <a:lnTo>
                    <a:pt x="1362837" y="269735"/>
                  </a:lnTo>
                  <a:lnTo>
                    <a:pt x="1365123" y="268224"/>
                  </a:lnTo>
                  <a:close/>
                </a:path>
                <a:path w="1644650" h="427989">
                  <a:moveTo>
                    <a:pt x="1374343" y="262128"/>
                  </a:moveTo>
                  <a:lnTo>
                    <a:pt x="269735" y="262128"/>
                  </a:lnTo>
                  <a:lnTo>
                    <a:pt x="272034" y="263639"/>
                  </a:lnTo>
                  <a:lnTo>
                    <a:pt x="1372044" y="263639"/>
                  </a:lnTo>
                  <a:lnTo>
                    <a:pt x="1374343" y="262128"/>
                  </a:lnTo>
                  <a:close/>
                </a:path>
                <a:path w="1644650" h="427989">
                  <a:moveTo>
                    <a:pt x="1383550" y="256032"/>
                  </a:moveTo>
                  <a:lnTo>
                    <a:pt x="260527" y="256032"/>
                  </a:lnTo>
                  <a:lnTo>
                    <a:pt x="262826" y="257543"/>
                  </a:lnTo>
                  <a:lnTo>
                    <a:pt x="1381252" y="257543"/>
                  </a:lnTo>
                  <a:lnTo>
                    <a:pt x="1383550" y="256032"/>
                  </a:lnTo>
                  <a:close/>
                </a:path>
                <a:path w="1644650" h="427989">
                  <a:moveTo>
                    <a:pt x="1392758" y="249936"/>
                  </a:moveTo>
                  <a:lnTo>
                    <a:pt x="251320" y="249936"/>
                  </a:lnTo>
                  <a:lnTo>
                    <a:pt x="253606" y="251447"/>
                  </a:lnTo>
                  <a:lnTo>
                    <a:pt x="1390459" y="251447"/>
                  </a:lnTo>
                  <a:lnTo>
                    <a:pt x="1392758" y="249936"/>
                  </a:lnTo>
                  <a:close/>
                </a:path>
                <a:path w="1644650" h="427989">
                  <a:moveTo>
                    <a:pt x="1401216" y="243840"/>
                  </a:moveTo>
                  <a:lnTo>
                    <a:pt x="242862" y="243840"/>
                  </a:lnTo>
                  <a:lnTo>
                    <a:pt x="244944" y="245351"/>
                  </a:lnTo>
                  <a:lnTo>
                    <a:pt x="1399133" y="245351"/>
                  </a:lnTo>
                  <a:lnTo>
                    <a:pt x="1401216" y="243840"/>
                  </a:lnTo>
                  <a:close/>
                </a:path>
                <a:path w="1644650" h="427989">
                  <a:moveTo>
                    <a:pt x="1409585" y="237744"/>
                  </a:moveTo>
                  <a:lnTo>
                    <a:pt x="234505" y="237744"/>
                  </a:lnTo>
                  <a:lnTo>
                    <a:pt x="236588" y="239255"/>
                  </a:lnTo>
                  <a:lnTo>
                    <a:pt x="1407502" y="239255"/>
                  </a:lnTo>
                  <a:lnTo>
                    <a:pt x="1409585" y="237744"/>
                  </a:lnTo>
                  <a:close/>
                </a:path>
                <a:path w="1644650" h="427989">
                  <a:moveTo>
                    <a:pt x="1417942" y="231648"/>
                  </a:moveTo>
                  <a:lnTo>
                    <a:pt x="226136" y="231648"/>
                  </a:lnTo>
                  <a:lnTo>
                    <a:pt x="228219" y="233159"/>
                  </a:lnTo>
                  <a:lnTo>
                    <a:pt x="1415859" y="233159"/>
                  </a:lnTo>
                  <a:lnTo>
                    <a:pt x="1417942" y="231648"/>
                  </a:lnTo>
                  <a:close/>
                </a:path>
                <a:path w="1644650" h="427989">
                  <a:moveTo>
                    <a:pt x="1426311" y="225552"/>
                  </a:moveTo>
                  <a:lnTo>
                    <a:pt x="217779" y="225552"/>
                  </a:lnTo>
                  <a:lnTo>
                    <a:pt x="219862" y="227063"/>
                  </a:lnTo>
                  <a:lnTo>
                    <a:pt x="1424228" y="227063"/>
                  </a:lnTo>
                  <a:lnTo>
                    <a:pt x="1426311" y="225552"/>
                  </a:lnTo>
                  <a:close/>
                </a:path>
                <a:path w="1644650" h="427989">
                  <a:moveTo>
                    <a:pt x="1434312" y="219456"/>
                  </a:moveTo>
                  <a:lnTo>
                    <a:pt x="209778" y="219456"/>
                  </a:lnTo>
                  <a:lnTo>
                    <a:pt x="211670" y="220967"/>
                  </a:lnTo>
                  <a:lnTo>
                    <a:pt x="1432420" y="220967"/>
                  </a:lnTo>
                  <a:lnTo>
                    <a:pt x="1434312" y="219456"/>
                  </a:lnTo>
                  <a:close/>
                </a:path>
                <a:path w="1644650" h="427989">
                  <a:moveTo>
                    <a:pt x="1441932" y="213360"/>
                  </a:moveTo>
                  <a:lnTo>
                    <a:pt x="202158" y="213360"/>
                  </a:lnTo>
                  <a:lnTo>
                    <a:pt x="204063" y="214871"/>
                  </a:lnTo>
                  <a:lnTo>
                    <a:pt x="1440040" y="214871"/>
                  </a:lnTo>
                  <a:lnTo>
                    <a:pt x="1441932" y="213360"/>
                  </a:lnTo>
                  <a:close/>
                </a:path>
                <a:path w="1644650" h="427989">
                  <a:moveTo>
                    <a:pt x="1492732" y="170688"/>
                  </a:moveTo>
                  <a:lnTo>
                    <a:pt x="151396" y="170688"/>
                  </a:lnTo>
                  <a:lnTo>
                    <a:pt x="153136" y="172199"/>
                  </a:lnTo>
                  <a:lnTo>
                    <a:pt x="1491005" y="172199"/>
                  </a:lnTo>
                  <a:lnTo>
                    <a:pt x="1492732" y="170688"/>
                  </a:lnTo>
                  <a:close/>
                </a:path>
                <a:path w="1644650" h="427989">
                  <a:moveTo>
                    <a:pt x="1499692" y="164592"/>
                  </a:moveTo>
                  <a:lnTo>
                    <a:pt x="144449" y="164592"/>
                  </a:lnTo>
                  <a:lnTo>
                    <a:pt x="146189" y="166103"/>
                  </a:lnTo>
                  <a:lnTo>
                    <a:pt x="1497952" y="166103"/>
                  </a:lnTo>
                  <a:lnTo>
                    <a:pt x="1499692" y="164592"/>
                  </a:lnTo>
                  <a:close/>
                </a:path>
                <a:path w="1644650" h="427989">
                  <a:moveTo>
                    <a:pt x="1506105" y="158496"/>
                  </a:moveTo>
                  <a:lnTo>
                    <a:pt x="138036" y="158496"/>
                  </a:lnTo>
                  <a:lnTo>
                    <a:pt x="139623" y="160007"/>
                  </a:lnTo>
                  <a:lnTo>
                    <a:pt x="1504530" y="160007"/>
                  </a:lnTo>
                  <a:lnTo>
                    <a:pt x="1506105" y="158496"/>
                  </a:lnTo>
                  <a:close/>
                </a:path>
                <a:path w="1644650" h="427989">
                  <a:moveTo>
                    <a:pt x="1512468" y="152400"/>
                  </a:moveTo>
                  <a:lnTo>
                    <a:pt x="131686" y="152400"/>
                  </a:lnTo>
                  <a:lnTo>
                    <a:pt x="133273" y="153911"/>
                  </a:lnTo>
                  <a:lnTo>
                    <a:pt x="1510880" y="153911"/>
                  </a:lnTo>
                  <a:lnTo>
                    <a:pt x="1512468" y="152400"/>
                  </a:lnTo>
                  <a:close/>
                </a:path>
                <a:path w="1644650" h="427989">
                  <a:moveTo>
                    <a:pt x="1518818" y="146304"/>
                  </a:moveTo>
                  <a:lnTo>
                    <a:pt x="125336" y="146304"/>
                  </a:lnTo>
                  <a:lnTo>
                    <a:pt x="126923" y="147815"/>
                  </a:lnTo>
                  <a:lnTo>
                    <a:pt x="1517230" y="147815"/>
                  </a:lnTo>
                  <a:lnTo>
                    <a:pt x="1518818" y="146304"/>
                  </a:lnTo>
                  <a:close/>
                </a:path>
                <a:path w="1644650" h="427989">
                  <a:moveTo>
                    <a:pt x="1525181" y="140208"/>
                  </a:moveTo>
                  <a:lnTo>
                    <a:pt x="118986" y="140208"/>
                  </a:lnTo>
                  <a:lnTo>
                    <a:pt x="120573" y="141719"/>
                  </a:lnTo>
                  <a:lnTo>
                    <a:pt x="1523593" y="141719"/>
                  </a:lnTo>
                  <a:lnTo>
                    <a:pt x="1525181" y="140208"/>
                  </a:lnTo>
                  <a:close/>
                </a:path>
                <a:path w="1644650" h="427989">
                  <a:moveTo>
                    <a:pt x="1531531" y="134112"/>
                  </a:moveTo>
                  <a:lnTo>
                    <a:pt x="112636" y="134112"/>
                  </a:lnTo>
                  <a:lnTo>
                    <a:pt x="114223" y="135623"/>
                  </a:lnTo>
                  <a:lnTo>
                    <a:pt x="1529943" y="135623"/>
                  </a:lnTo>
                  <a:lnTo>
                    <a:pt x="1531531" y="134112"/>
                  </a:lnTo>
                  <a:close/>
                </a:path>
                <a:path w="1644650" h="427989">
                  <a:moveTo>
                    <a:pt x="1537500" y="128016"/>
                  </a:moveTo>
                  <a:lnTo>
                    <a:pt x="106680" y="128016"/>
                  </a:lnTo>
                  <a:lnTo>
                    <a:pt x="108127" y="129527"/>
                  </a:lnTo>
                  <a:lnTo>
                    <a:pt x="1536052" y="129527"/>
                  </a:lnTo>
                  <a:lnTo>
                    <a:pt x="1537500" y="128016"/>
                  </a:lnTo>
                  <a:close/>
                </a:path>
                <a:path w="1644650" h="427989">
                  <a:moveTo>
                    <a:pt x="1543304" y="121920"/>
                  </a:moveTo>
                  <a:lnTo>
                    <a:pt x="100876" y="121920"/>
                  </a:lnTo>
                  <a:lnTo>
                    <a:pt x="102323" y="123431"/>
                  </a:lnTo>
                  <a:lnTo>
                    <a:pt x="1541856" y="123431"/>
                  </a:lnTo>
                  <a:lnTo>
                    <a:pt x="1543304" y="121920"/>
                  </a:lnTo>
                  <a:close/>
                </a:path>
                <a:path w="1644650" h="427989">
                  <a:moveTo>
                    <a:pt x="1549120" y="115824"/>
                  </a:moveTo>
                  <a:lnTo>
                    <a:pt x="95072" y="115824"/>
                  </a:lnTo>
                  <a:lnTo>
                    <a:pt x="96520" y="117335"/>
                  </a:lnTo>
                  <a:lnTo>
                    <a:pt x="1547672" y="117335"/>
                  </a:lnTo>
                  <a:lnTo>
                    <a:pt x="1549120" y="115824"/>
                  </a:lnTo>
                  <a:close/>
                </a:path>
                <a:path w="1644650" h="427989">
                  <a:moveTo>
                    <a:pt x="1554924" y="109728"/>
                  </a:moveTo>
                  <a:lnTo>
                    <a:pt x="89268" y="109728"/>
                  </a:lnTo>
                  <a:lnTo>
                    <a:pt x="90716" y="111239"/>
                  </a:lnTo>
                  <a:lnTo>
                    <a:pt x="1553476" y="111239"/>
                  </a:lnTo>
                  <a:lnTo>
                    <a:pt x="1554924" y="109728"/>
                  </a:lnTo>
                  <a:close/>
                </a:path>
                <a:path w="1644650" h="427989">
                  <a:moveTo>
                    <a:pt x="1560741" y="103632"/>
                  </a:moveTo>
                  <a:lnTo>
                    <a:pt x="83464" y="103632"/>
                  </a:lnTo>
                  <a:lnTo>
                    <a:pt x="84912" y="105143"/>
                  </a:lnTo>
                  <a:lnTo>
                    <a:pt x="1559293" y="105143"/>
                  </a:lnTo>
                  <a:lnTo>
                    <a:pt x="1560741" y="103632"/>
                  </a:lnTo>
                  <a:close/>
                </a:path>
                <a:path w="1644650" h="427989">
                  <a:moveTo>
                    <a:pt x="1566392" y="97536"/>
                  </a:moveTo>
                  <a:lnTo>
                    <a:pt x="77812" y="97536"/>
                  </a:lnTo>
                  <a:lnTo>
                    <a:pt x="79133" y="99047"/>
                  </a:lnTo>
                  <a:lnTo>
                    <a:pt x="1565071" y="99047"/>
                  </a:lnTo>
                  <a:lnTo>
                    <a:pt x="1566392" y="97536"/>
                  </a:lnTo>
                  <a:close/>
                </a:path>
                <a:path w="1644650" h="427989">
                  <a:moveTo>
                    <a:pt x="1571701" y="91440"/>
                  </a:moveTo>
                  <a:lnTo>
                    <a:pt x="72517" y="91440"/>
                  </a:lnTo>
                  <a:lnTo>
                    <a:pt x="73837" y="92951"/>
                  </a:lnTo>
                  <a:lnTo>
                    <a:pt x="1570380" y="92951"/>
                  </a:lnTo>
                  <a:lnTo>
                    <a:pt x="1571701" y="91440"/>
                  </a:lnTo>
                  <a:close/>
                </a:path>
                <a:path w="1644650" h="427989">
                  <a:moveTo>
                    <a:pt x="1577009" y="85344"/>
                  </a:moveTo>
                  <a:lnTo>
                    <a:pt x="67208" y="85344"/>
                  </a:lnTo>
                  <a:lnTo>
                    <a:pt x="68529" y="86855"/>
                  </a:lnTo>
                  <a:lnTo>
                    <a:pt x="1575689" y="86855"/>
                  </a:lnTo>
                  <a:lnTo>
                    <a:pt x="1577009" y="85344"/>
                  </a:lnTo>
                  <a:close/>
                </a:path>
                <a:path w="1644650" h="427989">
                  <a:moveTo>
                    <a:pt x="1582318" y="79248"/>
                  </a:moveTo>
                  <a:lnTo>
                    <a:pt x="61912" y="79248"/>
                  </a:lnTo>
                  <a:lnTo>
                    <a:pt x="63233" y="80759"/>
                  </a:lnTo>
                  <a:lnTo>
                    <a:pt x="1580997" y="80759"/>
                  </a:lnTo>
                  <a:lnTo>
                    <a:pt x="1582318" y="79248"/>
                  </a:lnTo>
                  <a:close/>
                </a:path>
                <a:path w="1644650" h="427989">
                  <a:moveTo>
                    <a:pt x="1587627" y="73152"/>
                  </a:moveTo>
                  <a:lnTo>
                    <a:pt x="56603" y="73152"/>
                  </a:lnTo>
                  <a:lnTo>
                    <a:pt x="57924" y="74663"/>
                  </a:lnTo>
                  <a:lnTo>
                    <a:pt x="1586306" y="74663"/>
                  </a:lnTo>
                  <a:lnTo>
                    <a:pt x="1587627" y="73152"/>
                  </a:lnTo>
                  <a:close/>
                </a:path>
                <a:path w="1644650" h="427989">
                  <a:moveTo>
                    <a:pt x="1592948" y="67056"/>
                  </a:moveTo>
                  <a:lnTo>
                    <a:pt x="51295" y="67056"/>
                  </a:lnTo>
                  <a:lnTo>
                    <a:pt x="52616" y="68567"/>
                  </a:lnTo>
                  <a:lnTo>
                    <a:pt x="1591614" y="68567"/>
                  </a:lnTo>
                  <a:lnTo>
                    <a:pt x="1592948" y="67056"/>
                  </a:lnTo>
                  <a:close/>
                </a:path>
                <a:path w="1644650" h="427989">
                  <a:moveTo>
                    <a:pt x="1597939" y="60960"/>
                  </a:moveTo>
                  <a:lnTo>
                    <a:pt x="46316" y="60960"/>
                  </a:lnTo>
                  <a:lnTo>
                    <a:pt x="47523" y="62471"/>
                  </a:lnTo>
                  <a:lnTo>
                    <a:pt x="1596732" y="62471"/>
                  </a:lnTo>
                  <a:lnTo>
                    <a:pt x="1597939" y="60960"/>
                  </a:lnTo>
                  <a:close/>
                </a:path>
                <a:path w="1644650" h="427989">
                  <a:moveTo>
                    <a:pt x="1602790" y="54864"/>
                  </a:moveTo>
                  <a:lnTo>
                    <a:pt x="41478" y="54864"/>
                  </a:lnTo>
                  <a:lnTo>
                    <a:pt x="42672" y="56375"/>
                  </a:lnTo>
                  <a:lnTo>
                    <a:pt x="1601584" y="56375"/>
                  </a:lnTo>
                  <a:lnTo>
                    <a:pt x="1602790" y="54864"/>
                  </a:lnTo>
                  <a:close/>
                </a:path>
                <a:path w="1644650" h="427989">
                  <a:moveTo>
                    <a:pt x="1607629" y="48768"/>
                  </a:moveTo>
                  <a:lnTo>
                    <a:pt x="36626" y="48768"/>
                  </a:lnTo>
                  <a:lnTo>
                    <a:pt x="37833" y="50279"/>
                  </a:lnTo>
                  <a:lnTo>
                    <a:pt x="1606423" y="50279"/>
                  </a:lnTo>
                  <a:lnTo>
                    <a:pt x="1607629" y="48768"/>
                  </a:lnTo>
                  <a:close/>
                </a:path>
                <a:path w="1644650" h="427989">
                  <a:moveTo>
                    <a:pt x="1612480" y="42672"/>
                  </a:moveTo>
                  <a:lnTo>
                    <a:pt x="31788" y="42672"/>
                  </a:lnTo>
                  <a:lnTo>
                    <a:pt x="32994" y="44183"/>
                  </a:lnTo>
                  <a:lnTo>
                    <a:pt x="1611274" y="44183"/>
                  </a:lnTo>
                  <a:lnTo>
                    <a:pt x="1612480" y="42672"/>
                  </a:lnTo>
                  <a:close/>
                </a:path>
                <a:path w="1644650" h="427989">
                  <a:moveTo>
                    <a:pt x="1617332" y="36576"/>
                  </a:moveTo>
                  <a:lnTo>
                    <a:pt x="26949" y="36576"/>
                  </a:lnTo>
                  <a:lnTo>
                    <a:pt x="28155" y="38087"/>
                  </a:lnTo>
                  <a:lnTo>
                    <a:pt x="1616125" y="38087"/>
                  </a:lnTo>
                  <a:lnTo>
                    <a:pt x="1617332" y="36576"/>
                  </a:lnTo>
                  <a:close/>
                </a:path>
                <a:path w="1644650" h="427989">
                  <a:moveTo>
                    <a:pt x="1622171" y="30480"/>
                  </a:moveTo>
                  <a:lnTo>
                    <a:pt x="22110" y="30480"/>
                  </a:lnTo>
                  <a:lnTo>
                    <a:pt x="23317" y="31991"/>
                  </a:lnTo>
                  <a:lnTo>
                    <a:pt x="1620964" y="31991"/>
                  </a:lnTo>
                  <a:lnTo>
                    <a:pt x="1622171" y="30480"/>
                  </a:lnTo>
                  <a:close/>
                </a:path>
                <a:path w="1644650" h="427989">
                  <a:moveTo>
                    <a:pt x="1626666" y="24384"/>
                  </a:moveTo>
                  <a:lnTo>
                    <a:pt x="17627" y="24384"/>
                  </a:lnTo>
                  <a:lnTo>
                    <a:pt x="18719" y="25895"/>
                  </a:lnTo>
                  <a:lnTo>
                    <a:pt x="1625561" y="25895"/>
                  </a:lnTo>
                  <a:lnTo>
                    <a:pt x="1626666" y="24384"/>
                  </a:lnTo>
                  <a:close/>
                </a:path>
                <a:path w="1644650" h="427989">
                  <a:moveTo>
                    <a:pt x="1631086" y="18288"/>
                  </a:moveTo>
                  <a:lnTo>
                    <a:pt x="13220" y="18288"/>
                  </a:lnTo>
                  <a:lnTo>
                    <a:pt x="14312" y="19799"/>
                  </a:lnTo>
                  <a:lnTo>
                    <a:pt x="1629981" y="19799"/>
                  </a:lnTo>
                  <a:lnTo>
                    <a:pt x="1631086" y="18288"/>
                  </a:lnTo>
                  <a:close/>
                </a:path>
                <a:path w="1644650" h="427989">
                  <a:moveTo>
                    <a:pt x="1635493" y="12192"/>
                  </a:moveTo>
                  <a:lnTo>
                    <a:pt x="8813" y="12192"/>
                  </a:lnTo>
                  <a:lnTo>
                    <a:pt x="9906" y="13703"/>
                  </a:lnTo>
                  <a:lnTo>
                    <a:pt x="1634401" y="13703"/>
                  </a:lnTo>
                  <a:lnTo>
                    <a:pt x="1635493" y="12192"/>
                  </a:lnTo>
                  <a:close/>
                </a:path>
                <a:path w="1644650" h="427989">
                  <a:moveTo>
                    <a:pt x="1639912" y="6096"/>
                  </a:moveTo>
                  <a:lnTo>
                    <a:pt x="4406" y="6096"/>
                  </a:lnTo>
                  <a:lnTo>
                    <a:pt x="5499" y="7607"/>
                  </a:lnTo>
                  <a:lnTo>
                    <a:pt x="1638808" y="7607"/>
                  </a:lnTo>
                  <a:lnTo>
                    <a:pt x="1639912" y="6096"/>
                  </a:lnTo>
                  <a:close/>
                </a:path>
                <a:path w="1644650" h="427989">
                  <a:moveTo>
                    <a:pt x="1644332" y="0"/>
                  </a:moveTo>
                  <a:lnTo>
                    <a:pt x="0" y="0"/>
                  </a:lnTo>
                  <a:lnTo>
                    <a:pt x="1092" y="1511"/>
                  </a:lnTo>
                  <a:lnTo>
                    <a:pt x="1643227" y="1511"/>
                  </a:lnTo>
                  <a:lnTo>
                    <a:pt x="1644332" y="0"/>
                  </a:lnTo>
                  <a:close/>
                </a:path>
              </a:pathLst>
            </a:custGeom>
            <a:solidFill>
              <a:srgbClr val="CCFFCC"/>
            </a:solidFill>
          </p:spPr>
          <p:txBody>
            <a:bodyPr wrap="square" lIns="0" tIns="0" rIns="0" bIns="0" rtlCol="0"/>
            <a:lstStyle/>
            <a:p>
              <a:endParaRPr/>
            </a:p>
          </p:txBody>
        </p:sp>
        <p:sp>
          <p:nvSpPr>
            <p:cNvPr id="211" name="object 130">
              <a:extLst>
                <a:ext uri="{FF2B5EF4-FFF2-40B4-BE49-F238E27FC236}">
                  <a16:creationId xmlns:a16="http://schemas.microsoft.com/office/drawing/2014/main" id="{A7B4A166-0488-D089-9BF7-94242DDFDCC6}"/>
                </a:ext>
              </a:extLst>
            </p:cNvPr>
            <p:cNvSpPr/>
            <p:nvPr/>
          </p:nvSpPr>
          <p:spPr>
            <a:xfrm>
              <a:off x="4747122" y="2598419"/>
              <a:ext cx="1699260" cy="0"/>
            </a:xfrm>
            <a:custGeom>
              <a:avLst/>
              <a:gdLst/>
              <a:ahLst/>
              <a:cxnLst/>
              <a:rect l="l" t="t" r="r" b="b"/>
              <a:pathLst>
                <a:path w="1699260">
                  <a:moveTo>
                    <a:pt x="0" y="0"/>
                  </a:moveTo>
                  <a:lnTo>
                    <a:pt x="1699259" y="0"/>
                  </a:lnTo>
                </a:path>
              </a:pathLst>
            </a:custGeom>
            <a:ln w="9143">
              <a:solidFill>
                <a:srgbClr val="000000"/>
              </a:solidFill>
              <a:prstDash val="dot"/>
            </a:ln>
          </p:spPr>
          <p:txBody>
            <a:bodyPr wrap="square" lIns="0" tIns="0" rIns="0" bIns="0" rtlCol="0"/>
            <a:lstStyle/>
            <a:p>
              <a:endParaRPr/>
            </a:p>
          </p:txBody>
        </p:sp>
      </p:grpSp>
      <p:sp>
        <p:nvSpPr>
          <p:cNvPr id="212" name="object 131">
            <a:extLst>
              <a:ext uri="{FF2B5EF4-FFF2-40B4-BE49-F238E27FC236}">
                <a16:creationId xmlns:a16="http://schemas.microsoft.com/office/drawing/2014/main" id="{E78832F0-B036-9934-FA33-4A23E114920D}"/>
              </a:ext>
            </a:extLst>
          </p:cNvPr>
          <p:cNvSpPr txBox="1"/>
          <p:nvPr>
            <p:custDataLst>
              <p:custData r:id="rId3"/>
            </p:custDataLst>
          </p:nvPr>
        </p:nvSpPr>
        <p:spPr>
          <a:xfrm>
            <a:off x="4944410" y="2095798"/>
            <a:ext cx="1365250" cy="443070"/>
          </a:xfrm>
          <a:prstGeom prst="rect">
            <a:avLst/>
          </a:prstGeom>
        </p:spPr>
        <p:txBody>
          <a:bodyPr vert="horz" wrap="square" lIns="0" tIns="12065" rIns="0" bIns="0" rtlCol="0">
            <a:spAutoFit/>
          </a:bodyPr>
          <a:lstStyle/>
          <a:p>
            <a:pPr marL="12700" algn="ctr">
              <a:lnSpc>
                <a:spcPct val="100000"/>
              </a:lnSpc>
              <a:spcBef>
                <a:spcPts val="95"/>
              </a:spcBef>
            </a:pPr>
            <a:r>
              <a:rPr lang="ja-JP" altLang="en-US" sz="2800" spc="-25">
                <a:latin typeface="HGP創英角ｺﾞｼｯｸUB"/>
                <a:cs typeface="HGP創英角ｺﾞｼｯｸUB"/>
              </a:rPr>
              <a:t> </a:t>
            </a:r>
            <a:r>
              <a:rPr lang="en-US" altLang="ja-JP" sz="2800" spc="-25">
                <a:solidFill>
                  <a:srgbClr val="000000"/>
                </a:solidFill>
                <a:latin typeface="HGP創英角ｺﾞｼｯｸUB"/>
                <a:cs typeface="HGP創英角ｺﾞｼｯｸUB"/>
              </a:rPr>
              <a:t>323</a:t>
            </a:r>
            <a:r>
              <a:rPr sz="1400" spc="-25">
                <a:latin typeface="HGP創英角ｺﾞｼｯｸUB"/>
                <a:cs typeface="HGP創英角ｺﾞｼｯｸUB"/>
              </a:rPr>
              <a:t>百万円</a:t>
            </a:r>
            <a:endParaRPr sz="1400" dirty="0">
              <a:latin typeface="HGP創英角ｺﾞｼｯｸUB"/>
              <a:cs typeface="HGP創英角ｺﾞｼｯｸUB"/>
            </a:endParaRPr>
          </a:p>
        </p:txBody>
      </p:sp>
      <p:sp>
        <p:nvSpPr>
          <p:cNvPr id="214" name="object 133">
            <a:extLst>
              <a:ext uri="{FF2B5EF4-FFF2-40B4-BE49-F238E27FC236}">
                <a16:creationId xmlns:a16="http://schemas.microsoft.com/office/drawing/2014/main" id="{92C88116-DB13-2F8D-1222-18E2975BA80F}"/>
              </a:ext>
            </a:extLst>
          </p:cNvPr>
          <p:cNvSpPr txBox="1"/>
          <p:nvPr/>
        </p:nvSpPr>
        <p:spPr>
          <a:xfrm>
            <a:off x="4928413" y="3161790"/>
            <a:ext cx="1353185" cy="239395"/>
          </a:xfrm>
          <a:prstGeom prst="rect">
            <a:avLst/>
          </a:prstGeom>
        </p:spPr>
        <p:txBody>
          <a:bodyPr vert="horz" wrap="square" lIns="0" tIns="12700" rIns="0" bIns="0" rtlCol="0">
            <a:spAutoFit/>
          </a:bodyPr>
          <a:lstStyle/>
          <a:p>
            <a:pPr marL="12700">
              <a:lnSpc>
                <a:spcPct val="100000"/>
              </a:lnSpc>
              <a:spcBef>
                <a:spcPts val="100"/>
              </a:spcBef>
              <a:tabLst>
                <a:tab pos="240665" algn="l"/>
                <a:tab pos="1339850" algn="l"/>
              </a:tabLst>
            </a:pPr>
            <a:r>
              <a:rPr sz="1400" u="dbl" dirty="0">
                <a:uFill>
                  <a:solidFill>
                    <a:srgbClr val="CCFFCC"/>
                  </a:solidFill>
                </a:uFill>
                <a:latin typeface="HGP創英角ｺﾞｼｯｸUB"/>
                <a:cs typeface="HGP創英角ｺﾞｼｯｸUB"/>
              </a:rPr>
              <a:t>	</a:t>
            </a:r>
            <a:r>
              <a:rPr sz="1400" u="dbl" spc="695" dirty="0">
                <a:uFill>
                  <a:solidFill>
                    <a:srgbClr val="CCFFCC"/>
                  </a:solidFill>
                </a:uFill>
                <a:latin typeface="HGP創英角ｺﾞｼｯｸUB"/>
                <a:cs typeface="HGP創英角ｺﾞｼｯｸUB"/>
              </a:rPr>
              <a:t>（</a:t>
            </a:r>
            <a:r>
              <a:rPr sz="1400" u="dbl" spc="-10" dirty="0">
                <a:uFill>
                  <a:solidFill>
                    <a:srgbClr val="CCFFCC"/>
                  </a:solidFill>
                </a:uFill>
                <a:latin typeface="HGP創英角ｺﾞｼｯｸUB"/>
                <a:cs typeface="HGP創英角ｺﾞｼｯｸUB"/>
              </a:rPr>
              <a:t>前期</a:t>
            </a:r>
            <a:r>
              <a:rPr sz="1400" u="dbl" spc="-15" dirty="0">
                <a:uFill>
                  <a:solidFill>
                    <a:srgbClr val="CCFFCC"/>
                  </a:solidFill>
                </a:uFill>
                <a:latin typeface="HGP創英角ｺﾞｼｯｸUB"/>
                <a:cs typeface="HGP創英角ｺﾞｼｯｸUB"/>
              </a:rPr>
              <a:t>比</a:t>
            </a:r>
            <a:r>
              <a:rPr sz="1400" u="dbl" spc="650" dirty="0">
                <a:uFill>
                  <a:solidFill>
                    <a:srgbClr val="CCFFCC"/>
                  </a:solidFill>
                </a:uFill>
                <a:latin typeface="HGP創英角ｺﾞｼｯｸUB"/>
                <a:cs typeface="HGP創英角ｺﾞｼｯｸUB"/>
              </a:rPr>
              <a:t>）</a:t>
            </a:r>
            <a:r>
              <a:rPr sz="1400" u="dbl" dirty="0">
                <a:uFill>
                  <a:solidFill>
                    <a:srgbClr val="CCFFCC"/>
                  </a:solidFill>
                </a:uFill>
                <a:latin typeface="HGP創英角ｺﾞｼｯｸUB"/>
                <a:cs typeface="HGP創英角ｺﾞｼｯｸUB"/>
              </a:rPr>
              <a:t>	</a:t>
            </a:r>
            <a:endParaRPr sz="1400">
              <a:latin typeface="HGP創英角ｺﾞｼｯｸUB"/>
              <a:cs typeface="HGP創英角ｺﾞｼｯｸUB"/>
            </a:endParaRPr>
          </a:p>
        </p:txBody>
      </p:sp>
      <p:grpSp>
        <p:nvGrpSpPr>
          <p:cNvPr id="215" name="object 134">
            <a:extLst>
              <a:ext uri="{FF2B5EF4-FFF2-40B4-BE49-F238E27FC236}">
                <a16:creationId xmlns:a16="http://schemas.microsoft.com/office/drawing/2014/main" id="{F0224695-44CB-4CEE-91D6-D32B42832916}"/>
              </a:ext>
            </a:extLst>
          </p:cNvPr>
          <p:cNvGrpSpPr/>
          <p:nvPr/>
        </p:nvGrpSpPr>
        <p:grpSpPr>
          <a:xfrm>
            <a:off x="7848124" y="1560484"/>
            <a:ext cx="2011680" cy="2029069"/>
            <a:chOff x="7257186" y="1584972"/>
            <a:chExt cx="2011680" cy="2029069"/>
          </a:xfrm>
        </p:grpSpPr>
        <p:sp>
          <p:nvSpPr>
            <p:cNvPr id="216" name="object 135">
              <a:extLst>
                <a:ext uri="{FF2B5EF4-FFF2-40B4-BE49-F238E27FC236}">
                  <a16:creationId xmlns:a16="http://schemas.microsoft.com/office/drawing/2014/main" id="{70EFD111-A8AB-365A-8A62-61C3E166B6A9}"/>
                </a:ext>
              </a:extLst>
            </p:cNvPr>
            <p:cNvSpPr/>
            <p:nvPr/>
          </p:nvSpPr>
          <p:spPr>
            <a:xfrm>
              <a:off x="7532027" y="1584972"/>
              <a:ext cx="1461770" cy="312420"/>
            </a:xfrm>
            <a:custGeom>
              <a:avLst/>
              <a:gdLst/>
              <a:ahLst/>
              <a:cxnLst/>
              <a:rect l="l" t="t" r="r" b="b"/>
              <a:pathLst>
                <a:path w="1461770" h="312419">
                  <a:moveTo>
                    <a:pt x="827062" y="1511"/>
                  </a:moveTo>
                  <a:lnTo>
                    <a:pt x="805903" y="0"/>
                  </a:lnTo>
                  <a:lnTo>
                    <a:pt x="655815" y="0"/>
                  </a:lnTo>
                  <a:lnTo>
                    <a:pt x="634619" y="1511"/>
                  </a:lnTo>
                  <a:lnTo>
                    <a:pt x="827062" y="1511"/>
                  </a:lnTo>
                  <a:close/>
                </a:path>
                <a:path w="1461770" h="312419">
                  <a:moveTo>
                    <a:pt x="877912" y="7493"/>
                  </a:moveTo>
                  <a:lnTo>
                    <a:pt x="875372" y="7493"/>
                  </a:lnTo>
                  <a:lnTo>
                    <a:pt x="875372" y="6667"/>
                  </a:lnTo>
                  <a:lnTo>
                    <a:pt x="865212" y="6667"/>
                  </a:lnTo>
                  <a:lnTo>
                    <a:pt x="865212" y="6096"/>
                  </a:lnTo>
                  <a:lnTo>
                    <a:pt x="595972" y="6096"/>
                  </a:lnTo>
                  <a:lnTo>
                    <a:pt x="595972" y="6718"/>
                  </a:lnTo>
                  <a:lnTo>
                    <a:pt x="585812" y="6718"/>
                  </a:lnTo>
                  <a:lnTo>
                    <a:pt x="585812" y="7454"/>
                  </a:lnTo>
                  <a:lnTo>
                    <a:pt x="584542" y="7454"/>
                  </a:lnTo>
                  <a:lnTo>
                    <a:pt x="584542" y="7607"/>
                  </a:lnTo>
                  <a:lnTo>
                    <a:pt x="877912" y="7607"/>
                  </a:lnTo>
                  <a:close/>
                </a:path>
                <a:path w="1461770" h="312419">
                  <a:moveTo>
                    <a:pt x="913511" y="13703"/>
                  </a:moveTo>
                  <a:lnTo>
                    <a:pt x="904494" y="12192"/>
                  </a:lnTo>
                  <a:lnTo>
                    <a:pt x="557034" y="12192"/>
                  </a:lnTo>
                  <a:lnTo>
                    <a:pt x="548005" y="13703"/>
                  </a:lnTo>
                  <a:lnTo>
                    <a:pt x="913511" y="13703"/>
                  </a:lnTo>
                  <a:close/>
                </a:path>
                <a:path w="1461770" h="312419">
                  <a:moveTo>
                    <a:pt x="943432" y="19799"/>
                  </a:moveTo>
                  <a:lnTo>
                    <a:pt x="936447" y="18288"/>
                  </a:lnTo>
                  <a:lnTo>
                    <a:pt x="525030" y="18288"/>
                  </a:lnTo>
                  <a:lnTo>
                    <a:pt x="518033" y="19799"/>
                  </a:lnTo>
                  <a:lnTo>
                    <a:pt x="943432" y="19799"/>
                  </a:lnTo>
                  <a:close/>
                </a:path>
                <a:path w="1461770" h="312419">
                  <a:moveTo>
                    <a:pt x="970622" y="25514"/>
                  </a:moveTo>
                  <a:lnTo>
                    <a:pt x="968082" y="25514"/>
                  </a:lnTo>
                  <a:lnTo>
                    <a:pt x="968082" y="24739"/>
                  </a:lnTo>
                  <a:lnTo>
                    <a:pt x="964272" y="24739"/>
                  </a:lnTo>
                  <a:lnTo>
                    <a:pt x="964272" y="24384"/>
                  </a:lnTo>
                  <a:lnTo>
                    <a:pt x="496912" y="24384"/>
                  </a:lnTo>
                  <a:lnTo>
                    <a:pt x="496912" y="24803"/>
                  </a:lnTo>
                  <a:lnTo>
                    <a:pt x="493102" y="24803"/>
                  </a:lnTo>
                  <a:lnTo>
                    <a:pt x="493102" y="25577"/>
                  </a:lnTo>
                  <a:lnTo>
                    <a:pt x="490562" y="25577"/>
                  </a:lnTo>
                  <a:lnTo>
                    <a:pt x="490562" y="25895"/>
                  </a:lnTo>
                  <a:lnTo>
                    <a:pt x="970622" y="25895"/>
                  </a:lnTo>
                  <a:lnTo>
                    <a:pt x="970622" y="25514"/>
                  </a:lnTo>
                  <a:close/>
                </a:path>
                <a:path w="1461770" h="312419">
                  <a:moveTo>
                    <a:pt x="993597" y="31991"/>
                  </a:moveTo>
                  <a:lnTo>
                    <a:pt x="987920" y="30480"/>
                  </a:lnTo>
                  <a:lnTo>
                    <a:pt x="473481" y="30480"/>
                  </a:lnTo>
                  <a:lnTo>
                    <a:pt x="467791" y="31991"/>
                  </a:lnTo>
                  <a:lnTo>
                    <a:pt x="993597" y="31991"/>
                  </a:lnTo>
                  <a:close/>
                </a:path>
                <a:path w="1461770" h="312419">
                  <a:moveTo>
                    <a:pt x="1016342" y="37630"/>
                  </a:moveTo>
                  <a:lnTo>
                    <a:pt x="1012532" y="37630"/>
                  </a:lnTo>
                  <a:lnTo>
                    <a:pt x="1012532" y="36880"/>
                  </a:lnTo>
                  <a:lnTo>
                    <a:pt x="1011262" y="36880"/>
                  </a:lnTo>
                  <a:lnTo>
                    <a:pt x="1011262" y="36576"/>
                  </a:lnTo>
                  <a:lnTo>
                    <a:pt x="451192" y="36576"/>
                  </a:lnTo>
                  <a:lnTo>
                    <a:pt x="451192" y="36766"/>
                  </a:lnTo>
                  <a:lnTo>
                    <a:pt x="448652" y="36766"/>
                  </a:lnTo>
                  <a:lnTo>
                    <a:pt x="448652" y="37490"/>
                  </a:lnTo>
                  <a:lnTo>
                    <a:pt x="446112" y="37490"/>
                  </a:lnTo>
                  <a:lnTo>
                    <a:pt x="446112" y="38087"/>
                  </a:lnTo>
                  <a:lnTo>
                    <a:pt x="1016342" y="38087"/>
                  </a:lnTo>
                  <a:lnTo>
                    <a:pt x="1016342" y="37630"/>
                  </a:lnTo>
                  <a:close/>
                </a:path>
                <a:path w="1461770" h="312419">
                  <a:moveTo>
                    <a:pt x="1035037" y="44183"/>
                  </a:moveTo>
                  <a:lnTo>
                    <a:pt x="1030262" y="42672"/>
                  </a:lnTo>
                  <a:lnTo>
                    <a:pt x="431088" y="42672"/>
                  </a:lnTo>
                  <a:lnTo>
                    <a:pt x="426300" y="44183"/>
                  </a:lnTo>
                  <a:lnTo>
                    <a:pt x="1035037" y="44183"/>
                  </a:lnTo>
                  <a:close/>
                </a:path>
                <a:path w="1461770" h="312419">
                  <a:moveTo>
                    <a:pt x="1054201" y="50279"/>
                  </a:moveTo>
                  <a:lnTo>
                    <a:pt x="1049426" y="48768"/>
                  </a:lnTo>
                  <a:lnTo>
                    <a:pt x="411899" y="48768"/>
                  </a:lnTo>
                  <a:lnTo>
                    <a:pt x="407123" y="50279"/>
                  </a:lnTo>
                  <a:lnTo>
                    <a:pt x="1054201" y="50279"/>
                  </a:lnTo>
                  <a:close/>
                </a:path>
                <a:path w="1461770" h="312419">
                  <a:moveTo>
                    <a:pt x="1071118" y="56375"/>
                  </a:moveTo>
                  <a:lnTo>
                    <a:pt x="1067015" y="54864"/>
                  </a:lnTo>
                  <a:lnTo>
                    <a:pt x="394296" y="54864"/>
                  </a:lnTo>
                  <a:lnTo>
                    <a:pt x="390194" y="56375"/>
                  </a:lnTo>
                  <a:lnTo>
                    <a:pt x="1071118" y="56375"/>
                  </a:lnTo>
                  <a:close/>
                </a:path>
                <a:path w="1461770" h="312419">
                  <a:moveTo>
                    <a:pt x="1087589" y="62471"/>
                  </a:moveTo>
                  <a:lnTo>
                    <a:pt x="1083487" y="60960"/>
                  </a:lnTo>
                  <a:lnTo>
                    <a:pt x="377812" y="60960"/>
                  </a:lnTo>
                  <a:lnTo>
                    <a:pt x="373710" y="62471"/>
                  </a:lnTo>
                  <a:lnTo>
                    <a:pt x="1087589" y="62471"/>
                  </a:lnTo>
                  <a:close/>
                </a:path>
                <a:path w="1461770" h="312419">
                  <a:moveTo>
                    <a:pt x="1103972" y="68173"/>
                  </a:moveTo>
                  <a:lnTo>
                    <a:pt x="1101432" y="68173"/>
                  </a:lnTo>
                  <a:lnTo>
                    <a:pt x="1101432" y="67360"/>
                  </a:lnTo>
                  <a:lnTo>
                    <a:pt x="1100162" y="67360"/>
                  </a:lnTo>
                  <a:lnTo>
                    <a:pt x="1100162" y="67056"/>
                  </a:lnTo>
                  <a:lnTo>
                    <a:pt x="361022" y="67056"/>
                  </a:lnTo>
                  <a:lnTo>
                    <a:pt x="361022" y="67945"/>
                  </a:lnTo>
                  <a:lnTo>
                    <a:pt x="357212" y="67945"/>
                  </a:lnTo>
                  <a:lnTo>
                    <a:pt x="357212" y="68567"/>
                  </a:lnTo>
                  <a:lnTo>
                    <a:pt x="361022" y="68567"/>
                  </a:lnTo>
                  <a:lnTo>
                    <a:pt x="1100162" y="68567"/>
                  </a:lnTo>
                  <a:lnTo>
                    <a:pt x="1101432" y="68567"/>
                  </a:lnTo>
                  <a:lnTo>
                    <a:pt x="1103972" y="68567"/>
                  </a:lnTo>
                  <a:lnTo>
                    <a:pt x="1103972" y="68173"/>
                  </a:lnTo>
                  <a:close/>
                </a:path>
                <a:path w="1461770" h="312419">
                  <a:moveTo>
                    <a:pt x="1118019" y="74663"/>
                  </a:moveTo>
                  <a:lnTo>
                    <a:pt x="1114437" y="73152"/>
                  </a:lnTo>
                  <a:lnTo>
                    <a:pt x="346837" y="73152"/>
                  </a:lnTo>
                  <a:lnTo>
                    <a:pt x="343255" y="74663"/>
                  </a:lnTo>
                  <a:lnTo>
                    <a:pt x="1118019" y="74663"/>
                  </a:lnTo>
                  <a:close/>
                </a:path>
                <a:path w="1461770" h="312419">
                  <a:moveTo>
                    <a:pt x="1132408" y="80759"/>
                  </a:moveTo>
                  <a:lnTo>
                    <a:pt x="1128826" y="79248"/>
                  </a:lnTo>
                  <a:lnTo>
                    <a:pt x="332435" y="79248"/>
                  </a:lnTo>
                  <a:lnTo>
                    <a:pt x="328853" y="80759"/>
                  </a:lnTo>
                  <a:lnTo>
                    <a:pt x="1132408" y="80759"/>
                  </a:lnTo>
                  <a:close/>
                </a:path>
                <a:path w="1461770" h="312419">
                  <a:moveTo>
                    <a:pt x="1146390" y="86855"/>
                  </a:moveTo>
                  <a:lnTo>
                    <a:pt x="1143215" y="85344"/>
                  </a:lnTo>
                  <a:lnTo>
                    <a:pt x="318046" y="85344"/>
                  </a:lnTo>
                  <a:lnTo>
                    <a:pt x="314871" y="86855"/>
                  </a:lnTo>
                  <a:lnTo>
                    <a:pt x="1146390" y="86855"/>
                  </a:lnTo>
                  <a:close/>
                </a:path>
                <a:path w="1461770" h="312419">
                  <a:moveTo>
                    <a:pt x="1159103" y="92951"/>
                  </a:moveTo>
                  <a:lnTo>
                    <a:pt x="1155941" y="91440"/>
                  </a:lnTo>
                  <a:lnTo>
                    <a:pt x="305320" y="91440"/>
                  </a:lnTo>
                  <a:lnTo>
                    <a:pt x="302145" y="92951"/>
                  </a:lnTo>
                  <a:lnTo>
                    <a:pt x="1159103" y="92951"/>
                  </a:lnTo>
                  <a:close/>
                </a:path>
                <a:path w="1461770" h="312419">
                  <a:moveTo>
                    <a:pt x="1171829" y="99047"/>
                  </a:moveTo>
                  <a:lnTo>
                    <a:pt x="1168666" y="97536"/>
                  </a:lnTo>
                  <a:lnTo>
                    <a:pt x="292582" y="97536"/>
                  </a:lnTo>
                  <a:lnTo>
                    <a:pt x="289420" y="99047"/>
                  </a:lnTo>
                  <a:lnTo>
                    <a:pt x="1171829" y="99047"/>
                  </a:lnTo>
                  <a:close/>
                </a:path>
                <a:path w="1461770" h="312419">
                  <a:moveTo>
                    <a:pt x="1184554" y="105143"/>
                  </a:moveTo>
                  <a:lnTo>
                    <a:pt x="1181379" y="103632"/>
                  </a:lnTo>
                  <a:lnTo>
                    <a:pt x="279857" y="103632"/>
                  </a:lnTo>
                  <a:lnTo>
                    <a:pt x="276694" y="105143"/>
                  </a:lnTo>
                  <a:lnTo>
                    <a:pt x="1184554" y="105143"/>
                  </a:lnTo>
                  <a:close/>
                </a:path>
                <a:path w="1461770" h="312419">
                  <a:moveTo>
                    <a:pt x="1195920" y="111239"/>
                  </a:moveTo>
                  <a:lnTo>
                    <a:pt x="1193101" y="109728"/>
                  </a:lnTo>
                  <a:lnTo>
                    <a:pt x="268147" y="109728"/>
                  </a:lnTo>
                  <a:lnTo>
                    <a:pt x="265315" y="111239"/>
                  </a:lnTo>
                  <a:lnTo>
                    <a:pt x="1195920" y="111239"/>
                  </a:lnTo>
                  <a:close/>
                </a:path>
                <a:path w="1461770" h="312419">
                  <a:moveTo>
                    <a:pt x="1207287" y="117335"/>
                  </a:moveTo>
                  <a:lnTo>
                    <a:pt x="1204455" y="115824"/>
                  </a:lnTo>
                  <a:lnTo>
                    <a:pt x="256794" y="115824"/>
                  </a:lnTo>
                  <a:lnTo>
                    <a:pt x="253961" y="117335"/>
                  </a:lnTo>
                  <a:lnTo>
                    <a:pt x="1207287" y="117335"/>
                  </a:lnTo>
                  <a:close/>
                </a:path>
                <a:path w="1461770" h="312419">
                  <a:moveTo>
                    <a:pt x="1218641" y="123431"/>
                  </a:moveTo>
                  <a:lnTo>
                    <a:pt x="1215809" y="121920"/>
                  </a:lnTo>
                  <a:lnTo>
                    <a:pt x="245427" y="121920"/>
                  </a:lnTo>
                  <a:lnTo>
                    <a:pt x="242595" y="123431"/>
                  </a:lnTo>
                  <a:lnTo>
                    <a:pt x="1218641" y="123431"/>
                  </a:lnTo>
                  <a:close/>
                </a:path>
                <a:path w="1461770" h="312419">
                  <a:moveTo>
                    <a:pt x="1229499" y="129527"/>
                  </a:moveTo>
                  <a:lnTo>
                    <a:pt x="1226959" y="128016"/>
                  </a:lnTo>
                  <a:lnTo>
                    <a:pt x="234276" y="128016"/>
                  </a:lnTo>
                  <a:lnTo>
                    <a:pt x="231736" y="129527"/>
                  </a:lnTo>
                  <a:lnTo>
                    <a:pt x="1229499" y="129527"/>
                  </a:lnTo>
                  <a:close/>
                </a:path>
                <a:path w="1461770" h="312419">
                  <a:moveTo>
                    <a:pt x="1239710" y="135623"/>
                  </a:moveTo>
                  <a:lnTo>
                    <a:pt x="1237170" y="134112"/>
                  </a:lnTo>
                  <a:lnTo>
                    <a:pt x="224066" y="134112"/>
                  </a:lnTo>
                  <a:lnTo>
                    <a:pt x="221526" y="135623"/>
                  </a:lnTo>
                  <a:lnTo>
                    <a:pt x="1239710" y="135623"/>
                  </a:lnTo>
                  <a:close/>
                </a:path>
                <a:path w="1461770" h="312419">
                  <a:moveTo>
                    <a:pt x="1249921" y="141719"/>
                  </a:moveTo>
                  <a:lnTo>
                    <a:pt x="1247381" y="140208"/>
                  </a:lnTo>
                  <a:lnTo>
                    <a:pt x="213855" y="140208"/>
                  </a:lnTo>
                  <a:lnTo>
                    <a:pt x="211315" y="141719"/>
                  </a:lnTo>
                  <a:lnTo>
                    <a:pt x="1249921" y="141719"/>
                  </a:lnTo>
                  <a:close/>
                </a:path>
                <a:path w="1461770" h="312419">
                  <a:moveTo>
                    <a:pt x="1260132" y="147815"/>
                  </a:moveTo>
                  <a:lnTo>
                    <a:pt x="1257592" y="146304"/>
                  </a:lnTo>
                  <a:lnTo>
                    <a:pt x="203644" y="146304"/>
                  </a:lnTo>
                  <a:lnTo>
                    <a:pt x="201104" y="147815"/>
                  </a:lnTo>
                  <a:lnTo>
                    <a:pt x="1260132" y="147815"/>
                  </a:lnTo>
                  <a:close/>
                </a:path>
                <a:path w="1461770" h="312419">
                  <a:moveTo>
                    <a:pt x="1269771" y="153911"/>
                  </a:moveTo>
                  <a:lnTo>
                    <a:pt x="1267472" y="152400"/>
                  </a:lnTo>
                  <a:lnTo>
                    <a:pt x="193763" y="152400"/>
                  </a:lnTo>
                  <a:lnTo>
                    <a:pt x="191465" y="153911"/>
                  </a:lnTo>
                  <a:lnTo>
                    <a:pt x="1269771" y="153911"/>
                  </a:lnTo>
                  <a:close/>
                </a:path>
                <a:path w="1461770" h="312419">
                  <a:moveTo>
                    <a:pt x="1279004" y="160007"/>
                  </a:moveTo>
                  <a:lnTo>
                    <a:pt x="1276705" y="158496"/>
                  </a:lnTo>
                  <a:lnTo>
                    <a:pt x="184543" y="158496"/>
                  </a:lnTo>
                  <a:lnTo>
                    <a:pt x="182245" y="160007"/>
                  </a:lnTo>
                  <a:lnTo>
                    <a:pt x="1279004" y="160007"/>
                  </a:lnTo>
                  <a:close/>
                </a:path>
                <a:path w="1461770" h="312419">
                  <a:moveTo>
                    <a:pt x="1288237" y="166103"/>
                  </a:moveTo>
                  <a:lnTo>
                    <a:pt x="1285938" y="164592"/>
                  </a:lnTo>
                  <a:lnTo>
                    <a:pt x="175310" y="164592"/>
                  </a:lnTo>
                  <a:lnTo>
                    <a:pt x="173012" y="166103"/>
                  </a:lnTo>
                  <a:lnTo>
                    <a:pt x="1288237" y="166103"/>
                  </a:lnTo>
                  <a:close/>
                </a:path>
                <a:path w="1461770" h="312419">
                  <a:moveTo>
                    <a:pt x="1297470" y="172199"/>
                  </a:moveTo>
                  <a:lnTo>
                    <a:pt x="1295171" y="170688"/>
                  </a:lnTo>
                  <a:lnTo>
                    <a:pt x="166077" y="170688"/>
                  </a:lnTo>
                  <a:lnTo>
                    <a:pt x="163779" y="172199"/>
                  </a:lnTo>
                  <a:lnTo>
                    <a:pt x="1297470" y="172199"/>
                  </a:lnTo>
                  <a:close/>
                </a:path>
                <a:path w="1461770" h="312419">
                  <a:moveTo>
                    <a:pt x="1306309" y="178295"/>
                  </a:moveTo>
                  <a:lnTo>
                    <a:pt x="1304213" y="176784"/>
                  </a:lnTo>
                  <a:lnTo>
                    <a:pt x="157035" y="176784"/>
                  </a:lnTo>
                  <a:lnTo>
                    <a:pt x="154940" y="178295"/>
                  </a:lnTo>
                  <a:lnTo>
                    <a:pt x="1306309" y="178295"/>
                  </a:lnTo>
                  <a:close/>
                </a:path>
                <a:path w="1461770" h="312419">
                  <a:moveTo>
                    <a:pt x="1314691" y="184391"/>
                  </a:moveTo>
                  <a:lnTo>
                    <a:pt x="1312608" y="182880"/>
                  </a:lnTo>
                  <a:lnTo>
                    <a:pt x="148653" y="182880"/>
                  </a:lnTo>
                  <a:lnTo>
                    <a:pt x="146558" y="184391"/>
                  </a:lnTo>
                  <a:lnTo>
                    <a:pt x="1314691" y="184391"/>
                  </a:lnTo>
                  <a:close/>
                </a:path>
                <a:path w="1461770" h="312419">
                  <a:moveTo>
                    <a:pt x="1323073" y="190487"/>
                  </a:moveTo>
                  <a:lnTo>
                    <a:pt x="1320990" y="188976"/>
                  </a:lnTo>
                  <a:lnTo>
                    <a:pt x="140271" y="188976"/>
                  </a:lnTo>
                  <a:lnTo>
                    <a:pt x="138176" y="190487"/>
                  </a:lnTo>
                  <a:lnTo>
                    <a:pt x="1323073" y="190487"/>
                  </a:lnTo>
                  <a:close/>
                </a:path>
                <a:path w="1461770" h="312419">
                  <a:moveTo>
                    <a:pt x="1331455" y="196583"/>
                  </a:moveTo>
                  <a:lnTo>
                    <a:pt x="1329372" y="195072"/>
                  </a:lnTo>
                  <a:lnTo>
                    <a:pt x="131889" y="195072"/>
                  </a:lnTo>
                  <a:lnTo>
                    <a:pt x="129806" y="196583"/>
                  </a:lnTo>
                  <a:lnTo>
                    <a:pt x="1331455" y="196583"/>
                  </a:lnTo>
                  <a:close/>
                </a:path>
                <a:path w="1461770" h="312419">
                  <a:moveTo>
                    <a:pt x="1340192" y="202488"/>
                  </a:moveTo>
                  <a:lnTo>
                    <a:pt x="1338922" y="202488"/>
                  </a:lnTo>
                  <a:lnTo>
                    <a:pt x="1338922" y="201549"/>
                  </a:lnTo>
                  <a:lnTo>
                    <a:pt x="1337652" y="201549"/>
                  </a:lnTo>
                  <a:lnTo>
                    <a:pt x="1337652" y="201168"/>
                  </a:lnTo>
                  <a:lnTo>
                    <a:pt x="123532" y="201168"/>
                  </a:lnTo>
                  <a:lnTo>
                    <a:pt x="123532" y="201612"/>
                  </a:lnTo>
                  <a:lnTo>
                    <a:pt x="122262" y="201612"/>
                  </a:lnTo>
                  <a:lnTo>
                    <a:pt x="122262" y="202565"/>
                  </a:lnTo>
                  <a:lnTo>
                    <a:pt x="120992" y="202565"/>
                  </a:lnTo>
                  <a:lnTo>
                    <a:pt x="120992" y="202679"/>
                  </a:lnTo>
                  <a:lnTo>
                    <a:pt x="1340192" y="202679"/>
                  </a:lnTo>
                  <a:lnTo>
                    <a:pt x="1340192" y="202488"/>
                  </a:lnTo>
                  <a:close/>
                </a:path>
                <a:path w="1461770" h="312419">
                  <a:moveTo>
                    <a:pt x="1347419" y="208775"/>
                  </a:moveTo>
                  <a:lnTo>
                    <a:pt x="1345526" y="207264"/>
                  </a:lnTo>
                  <a:lnTo>
                    <a:pt x="115747" y="207264"/>
                  </a:lnTo>
                  <a:lnTo>
                    <a:pt x="113842" y="208775"/>
                  </a:lnTo>
                  <a:lnTo>
                    <a:pt x="1347419" y="208775"/>
                  </a:lnTo>
                  <a:close/>
                </a:path>
                <a:path w="1461770" h="312419">
                  <a:moveTo>
                    <a:pt x="1355064" y="214871"/>
                  </a:moveTo>
                  <a:lnTo>
                    <a:pt x="1353159" y="213360"/>
                  </a:lnTo>
                  <a:lnTo>
                    <a:pt x="108115" y="213360"/>
                  </a:lnTo>
                  <a:lnTo>
                    <a:pt x="106210" y="214871"/>
                  </a:lnTo>
                  <a:lnTo>
                    <a:pt x="1355064" y="214871"/>
                  </a:lnTo>
                  <a:close/>
                </a:path>
                <a:path w="1461770" h="312419">
                  <a:moveTo>
                    <a:pt x="1362697" y="220967"/>
                  </a:moveTo>
                  <a:lnTo>
                    <a:pt x="1360792" y="219456"/>
                  </a:lnTo>
                  <a:lnTo>
                    <a:pt x="100482" y="219456"/>
                  </a:lnTo>
                  <a:lnTo>
                    <a:pt x="98577" y="220967"/>
                  </a:lnTo>
                  <a:lnTo>
                    <a:pt x="1362697" y="220967"/>
                  </a:lnTo>
                  <a:close/>
                </a:path>
                <a:path w="1461770" h="312419">
                  <a:moveTo>
                    <a:pt x="1370330" y="227063"/>
                  </a:moveTo>
                  <a:lnTo>
                    <a:pt x="1368437" y="225552"/>
                  </a:lnTo>
                  <a:lnTo>
                    <a:pt x="92849" y="225552"/>
                  </a:lnTo>
                  <a:lnTo>
                    <a:pt x="90944" y="227063"/>
                  </a:lnTo>
                  <a:lnTo>
                    <a:pt x="1370330" y="227063"/>
                  </a:lnTo>
                  <a:close/>
                </a:path>
                <a:path w="1461770" h="312419">
                  <a:moveTo>
                    <a:pt x="1377696" y="233159"/>
                  </a:moveTo>
                  <a:lnTo>
                    <a:pt x="1375956" y="231648"/>
                  </a:lnTo>
                  <a:lnTo>
                    <a:pt x="85331" y="231648"/>
                  </a:lnTo>
                  <a:lnTo>
                    <a:pt x="83591" y="233159"/>
                  </a:lnTo>
                  <a:lnTo>
                    <a:pt x="1377696" y="233159"/>
                  </a:lnTo>
                  <a:close/>
                </a:path>
                <a:path w="1461770" h="312419">
                  <a:moveTo>
                    <a:pt x="1384668" y="239255"/>
                  </a:moveTo>
                  <a:lnTo>
                    <a:pt x="1382928" y="237744"/>
                  </a:lnTo>
                  <a:lnTo>
                    <a:pt x="78359" y="237744"/>
                  </a:lnTo>
                  <a:lnTo>
                    <a:pt x="76631" y="239255"/>
                  </a:lnTo>
                  <a:lnTo>
                    <a:pt x="1384668" y="239255"/>
                  </a:lnTo>
                  <a:close/>
                </a:path>
                <a:path w="1461770" h="312419">
                  <a:moveTo>
                    <a:pt x="1391627" y="245351"/>
                  </a:moveTo>
                  <a:lnTo>
                    <a:pt x="1389900" y="243840"/>
                  </a:lnTo>
                  <a:lnTo>
                    <a:pt x="71399" y="243840"/>
                  </a:lnTo>
                  <a:lnTo>
                    <a:pt x="69659" y="245351"/>
                  </a:lnTo>
                  <a:lnTo>
                    <a:pt x="1391627" y="245351"/>
                  </a:lnTo>
                  <a:close/>
                </a:path>
                <a:path w="1461770" h="312419">
                  <a:moveTo>
                    <a:pt x="1398600" y="251447"/>
                  </a:moveTo>
                  <a:lnTo>
                    <a:pt x="1396873" y="249936"/>
                  </a:lnTo>
                  <a:lnTo>
                    <a:pt x="64439" y="249936"/>
                  </a:lnTo>
                  <a:lnTo>
                    <a:pt x="62699" y="251447"/>
                  </a:lnTo>
                  <a:lnTo>
                    <a:pt x="1398600" y="251447"/>
                  </a:lnTo>
                  <a:close/>
                </a:path>
                <a:path w="1461770" h="312419">
                  <a:moveTo>
                    <a:pt x="1405572" y="257543"/>
                  </a:moveTo>
                  <a:lnTo>
                    <a:pt x="1403832" y="256032"/>
                  </a:lnTo>
                  <a:lnTo>
                    <a:pt x="57467" y="256032"/>
                  </a:lnTo>
                  <a:lnTo>
                    <a:pt x="55740" y="257543"/>
                  </a:lnTo>
                  <a:lnTo>
                    <a:pt x="1405572" y="257543"/>
                  </a:lnTo>
                  <a:close/>
                </a:path>
                <a:path w="1461770" h="312419">
                  <a:moveTo>
                    <a:pt x="1412240" y="263639"/>
                  </a:moveTo>
                  <a:lnTo>
                    <a:pt x="1410652" y="262128"/>
                  </a:lnTo>
                  <a:lnTo>
                    <a:pt x="50660" y="262128"/>
                  </a:lnTo>
                  <a:lnTo>
                    <a:pt x="49072" y="263639"/>
                  </a:lnTo>
                  <a:lnTo>
                    <a:pt x="1412240" y="263639"/>
                  </a:lnTo>
                  <a:close/>
                </a:path>
                <a:path w="1461770" h="312419">
                  <a:moveTo>
                    <a:pt x="1418615" y="269735"/>
                  </a:moveTo>
                  <a:lnTo>
                    <a:pt x="1417027" y="268224"/>
                  </a:lnTo>
                  <a:lnTo>
                    <a:pt x="44297" y="268224"/>
                  </a:lnTo>
                  <a:lnTo>
                    <a:pt x="42710" y="269735"/>
                  </a:lnTo>
                  <a:lnTo>
                    <a:pt x="1418615" y="269735"/>
                  </a:lnTo>
                  <a:close/>
                </a:path>
                <a:path w="1461770" h="312419">
                  <a:moveTo>
                    <a:pt x="1424978" y="275831"/>
                  </a:moveTo>
                  <a:lnTo>
                    <a:pt x="1423390" y="274320"/>
                  </a:lnTo>
                  <a:lnTo>
                    <a:pt x="37934" y="274320"/>
                  </a:lnTo>
                  <a:lnTo>
                    <a:pt x="36347" y="275831"/>
                  </a:lnTo>
                  <a:lnTo>
                    <a:pt x="1424978" y="275831"/>
                  </a:lnTo>
                  <a:close/>
                </a:path>
                <a:path w="1461770" h="312419">
                  <a:moveTo>
                    <a:pt x="1431353" y="281927"/>
                  </a:moveTo>
                  <a:lnTo>
                    <a:pt x="1429766" y="280416"/>
                  </a:lnTo>
                  <a:lnTo>
                    <a:pt x="31572" y="280416"/>
                  </a:lnTo>
                  <a:lnTo>
                    <a:pt x="29984" y="281927"/>
                  </a:lnTo>
                  <a:lnTo>
                    <a:pt x="1431353" y="281927"/>
                  </a:lnTo>
                  <a:close/>
                </a:path>
                <a:path w="1461770" h="312419">
                  <a:moveTo>
                    <a:pt x="1437716" y="288023"/>
                  </a:moveTo>
                  <a:lnTo>
                    <a:pt x="1436128" y="286512"/>
                  </a:lnTo>
                  <a:lnTo>
                    <a:pt x="25209" y="286512"/>
                  </a:lnTo>
                  <a:lnTo>
                    <a:pt x="23622" y="288023"/>
                  </a:lnTo>
                  <a:lnTo>
                    <a:pt x="1437716" y="288023"/>
                  </a:lnTo>
                  <a:close/>
                </a:path>
                <a:path w="1461770" h="312419">
                  <a:moveTo>
                    <a:pt x="1443901" y="294119"/>
                  </a:moveTo>
                  <a:lnTo>
                    <a:pt x="1442453" y="292608"/>
                  </a:lnTo>
                  <a:lnTo>
                    <a:pt x="18897" y="292608"/>
                  </a:lnTo>
                  <a:lnTo>
                    <a:pt x="17449" y="294119"/>
                  </a:lnTo>
                  <a:lnTo>
                    <a:pt x="1443901" y="294119"/>
                  </a:lnTo>
                  <a:close/>
                </a:path>
                <a:path w="1461770" h="312419">
                  <a:moveTo>
                    <a:pt x="1449717" y="300215"/>
                  </a:moveTo>
                  <a:lnTo>
                    <a:pt x="1448269" y="298704"/>
                  </a:lnTo>
                  <a:lnTo>
                    <a:pt x="13081" y="298704"/>
                  </a:lnTo>
                  <a:lnTo>
                    <a:pt x="11633" y="300215"/>
                  </a:lnTo>
                  <a:lnTo>
                    <a:pt x="1449717" y="300215"/>
                  </a:lnTo>
                  <a:close/>
                </a:path>
                <a:path w="1461770" h="312419">
                  <a:moveTo>
                    <a:pt x="1455547" y="306311"/>
                  </a:moveTo>
                  <a:lnTo>
                    <a:pt x="1454099" y="304800"/>
                  </a:lnTo>
                  <a:lnTo>
                    <a:pt x="7264" y="304800"/>
                  </a:lnTo>
                  <a:lnTo>
                    <a:pt x="5816" y="306311"/>
                  </a:lnTo>
                  <a:lnTo>
                    <a:pt x="1455547" y="306311"/>
                  </a:lnTo>
                  <a:close/>
                </a:path>
                <a:path w="1461770" h="312419">
                  <a:moveTo>
                    <a:pt x="1461363" y="312407"/>
                  </a:moveTo>
                  <a:lnTo>
                    <a:pt x="1459915" y="310896"/>
                  </a:lnTo>
                  <a:lnTo>
                    <a:pt x="1447" y="310896"/>
                  </a:lnTo>
                  <a:lnTo>
                    <a:pt x="0" y="312407"/>
                  </a:lnTo>
                  <a:lnTo>
                    <a:pt x="1461363" y="312407"/>
                  </a:lnTo>
                  <a:close/>
                </a:path>
              </a:pathLst>
            </a:custGeom>
            <a:solidFill>
              <a:srgbClr val="CCFFCC"/>
            </a:solidFill>
          </p:spPr>
          <p:txBody>
            <a:bodyPr wrap="square" lIns="0" tIns="0" rIns="0" bIns="0" rtlCol="0"/>
            <a:lstStyle/>
            <a:p>
              <a:endParaRPr/>
            </a:p>
          </p:txBody>
        </p:sp>
        <p:sp>
          <p:nvSpPr>
            <p:cNvPr id="217" name="object 136">
              <a:extLst>
                <a:ext uri="{FF2B5EF4-FFF2-40B4-BE49-F238E27FC236}">
                  <a16:creationId xmlns:a16="http://schemas.microsoft.com/office/drawing/2014/main" id="{A99F5554-40E2-01E7-3378-DA23BE448388}"/>
                </a:ext>
              </a:extLst>
            </p:cNvPr>
            <p:cNvSpPr/>
            <p:nvPr/>
          </p:nvSpPr>
          <p:spPr>
            <a:xfrm>
              <a:off x="7299413" y="1895868"/>
              <a:ext cx="1927225" cy="403860"/>
            </a:xfrm>
            <a:custGeom>
              <a:avLst/>
              <a:gdLst/>
              <a:ahLst/>
              <a:cxnLst/>
              <a:rect l="l" t="t" r="r" b="b"/>
              <a:pathLst>
                <a:path w="1927225" h="403860">
                  <a:moveTo>
                    <a:pt x="1693976" y="1511"/>
                  </a:moveTo>
                  <a:lnTo>
                    <a:pt x="1692529" y="0"/>
                  </a:lnTo>
                  <a:lnTo>
                    <a:pt x="234061" y="0"/>
                  </a:lnTo>
                  <a:lnTo>
                    <a:pt x="232613" y="1511"/>
                  </a:lnTo>
                  <a:lnTo>
                    <a:pt x="1693976" y="1511"/>
                  </a:lnTo>
                  <a:close/>
                </a:path>
                <a:path w="1927225" h="403860">
                  <a:moveTo>
                    <a:pt x="1699806" y="7607"/>
                  </a:moveTo>
                  <a:lnTo>
                    <a:pt x="1698358" y="6096"/>
                  </a:lnTo>
                  <a:lnTo>
                    <a:pt x="228244" y="6096"/>
                  </a:lnTo>
                  <a:lnTo>
                    <a:pt x="226796" y="7607"/>
                  </a:lnTo>
                  <a:lnTo>
                    <a:pt x="1699806" y="7607"/>
                  </a:lnTo>
                  <a:close/>
                </a:path>
                <a:path w="1927225" h="403860">
                  <a:moveTo>
                    <a:pt x="1705622" y="13703"/>
                  </a:moveTo>
                  <a:lnTo>
                    <a:pt x="1704174" y="12192"/>
                  </a:lnTo>
                  <a:lnTo>
                    <a:pt x="222427" y="12192"/>
                  </a:lnTo>
                  <a:lnTo>
                    <a:pt x="220980" y="13703"/>
                  </a:lnTo>
                  <a:lnTo>
                    <a:pt x="1705622" y="13703"/>
                  </a:lnTo>
                  <a:close/>
                </a:path>
                <a:path w="1927225" h="403860">
                  <a:moveTo>
                    <a:pt x="1710969" y="19799"/>
                  </a:moveTo>
                  <a:lnTo>
                    <a:pt x="1709648" y="18288"/>
                  </a:lnTo>
                  <a:lnTo>
                    <a:pt x="216966" y="18288"/>
                  </a:lnTo>
                  <a:lnTo>
                    <a:pt x="215646" y="19799"/>
                  </a:lnTo>
                  <a:lnTo>
                    <a:pt x="1710969" y="19799"/>
                  </a:lnTo>
                  <a:close/>
                </a:path>
                <a:path w="1927225" h="403860">
                  <a:moveTo>
                    <a:pt x="1716290" y="25895"/>
                  </a:moveTo>
                  <a:lnTo>
                    <a:pt x="1714969" y="24384"/>
                  </a:lnTo>
                  <a:lnTo>
                    <a:pt x="211645" y="24384"/>
                  </a:lnTo>
                  <a:lnTo>
                    <a:pt x="210324" y="25895"/>
                  </a:lnTo>
                  <a:lnTo>
                    <a:pt x="1716290" y="25895"/>
                  </a:lnTo>
                  <a:close/>
                </a:path>
                <a:path w="1927225" h="403860">
                  <a:moveTo>
                    <a:pt x="1721612" y="31991"/>
                  </a:moveTo>
                  <a:lnTo>
                    <a:pt x="1720291" y="30480"/>
                  </a:lnTo>
                  <a:lnTo>
                    <a:pt x="206336" y="30480"/>
                  </a:lnTo>
                  <a:lnTo>
                    <a:pt x="205016" y="31991"/>
                  </a:lnTo>
                  <a:lnTo>
                    <a:pt x="1721612" y="31991"/>
                  </a:lnTo>
                  <a:close/>
                </a:path>
                <a:path w="1927225" h="403860">
                  <a:moveTo>
                    <a:pt x="1726933" y="38087"/>
                  </a:moveTo>
                  <a:lnTo>
                    <a:pt x="1725612" y="36576"/>
                  </a:lnTo>
                  <a:lnTo>
                    <a:pt x="201015" y="36576"/>
                  </a:lnTo>
                  <a:lnTo>
                    <a:pt x="199694" y="38087"/>
                  </a:lnTo>
                  <a:lnTo>
                    <a:pt x="1726933" y="38087"/>
                  </a:lnTo>
                  <a:close/>
                </a:path>
                <a:path w="1927225" h="403860">
                  <a:moveTo>
                    <a:pt x="1732254" y="44183"/>
                  </a:moveTo>
                  <a:lnTo>
                    <a:pt x="1730933" y="42672"/>
                  </a:lnTo>
                  <a:lnTo>
                    <a:pt x="195707" y="42672"/>
                  </a:lnTo>
                  <a:lnTo>
                    <a:pt x="194386" y="44183"/>
                  </a:lnTo>
                  <a:lnTo>
                    <a:pt x="1732254" y="44183"/>
                  </a:lnTo>
                  <a:close/>
                </a:path>
                <a:path w="1927225" h="403860">
                  <a:moveTo>
                    <a:pt x="1737423" y="50279"/>
                  </a:moveTo>
                  <a:lnTo>
                    <a:pt x="1736217" y="48768"/>
                  </a:lnTo>
                  <a:lnTo>
                    <a:pt x="190423" y="48768"/>
                  </a:lnTo>
                  <a:lnTo>
                    <a:pt x="189217" y="50279"/>
                  </a:lnTo>
                  <a:lnTo>
                    <a:pt x="1737423" y="50279"/>
                  </a:lnTo>
                  <a:close/>
                </a:path>
                <a:path w="1927225" h="403860">
                  <a:moveTo>
                    <a:pt x="1742274" y="56375"/>
                  </a:moveTo>
                  <a:lnTo>
                    <a:pt x="1741068" y="54864"/>
                  </a:lnTo>
                  <a:lnTo>
                    <a:pt x="185585" y="54864"/>
                  </a:lnTo>
                  <a:lnTo>
                    <a:pt x="184378" y="56375"/>
                  </a:lnTo>
                  <a:lnTo>
                    <a:pt x="1742274" y="56375"/>
                  </a:lnTo>
                  <a:close/>
                </a:path>
                <a:path w="1927225" h="403860">
                  <a:moveTo>
                    <a:pt x="1747139" y="62471"/>
                  </a:moveTo>
                  <a:lnTo>
                    <a:pt x="1745932" y="60960"/>
                  </a:lnTo>
                  <a:lnTo>
                    <a:pt x="180733" y="60960"/>
                  </a:lnTo>
                  <a:lnTo>
                    <a:pt x="179527" y="62471"/>
                  </a:lnTo>
                  <a:lnTo>
                    <a:pt x="1747139" y="62471"/>
                  </a:lnTo>
                  <a:close/>
                </a:path>
                <a:path w="1927225" h="403860">
                  <a:moveTo>
                    <a:pt x="1751990" y="68567"/>
                  </a:moveTo>
                  <a:lnTo>
                    <a:pt x="1750783" y="67056"/>
                  </a:lnTo>
                  <a:lnTo>
                    <a:pt x="175882" y="67056"/>
                  </a:lnTo>
                  <a:lnTo>
                    <a:pt x="174675" y="68567"/>
                  </a:lnTo>
                  <a:lnTo>
                    <a:pt x="1751990" y="68567"/>
                  </a:lnTo>
                  <a:close/>
                </a:path>
                <a:path w="1927225" h="403860">
                  <a:moveTo>
                    <a:pt x="1756854" y="74663"/>
                  </a:moveTo>
                  <a:lnTo>
                    <a:pt x="1755635" y="73152"/>
                  </a:lnTo>
                  <a:lnTo>
                    <a:pt x="171030" y="73152"/>
                  </a:lnTo>
                  <a:lnTo>
                    <a:pt x="169824" y="74663"/>
                  </a:lnTo>
                  <a:lnTo>
                    <a:pt x="1756854" y="74663"/>
                  </a:lnTo>
                  <a:close/>
                </a:path>
                <a:path w="1927225" h="403860">
                  <a:moveTo>
                    <a:pt x="1761705" y="80759"/>
                  </a:moveTo>
                  <a:lnTo>
                    <a:pt x="1760499" y="79248"/>
                  </a:lnTo>
                  <a:lnTo>
                    <a:pt x="166179" y="79248"/>
                  </a:lnTo>
                  <a:lnTo>
                    <a:pt x="164973" y="80759"/>
                  </a:lnTo>
                  <a:lnTo>
                    <a:pt x="1761705" y="80759"/>
                  </a:lnTo>
                  <a:close/>
                </a:path>
                <a:path w="1927225" h="403860">
                  <a:moveTo>
                    <a:pt x="1766354" y="86855"/>
                  </a:moveTo>
                  <a:lnTo>
                    <a:pt x="1765249" y="85344"/>
                  </a:lnTo>
                  <a:lnTo>
                    <a:pt x="161429" y="85344"/>
                  </a:lnTo>
                  <a:lnTo>
                    <a:pt x="160337" y="86855"/>
                  </a:lnTo>
                  <a:lnTo>
                    <a:pt x="1766354" y="86855"/>
                  </a:lnTo>
                  <a:close/>
                </a:path>
                <a:path w="1927225" h="403860">
                  <a:moveTo>
                    <a:pt x="1770773" y="92951"/>
                  </a:moveTo>
                  <a:lnTo>
                    <a:pt x="1769668" y="91440"/>
                  </a:lnTo>
                  <a:lnTo>
                    <a:pt x="157022" y="91440"/>
                  </a:lnTo>
                  <a:lnTo>
                    <a:pt x="155917" y="92951"/>
                  </a:lnTo>
                  <a:lnTo>
                    <a:pt x="1770773" y="92951"/>
                  </a:lnTo>
                  <a:close/>
                </a:path>
                <a:path w="1927225" h="403860">
                  <a:moveTo>
                    <a:pt x="1775193" y="99047"/>
                  </a:moveTo>
                  <a:lnTo>
                    <a:pt x="1774101" y="97536"/>
                  </a:lnTo>
                  <a:lnTo>
                    <a:pt x="152603" y="97536"/>
                  </a:lnTo>
                  <a:lnTo>
                    <a:pt x="151498" y="99047"/>
                  </a:lnTo>
                  <a:lnTo>
                    <a:pt x="1775193" y="99047"/>
                  </a:lnTo>
                  <a:close/>
                </a:path>
                <a:path w="1927225" h="403860">
                  <a:moveTo>
                    <a:pt x="1779625" y="105143"/>
                  </a:moveTo>
                  <a:lnTo>
                    <a:pt x="1778520" y="103632"/>
                  </a:lnTo>
                  <a:lnTo>
                    <a:pt x="148183" y="103632"/>
                  </a:lnTo>
                  <a:lnTo>
                    <a:pt x="147091" y="105143"/>
                  </a:lnTo>
                  <a:lnTo>
                    <a:pt x="1779625" y="105143"/>
                  </a:lnTo>
                  <a:close/>
                </a:path>
                <a:path w="1927225" h="403860">
                  <a:moveTo>
                    <a:pt x="1784045" y="111239"/>
                  </a:moveTo>
                  <a:lnTo>
                    <a:pt x="1782940" y="109728"/>
                  </a:lnTo>
                  <a:lnTo>
                    <a:pt x="143776" y="109728"/>
                  </a:lnTo>
                  <a:lnTo>
                    <a:pt x="142671" y="111239"/>
                  </a:lnTo>
                  <a:lnTo>
                    <a:pt x="1784045" y="111239"/>
                  </a:lnTo>
                  <a:close/>
                </a:path>
                <a:path w="1927225" h="403860">
                  <a:moveTo>
                    <a:pt x="1788464" y="117335"/>
                  </a:moveTo>
                  <a:lnTo>
                    <a:pt x="1787372" y="115824"/>
                  </a:lnTo>
                  <a:lnTo>
                    <a:pt x="139357" y="115824"/>
                  </a:lnTo>
                  <a:lnTo>
                    <a:pt x="138252" y="117335"/>
                  </a:lnTo>
                  <a:lnTo>
                    <a:pt x="1788464" y="117335"/>
                  </a:lnTo>
                  <a:close/>
                </a:path>
                <a:path w="1927225" h="403860">
                  <a:moveTo>
                    <a:pt x="1792719" y="123431"/>
                  </a:moveTo>
                  <a:lnTo>
                    <a:pt x="1791716" y="121920"/>
                  </a:lnTo>
                  <a:lnTo>
                    <a:pt x="135013" y="121920"/>
                  </a:lnTo>
                  <a:lnTo>
                    <a:pt x="134010" y="123431"/>
                  </a:lnTo>
                  <a:lnTo>
                    <a:pt x="1792719" y="123431"/>
                  </a:lnTo>
                  <a:close/>
                </a:path>
                <a:path w="1927225" h="403860">
                  <a:moveTo>
                    <a:pt x="1796732" y="129527"/>
                  </a:moveTo>
                  <a:lnTo>
                    <a:pt x="1795729" y="128016"/>
                  </a:lnTo>
                  <a:lnTo>
                    <a:pt x="131000" y="128016"/>
                  </a:lnTo>
                  <a:lnTo>
                    <a:pt x="130009" y="129527"/>
                  </a:lnTo>
                  <a:lnTo>
                    <a:pt x="1796732" y="129527"/>
                  </a:lnTo>
                  <a:close/>
                </a:path>
                <a:path w="1927225" h="403860">
                  <a:moveTo>
                    <a:pt x="1800745" y="135623"/>
                  </a:moveTo>
                  <a:lnTo>
                    <a:pt x="1799742" y="134112"/>
                  </a:lnTo>
                  <a:lnTo>
                    <a:pt x="127000" y="134112"/>
                  </a:lnTo>
                  <a:lnTo>
                    <a:pt x="125996" y="135623"/>
                  </a:lnTo>
                  <a:lnTo>
                    <a:pt x="1800745" y="135623"/>
                  </a:lnTo>
                  <a:close/>
                </a:path>
                <a:path w="1927225" h="403860">
                  <a:moveTo>
                    <a:pt x="1804758" y="141719"/>
                  </a:moveTo>
                  <a:lnTo>
                    <a:pt x="1803768" y="140208"/>
                  </a:lnTo>
                  <a:lnTo>
                    <a:pt x="122986" y="140208"/>
                  </a:lnTo>
                  <a:lnTo>
                    <a:pt x="121983" y="141719"/>
                  </a:lnTo>
                  <a:lnTo>
                    <a:pt x="1804758" y="141719"/>
                  </a:lnTo>
                  <a:close/>
                </a:path>
                <a:path w="1927225" h="403860">
                  <a:moveTo>
                    <a:pt x="1808784" y="147815"/>
                  </a:moveTo>
                  <a:lnTo>
                    <a:pt x="1807781" y="146304"/>
                  </a:lnTo>
                  <a:lnTo>
                    <a:pt x="118973" y="146304"/>
                  </a:lnTo>
                  <a:lnTo>
                    <a:pt x="117983" y="147815"/>
                  </a:lnTo>
                  <a:lnTo>
                    <a:pt x="1808784" y="147815"/>
                  </a:lnTo>
                  <a:close/>
                </a:path>
                <a:path w="1927225" h="403860">
                  <a:moveTo>
                    <a:pt x="1812798" y="153911"/>
                  </a:moveTo>
                  <a:lnTo>
                    <a:pt x="1811794" y="152400"/>
                  </a:lnTo>
                  <a:lnTo>
                    <a:pt x="114973" y="152400"/>
                  </a:lnTo>
                  <a:lnTo>
                    <a:pt x="113969" y="153911"/>
                  </a:lnTo>
                  <a:lnTo>
                    <a:pt x="1812798" y="153911"/>
                  </a:lnTo>
                  <a:close/>
                </a:path>
                <a:path w="1927225" h="403860">
                  <a:moveTo>
                    <a:pt x="1816646" y="158788"/>
                  </a:moveTo>
                  <a:lnTo>
                    <a:pt x="1815376" y="158788"/>
                  </a:lnTo>
                  <a:lnTo>
                    <a:pt x="1815376" y="158496"/>
                  </a:lnTo>
                  <a:lnTo>
                    <a:pt x="111036" y="158496"/>
                  </a:lnTo>
                  <a:lnTo>
                    <a:pt x="111036" y="159397"/>
                  </a:lnTo>
                  <a:lnTo>
                    <a:pt x="109766" y="159397"/>
                  </a:lnTo>
                  <a:lnTo>
                    <a:pt x="109766" y="160007"/>
                  </a:lnTo>
                  <a:lnTo>
                    <a:pt x="111036" y="160007"/>
                  </a:lnTo>
                  <a:lnTo>
                    <a:pt x="1815376" y="160007"/>
                  </a:lnTo>
                  <a:lnTo>
                    <a:pt x="1816646" y="160007"/>
                  </a:lnTo>
                  <a:lnTo>
                    <a:pt x="1816646" y="158788"/>
                  </a:lnTo>
                  <a:close/>
                </a:path>
                <a:path w="1927225" h="403860">
                  <a:moveTo>
                    <a:pt x="1820379" y="166103"/>
                  </a:moveTo>
                  <a:lnTo>
                    <a:pt x="1819478" y="164592"/>
                  </a:lnTo>
                  <a:lnTo>
                    <a:pt x="107302" y="164592"/>
                  </a:lnTo>
                  <a:lnTo>
                    <a:pt x="106400" y="166103"/>
                  </a:lnTo>
                  <a:lnTo>
                    <a:pt x="1820379" y="166103"/>
                  </a:lnTo>
                  <a:close/>
                </a:path>
                <a:path w="1927225" h="403860">
                  <a:moveTo>
                    <a:pt x="1824012" y="172199"/>
                  </a:moveTo>
                  <a:lnTo>
                    <a:pt x="1823097" y="170688"/>
                  </a:lnTo>
                  <a:lnTo>
                    <a:pt x="103682" y="170688"/>
                  </a:lnTo>
                  <a:lnTo>
                    <a:pt x="102781" y="172199"/>
                  </a:lnTo>
                  <a:lnTo>
                    <a:pt x="1824012" y="172199"/>
                  </a:lnTo>
                  <a:close/>
                </a:path>
                <a:path w="1927225" h="403860">
                  <a:moveTo>
                    <a:pt x="1827644" y="178295"/>
                  </a:moveTo>
                  <a:lnTo>
                    <a:pt x="1826729" y="176784"/>
                  </a:lnTo>
                  <a:lnTo>
                    <a:pt x="100063" y="176784"/>
                  </a:lnTo>
                  <a:lnTo>
                    <a:pt x="99161" y="178295"/>
                  </a:lnTo>
                  <a:lnTo>
                    <a:pt x="1827644" y="178295"/>
                  </a:lnTo>
                  <a:close/>
                </a:path>
                <a:path w="1927225" h="403860">
                  <a:moveTo>
                    <a:pt x="1831263" y="184391"/>
                  </a:moveTo>
                  <a:lnTo>
                    <a:pt x="1830362" y="182880"/>
                  </a:lnTo>
                  <a:lnTo>
                    <a:pt x="96431" y="182880"/>
                  </a:lnTo>
                  <a:lnTo>
                    <a:pt x="95529" y="184391"/>
                  </a:lnTo>
                  <a:lnTo>
                    <a:pt x="1831263" y="184391"/>
                  </a:lnTo>
                  <a:close/>
                </a:path>
                <a:path w="1927225" h="403860">
                  <a:moveTo>
                    <a:pt x="1834896" y="190487"/>
                  </a:moveTo>
                  <a:lnTo>
                    <a:pt x="1833994" y="188976"/>
                  </a:lnTo>
                  <a:lnTo>
                    <a:pt x="92811" y="188976"/>
                  </a:lnTo>
                  <a:lnTo>
                    <a:pt x="91909" y="190487"/>
                  </a:lnTo>
                  <a:lnTo>
                    <a:pt x="1834896" y="190487"/>
                  </a:lnTo>
                  <a:close/>
                </a:path>
                <a:path w="1927225" h="403860">
                  <a:moveTo>
                    <a:pt x="1838528" y="196583"/>
                  </a:moveTo>
                  <a:lnTo>
                    <a:pt x="1837626" y="195072"/>
                  </a:lnTo>
                  <a:lnTo>
                    <a:pt x="89192" y="195072"/>
                  </a:lnTo>
                  <a:lnTo>
                    <a:pt x="88277" y="196583"/>
                  </a:lnTo>
                  <a:lnTo>
                    <a:pt x="1838528" y="196583"/>
                  </a:lnTo>
                  <a:close/>
                </a:path>
                <a:path w="1927225" h="403860">
                  <a:moveTo>
                    <a:pt x="1841893" y="202679"/>
                  </a:moveTo>
                  <a:lnTo>
                    <a:pt x="1841080" y="201168"/>
                  </a:lnTo>
                  <a:lnTo>
                    <a:pt x="85737" y="201168"/>
                  </a:lnTo>
                  <a:lnTo>
                    <a:pt x="84924" y="202679"/>
                  </a:lnTo>
                  <a:lnTo>
                    <a:pt x="1841893" y="202679"/>
                  </a:lnTo>
                  <a:close/>
                </a:path>
                <a:path w="1927225" h="403860">
                  <a:moveTo>
                    <a:pt x="1845157" y="208775"/>
                  </a:moveTo>
                  <a:lnTo>
                    <a:pt x="1844344" y="207264"/>
                  </a:lnTo>
                  <a:lnTo>
                    <a:pt x="82473" y="207264"/>
                  </a:lnTo>
                  <a:lnTo>
                    <a:pt x="81661" y="208775"/>
                  </a:lnTo>
                  <a:lnTo>
                    <a:pt x="1845157" y="208775"/>
                  </a:lnTo>
                  <a:close/>
                </a:path>
                <a:path w="1927225" h="403860">
                  <a:moveTo>
                    <a:pt x="1848421" y="214871"/>
                  </a:moveTo>
                  <a:lnTo>
                    <a:pt x="1847608" y="213360"/>
                  </a:lnTo>
                  <a:lnTo>
                    <a:pt x="79222" y="213360"/>
                  </a:lnTo>
                  <a:lnTo>
                    <a:pt x="78409" y="214871"/>
                  </a:lnTo>
                  <a:lnTo>
                    <a:pt x="1848421" y="214871"/>
                  </a:lnTo>
                  <a:close/>
                </a:path>
                <a:path w="1927225" h="403860">
                  <a:moveTo>
                    <a:pt x="1851698" y="220967"/>
                  </a:moveTo>
                  <a:lnTo>
                    <a:pt x="1850885" y="219456"/>
                  </a:lnTo>
                  <a:lnTo>
                    <a:pt x="75958" y="219456"/>
                  </a:lnTo>
                  <a:lnTo>
                    <a:pt x="75145" y="220967"/>
                  </a:lnTo>
                  <a:lnTo>
                    <a:pt x="1851698" y="220967"/>
                  </a:lnTo>
                  <a:close/>
                </a:path>
                <a:path w="1927225" h="403860">
                  <a:moveTo>
                    <a:pt x="1854962" y="227063"/>
                  </a:moveTo>
                  <a:lnTo>
                    <a:pt x="1854149" y="225552"/>
                  </a:lnTo>
                  <a:lnTo>
                    <a:pt x="72707" y="225552"/>
                  </a:lnTo>
                  <a:lnTo>
                    <a:pt x="71894" y="227063"/>
                  </a:lnTo>
                  <a:lnTo>
                    <a:pt x="1854962" y="227063"/>
                  </a:lnTo>
                  <a:close/>
                </a:path>
                <a:path w="1927225" h="403860">
                  <a:moveTo>
                    <a:pt x="1858225" y="233159"/>
                  </a:moveTo>
                  <a:lnTo>
                    <a:pt x="1857413" y="231648"/>
                  </a:lnTo>
                  <a:lnTo>
                    <a:pt x="69443" y="231648"/>
                  </a:lnTo>
                  <a:lnTo>
                    <a:pt x="68630" y="233159"/>
                  </a:lnTo>
                  <a:lnTo>
                    <a:pt x="1858225" y="233159"/>
                  </a:lnTo>
                  <a:close/>
                </a:path>
                <a:path w="1927225" h="403860">
                  <a:moveTo>
                    <a:pt x="1861096" y="237744"/>
                  </a:moveTo>
                  <a:lnTo>
                    <a:pt x="66586" y="237744"/>
                  </a:lnTo>
                  <a:lnTo>
                    <a:pt x="66586" y="238188"/>
                  </a:lnTo>
                  <a:lnTo>
                    <a:pt x="65316" y="238188"/>
                  </a:lnTo>
                  <a:lnTo>
                    <a:pt x="65316" y="239255"/>
                  </a:lnTo>
                  <a:lnTo>
                    <a:pt x="66586" y="239255"/>
                  </a:lnTo>
                  <a:lnTo>
                    <a:pt x="1861096" y="239255"/>
                  </a:lnTo>
                  <a:lnTo>
                    <a:pt x="1861096" y="237744"/>
                  </a:lnTo>
                  <a:close/>
                </a:path>
                <a:path w="1927225" h="403860">
                  <a:moveTo>
                    <a:pt x="1864372" y="245351"/>
                  </a:moveTo>
                  <a:lnTo>
                    <a:pt x="1863648" y="243840"/>
                  </a:lnTo>
                  <a:lnTo>
                    <a:pt x="63220" y="243840"/>
                  </a:lnTo>
                  <a:lnTo>
                    <a:pt x="62496" y="245351"/>
                  </a:lnTo>
                  <a:lnTo>
                    <a:pt x="1864372" y="245351"/>
                  </a:lnTo>
                  <a:close/>
                </a:path>
                <a:path w="1927225" h="403860">
                  <a:moveTo>
                    <a:pt x="1867281" y="251447"/>
                  </a:moveTo>
                  <a:lnTo>
                    <a:pt x="1866557" y="249936"/>
                  </a:lnTo>
                  <a:lnTo>
                    <a:pt x="60312" y="249936"/>
                  </a:lnTo>
                  <a:lnTo>
                    <a:pt x="59588" y="251447"/>
                  </a:lnTo>
                  <a:lnTo>
                    <a:pt x="1867281" y="251447"/>
                  </a:lnTo>
                  <a:close/>
                </a:path>
                <a:path w="1927225" h="403860">
                  <a:moveTo>
                    <a:pt x="1870202" y="257543"/>
                  </a:moveTo>
                  <a:lnTo>
                    <a:pt x="1869478" y="256032"/>
                  </a:lnTo>
                  <a:lnTo>
                    <a:pt x="57404" y="256032"/>
                  </a:lnTo>
                  <a:lnTo>
                    <a:pt x="56680" y="257543"/>
                  </a:lnTo>
                  <a:lnTo>
                    <a:pt x="1870202" y="257543"/>
                  </a:lnTo>
                  <a:close/>
                </a:path>
                <a:path w="1927225" h="403860">
                  <a:moveTo>
                    <a:pt x="1873110" y="263639"/>
                  </a:moveTo>
                  <a:lnTo>
                    <a:pt x="1872386" y="262128"/>
                  </a:lnTo>
                  <a:lnTo>
                    <a:pt x="54495" y="262128"/>
                  </a:lnTo>
                  <a:lnTo>
                    <a:pt x="53771" y="263639"/>
                  </a:lnTo>
                  <a:lnTo>
                    <a:pt x="1873110" y="263639"/>
                  </a:lnTo>
                  <a:close/>
                </a:path>
                <a:path w="1927225" h="403860">
                  <a:moveTo>
                    <a:pt x="1876031" y="269735"/>
                  </a:moveTo>
                  <a:lnTo>
                    <a:pt x="1875307" y="268224"/>
                  </a:lnTo>
                  <a:lnTo>
                    <a:pt x="51587" y="268224"/>
                  </a:lnTo>
                  <a:lnTo>
                    <a:pt x="50863" y="269735"/>
                  </a:lnTo>
                  <a:lnTo>
                    <a:pt x="1876031" y="269735"/>
                  </a:lnTo>
                  <a:close/>
                </a:path>
                <a:path w="1927225" h="403860">
                  <a:moveTo>
                    <a:pt x="1878939" y="275831"/>
                  </a:moveTo>
                  <a:lnTo>
                    <a:pt x="1878215" y="274320"/>
                  </a:lnTo>
                  <a:lnTo>
                    <a:pt x="48679" y="274320"/>
                  </a:lnTo>
                  <a:lnTo>
                    <a:pt x="47955" y="275831"/>
                  </a:lnTo>
                  <a:lnTo>
                    <a:pt x="1878939" y="275831"/>
                  </a:lnTo>
                  <a:close/>
                </a:path>
                <a:path w="1927225" h="403860">
                  <a:moveTo>
                    <a:pt x="1881759" y="281927"/>
                  </a:moveTo>
                  <a:lnTo>
                    <a:pt x="1881124" y="280416"/>
                  </a:lnTo>
                  <a:lnTo>
                    <a:pt x="45783" y="280416"/>
                  </a:lnTo>
                  <a:lnTo>
                    <a:pt x="45148" y="281927"/>
                  </a:lnTo>
                  <a:lnTo>
                    <a:pt x="1881759" y="281927"/>
                  </a:lnTo>
                  <a:close/>
                </a:path>
                <a:path w="1927225" h="403860">
                  <a:moveTo>
                    <a:pt x="1884337" y="288023"/>
                  </a:moveTo>
                  <a:lnTo>
                    <a:pt x="1883702" y="286512"/>
                  </a:lnTo>
                  <a:lnTo>
                    <a:pt x="43218" y="286512"/>
                  </a:lnTo>
                  <a:lnTo>
                    <a:pt x="42570" y="288023"/>
                  </a:lnTo>
                  <a:lnTo>
                    <a:pt x="1884337" y="288023"/>
                  </a:lnTo>
                  <a:close/>
                </a:path>
                <a:path w="1927225" h="403860">
                  <a:moveTo>
                    <a:pt x="1886915" y="294119"/>
                  </a:moveTo>
                  <a:lnTo>
                    <a:pt x="1886280" y="292608"/>
                  </a:lnTo>
                  <a:lnTo>
                    <a:pt x="40640" y="292608"/>
                  </a:lnTo>
                  <a:lnTo>
                    <a:pt x="40005" y="294119"/>
                  </a:lnTo>
                  <a:lnTo>
                    <a:pt x="1886915" y="294119"/>
                  </a:lnTo>
                  <a:close/>
                </a:path>
                <a:path w="1927225" h="403860">
                  <a:moveTo>
                    <a:pt x="1889493" y="300215"/>
                  </a:moveTo>
                  <a:lnTo>
                    <a:pt x="1888845" y="298704"/>
                  </a:lnTo>
                  <a:lnTo>
                    <a:pt x="38074" y="298704"/>
                  </a:lnTo>
                  <a:lnTo>
                    <a:pt x="37426" y="300215"/>
                  </a:lnTo>
                  <a:lnTo>
                    <a:pt x="1889493" y="300215"/>
                  </a:lnTo>
                  <a:close/>
                </a:path>
                <a:path w="1927225" h="403860">
                  <a:moveTo>
                    <a:pt x="1892071" y="306311"/>
                  </a:moveTo>
                  <a:lnTo>
                    <a:pt x="1891423" y="304800"/>
                  </a:lnTo>
                  <a:lnTo>
                    <a:pt x="35496" y="304800"/>
                  </a:lnTo>
                  <a:lnTo>
                    <a:pt x="34861" y="306311"/>
                  </a:lnTo>
                  <a:lnTo>
                    <a:pt x="1892071" y="306311"/>
                  </a:lnTo>
                  <a:close/>
                </a:path>
                <a:path w="1927225" h="403860">
                  <a:moveTo>
                    <a:pt x="1894649" y="312407"/>
                  </a:moveTo>
                  <a:lnTo>
                    <a:pt x="1894001" y="310896"/>
                  </a:lnTo>
                  <a:lnTo>
                    <a:pt x="32931" y="310896"/>
                  </a:lnTo>
                  <a:lnTo>
                    <a:pt x="32283" y="312407"/>
                  </a:lnTo>
                  <a:lnTo>
                    <a:pt x="1894649" y="312407"/>
                  </a:lnTo>
                  <a:close/>
                </a:path>
                <a:path w="1927225" h="403860">
                  <a:moveTo>
                    <a:pt x="1897227" y="318503"/>
                  </a:moveTo>
                  <a:lnTo>
                    <a:pt x="1896579" y="316992"/>
                  </a:lnTo>
                  <a:lnTo>
                    <a:pt x="30353" y="316992"/>
                  </a:lnTo>
                  <a:lnTo>
                    <a:pt x="29718" y="318503"/>
                  </a:lnTo>
                  <a:lnTo>
                    <a:pt x="1897227" y="318503"/>
                  </a:lnTo>
                  <a:close/>
                </a:path>
                <a:path w="1927225" h="403860">
                  <a:moveTo>
                    <a:pt x="1899704" y="324599"/>
                  </a:moveTo>
                  <a:lnTo>
                    <a:pt x="1899145" y="323088"/>
                  </a:lnTo>
                  <a:lnTo>
                    <a:pt x="27800" y="323088"/>
                  </a:lnTo>
                  <a:lnTo>
                    <a:pt x="27241" y="324599"/>
                  </a:lnTo>
                  <a:lnTo>
                    <a:pt x="1899704" y="324599"/>
                  </a:lnTo>
                  <a:close/>
                </a:path>
                <a:path w="1927225" h="403860">
                  <a:moveTo>
                    <a:pt x="1901952" y="330695"/>
                  </a:moveTo>
                  <a:lnTo>
                    <a:pt x="1901393" y="329184"/>
                  </a:lnTo>
                  <a:lnTo>
                    <a:pt x="25565" y="329184"/>
                  </a:lnTo>
                  <a:lnTo>
                    <a:pt x="25006" y="330695"/>
                  </a:lnTo>
                  <a:lnTo>
                    <a:pt x="1901952" y="330695"/>
                  </a:lnTo>
                  <a:close/>
                </a:path>
                <a:path w="1927225" h="403860">
                  <a:moveTo>
                    <a:pt x="1904199" y="336791"/>
                  </a:moveTo>
                  <a:lnTo>
                    <a:pt x="1903641" y="335280"/>
                  </a:lnTo>
                  <a:lnTo>
                    <a:pt x="23317" y="335280"/>
                  </a:lnTo>
                  <a:lnTo>
                    <a:pt x="22758" y="336791"/>
                  </a:lnTo>
                  <a:lnTo>
                    <a:pt x="1904199" y="336791"/>
                  </a:lnTo>
                  <a:close/>
                </a:path>
                <a:path w="1927225" h="403860">
                  <a:moveTo>
                    <a:pt x="1906460" y="342887"/>
                  </a:moveTo>
                  <a:lnTo>
                    <a:pt x="1905901" y="341376"/>
                  </a:lnTo>
                  <a:lnTo>
                    <a:pt x="21069" y="341376"/>
                  </a:lnTo>
                  <a:lnTo>
                    <a:pt x="20510" y="342887"/>
                  </a:lnTo>
                  <a:lnTo>
                    <a:pt x="1906460" y="342887"/>
                  </a:lnTo>
                  <a:close/>
                </a:path>
                <a:path w="1927225" h="403860">
                  <a:moveTo>
                    <a:pt x="1908708" y="348983"/>
                  </a:moveTo>
                  <a:lnTo>
                    <a:pt x="1908149" y="347472"/>
                  </a:lnTo>
                  <a:lnTo>
                    <a:pt x="18821" y="347472"/>
                  </a:lnTo>
                  <a:lnTo>
                    <a:pt x="18262" y="348983"/>
                  </a:lnTo>
                  <a:lnTo>
                    <a:pt x="1908708" y="348983"/>
                  </a:lnTo>
                  <a:close/>
                </a:path>
                <a:path w="1927225" h="403860">
                  <a:moveTo>
                    <a:pt x="1910956" y="355079"/>
                  </a:moveTo>
                  <a:lnTo>
                    <a:pt x="1910397" y="353568"/>
                  </a:lnTo>
                  <a:lnTo>
                    <a:pt x="16573" y="353568"/>
                  </a:lnTo>
                  <a:lnTo>
                    <a:pt x="16014" y="355079"/>
                  </a:lnTo>
                  <a:lnTo>
                    <a:pt x="1910956" y="355079"/>
                  </a:lnTo>
                  <a:close/>
                </a:path>
                <a:path w="1927225" h="403860">
                  <a:moveTo>
                    <a:pt x="1913216" y="361175"/>
                  </a:moveTo>
                  <a:lnTo>
                    <a:pt x="1912645" y="359664"/>
                  </a:lnTo>
                  <a:lnTo>
                    <a:pt x="14325" y="359664"/>
                  </a:lnTo>
                  <a:lnTo>
                    <a:pt x="13766" y="361175"/>
                  </a:lnTo>
                  <a:lnTo>
                    <a:pt x="1913216" y="361175"/>
                  </a:lnTo>
                  <a:close/>
                </a:path>
                <a:path w="1927225" h="403860">
                  <a:moveTo>
                    <a:pt x="1915706" y="366191"/>
                  </a:moveTo>
                  <a:lnTo>
                    <a:pt x="1914436" y="366191"/>
                  </a:lnTo>
                  <a:lnTo>
                    <a:pt x="1914436" y="365760"/>
                  </a:lnTo>
                  <a:lnTo>
                    <a:pt x="11976" y="365760"/>
                  </a:lnTo>
                  <a:lnTo>
                    <a:pt x="11976" y="367271"/>
                  </a:lnTo>
                  <a:lnTo>
                    <a:pt x="1914436" y="367271"/>
                  </a:lnTo>
                  <a:lnTo>
                    <a:pt x="1915706" y="367271"/>
                  </a:lnTo>
                  <a:lnTo>
                    <a:pt x="1915706" y="366191"/>
                  </a:lnTo>
                  <a:close/>
                </a:path>
                <a:path w="1927225" h="403860">
                  <a:moveTo>
                    <a:pt x="1917344" y="373367"/>
                  </a:moveTo>
                  <a:lnTo>
                    <a:pt x="1916861" y="371856"/>
                  </a:lnTo>
                  <a:lnTo>
                    <a:pt x="10134" y="371856"/>
                  </a:lnTo>
                  <a:lnTo>
                    <a:pt x="9652" y="373367"/>
                  </a:lnTo>
                  <a:lnTo>
                    <a:pt x="1917344" y="373367"/>
                  </a:lnTo>
                  <a:close/>
                </a:path>
                <a:path w="1927225" h="403860">
                  <a:moveTo>
                    <a:pt x="1919274" y="379463"/>
                  </a:moveTo>
                  <a:lnTo>
                    <a:pt x="1918792" y="377952"/>
                  </a:lnTo>
                  <a:lnTo>
                    <a:pt x="8204" y="377952"/>
                  </a:lnTo>
                  <a:lnTo>
                    <a:pt x="7721" y="379463"/>
                  </a:lnTo>
                  <a:lnTo>
                    <a:pt x="1919274" y="379463"/>
                  </a:lnTo>
                  <a:close/>
                </a:path>
                <a:path w="1927225" h="403860">
                  <a:moveTo>
                    <a:pt x="1921217" y="385559"/>
                  </a:moveTo>
                  <a:lnTo>
                    <a:pt x="1920735" y="384048"/>
                  </a:lnTo>
                  <a:lnTo>
                    <a:pt x="6273" y="384048"/>
                  </a:lnTo>
                  <a:lnTo>
                    <a:pt x="5791" y="385559"/>
                  </a:lnTo>
                  <a:lnTo>
                    <a:pt x="1921217" y="385559"/>
                  </a:lnTo>
                  <a:close/>
                </a:path>
                <a:path w="1927225" h="403860">
                  <a:moveTo>
                    <a:pt x="1923148" y="391655"/>
                  </a:moveTo>
                  <a:lnTo>
                    <a:pt x="1922665" y="390144"/>
                  </a:lnTo>
                  <a:lnTo>
                    <a:pt x="4343" y="390144"/>
                  </a:lnTo>
                  <a:lnTo>
                    <a:pt x="3860" y="391655"/>
                  </a:lnTo>
                  <a:lnTo>
                    <a:pt x="1923148" y="391655"/>
                  </a:lnTo>
                  <a:close/>
                </a:path>
                <a:path w="1927225" h="403860">
                  <a:moveTo>
                    <a:pt x="1925078" y="397751"/>
                  </a:moveTo>
                  <a:lnTo>
                    <a:pt x="1924596" y="396240"/>
                  </a:lnTo>
                  <a:lnTo>
                    <a:pt x="2413" y="396240"/>
                  </a:lnTo>
                  <a:lnTo>
                    <a:pt x="1930" y="397751"/>
                  </a:lnTo>
                  <a:lnTo>
                    <a:pt x="1925078" y="397751"/>
                  </a:lnTo>
                  <a:close/>
                </a:path>
                <a:path w="1927225" h="403860">
                  <a:moveTo>
                    <a:pt x="1927021" y="403847"/>
                  </a:moveTo>
                  <a:lnTo>
                    <a:pt x="1926539" y="402336"/>
                  </a:lnTo>
                  <a:lnTo>
                    <a:pt x="482" y="402336"/>
                  </a:lnTo>
                  <a:lnTo>
                    <a:pt x="0" y="403847"/>
                  </a:lnTo>
                  <a:lnTo>
                    <a:pt x="1927021" y="403847"/>
                  </a:lnTo>
                  <a:close/>
                </a:path>
              </a:pathLst>
            </a:custGeom>
            <a:solidFill>
              <a:srgbClr val="CCFFCC"/>
            </a:solidFill>
          </p:spPr>
          <p:txBody>
            <a:bodyPr wrap="square" lIns="0" tIns="0" rIns="0" bIns="0" rtlCol="0"/>
            <a:lstStyle/>
            <a:p>
              <a:endParaRPr/>
            </a:p>
          </p:txBody>
        </p:sp>
        <p:sp>
          <p:nvSpPr>
            <p:cNvPr id="218" name="object 137">
              <a:extLst>
                <a:ext uri="{FF2B5EF4-FFF2-40B4-BE49-F238E27FC236}">
                  <a16:creationId xmlns:a16="http://schemas.microsoft.com/office/drawing/2014/main" id="{2C1CCA71-2785-F356-6986-69785228E369}"/>
                </a:ext>
              </a:extLst>
            </p:cNvPr>
            <p:cNvSpPr/>
            <p:nvPr/>
          </p:nvSpPr>
          <p:spPr>
            <a:xfrm>
              <a:off x="7257186" y="2298204"/>
              <a:ext cx="2011680" cy="428625"/>
            </a:xfrm>
            <a:custGeom>
              <a:avLst/>
              <a:gdLst/>
              <a:ahLst/>
              <a:cxnLst/>
              <a:rect l="l" t="t" r="r" b="b"/>
              <a:pathLst>
                <a:path w="2011679" h="428625">
                  <a:moveTo>
                    <a:pt x="1969249" y="1511"/>
                  </a:moveTo>
                  <a:lnTo>
                    <a:pt x="1968766" y="0"/>
                  </a:lnTo>
                  <a:lnTo>
                    <a:pt x="42710" y="0"/>
                  </a:lnTo>
                  <a:lnTo>
                    <a:pt x="42227" y="1511"/>
                  </a:lnTo>
                  <a:lnTo>
                    <a:pt x="1969249" y="1511"/>
                  </a:lnTo>
                  <a:close/>
                </a:path>
                <a:path w="2011679" h="428625">
                  <a:moveTo>
                    <a:pt x="1971179" y="7607"/>
                  </a:moveTo>
                  <a:lnTo>
                    <a:pt x="1970697" y="6096"/>
                  </a:lnTo>
                  <a:lnTo>
                    <a:pt x="40779" y="6096"/>
                  </a:lnTo>
                  <a:lnTo>
                    <a:pt x="40297" y="7607"/>
                  </a:lnTo>
                  <a:lnTo>
                    <a:pt x="1971179" y="7607"/>
                  </a:lnTo>
                  <a:close/>
                </a:path>
                <a:path w="2011679" h="428625">
                  <a:moveTo>
                    <a:pt x="1972843" y="13703"/>
                  </a:moveTo>
                  <a:lnTo>
                    <a:pt x="1972437" y="12192"/>
                  </a:lnTo>
                  <a:lnTo>
                    <a:pt x="39039" y="12192"/>
                  </a:lnTo>
                  <a:lnTo>
                    <a:pt x="38646" y="13703"/>
                  </a:lnTo>
                  <a:lnTo>
                    <a:pt x="1972843" y="13703"/>
                  </a:lnTo>
                  <a:close/>
                </a:path>
                <a:path w="2011679" h="428625">
                  <a:moveTo>
                    <a:pt x="1974469" y="19799"/>
                  </a:moveTo>
                  <a:lnTo>
                    <a:pt x="1974062" y="18288"/>
                  </a:lnTo>
                  <a:lnTo>
                    <a:pt x="37426" y="18288"/>
                  </a:lnTo>
                  <a:lnTo>
                    <a:pt x="37020" y="19799"/>
                  </a:lnTo>
                  <a:lnTo>
                    <a:pt x="1974469" y="19799"/>
                  </a:lnTo>
                  <a:close/>
                </a:path>
                <a:path w="2011679" h="428625">
                  <a:moveTo>
                    <a:pt x="1976094" y="25895"/>
                  </a:moveTo>
                  <a:lnTo>
                    <a:pt x="1975688" y="24384"/>
                  </a:lnTo>
                  <a:lnTo>
                    <a:pt x="35801" y="24384"/>
                  </a:lnTo>
                  <a:lnTo>
                    <a:pt x="35394" y="25895"/>
                  </a:lnTo>
                  <a:lnTo>
                    <a:pt x="1976094" y="25895"/>
                  </a:lnTo>
                  <a:close/>
                </a:path>
                <a:path w="2011679" h="428625">
                  <a:moveTo>
                    <a:pt x="1977720" y="31991"/>
                  </a:moveTo>
                  <a:lnTo>
                    <a:pt x="1977313" y="30480"/>
                  </a:lnTo>
                  <a:lnTo>
                    <a:pt x="34188" y="30480"/>
                  </a:lnTo>
                  <a:lnTo>
                    <a:pt x="33782" y="31991"/>
                  </a:lnTo>
                  <a:lnTo>
                    <a:pt x="1977720" y="31991"/>
                  </a:lnTo>
                  <a:close/>
                </a:path>
                <a:path w="2011679" h="428625">
                  <a:moveTo>
                    <a:pt x="1979345" y="38087"/>
                  </a:moveTo>
                  <a:lnTo>
                    <a:pt x="1978939" y="36576"/>
                  </a:lnTo>
                  <a:lnTo>
                    <a:pt x="32562" y="36576"/>
                  </a:lnTo>
                  <a:lnTo>
                    <a:pt x="32156" y="38087"/>
                  </a:lnTo>
                  <a:lnTo>
                    <a:pt x="1979345" y="38087"/>
                  </a:lnTo>
                  <a:close/>
                </a:path>
                <a:path w="2011679" h="428625">
                  <a:moveTo>
                    <a:pt x="1980971" y="44183"/>
                  </a:moveTo>
                  <a:lnTo>
                    <a:pt x="1980565" y="42672"/>
                  </a:lnTo>
                  <a:lnTo>
                    <a:pt x="30937" y="42672"/>
                  </a:lnTo>
                  <a:lnTo>
                    <a:pt x="30543" y="44183"/>
                  </a:lnTo>
                  <a:lnTo>
                    <a:pt x="1980971" y="44183"/>
                  </a:lnTo>
                  <a:close/>
                </a:path>
                <a:path w="2011679" h="428625">
                  <a:moveTo>
                    <a:pt x="1982597" y="50279"/>
                  </a:moveTo>
                  <a:lnTo>
                    <a:pt x="1982190" y="48768"/>
                  </a:lnTo>
                  <a:lnTo>
                    <a:pt x="29324" y="48768"/>
                  </a:lnTo>
                  <a:lnTo>
                    <a:pt x="28917" y="50279"/>
                  </a:lnTo>
                  <a:lnTo>
                    <a:pt x="1982597" y="50279"/>
                  </a:lnTo>
                  <a:close/>
                </a:path>
                <a:path w="2011679" h="428625">
                  <a:moveTo>
                    <a:pt x="1984082" y="56375"/>
                  </a:moveTo>
                  <a:lnTo>
                    <a:pt x="1983752" y="54864"/>
                  </a:lnTo>
                  <a:lnTo>
                    <a:pt x="27762" y="54864"/>
                  </a:lnTo>
                  <a:lnTo>
                    <a:pt x="27432" y="56375"/>
                  </a:lnTo>
                  <a:lnTo>
                    <a:pt x="1984082" y="56375"/>
                  </a:lnTo>
                  <a:close/>
                </a:path>
                <a:path w="2011679" h="428625">
                  <a:moveTo>
                    <a:pt x="1985403" y="62471"/>
                  </a:moveTo>
                  <a:lnTo>
                    <a:pt x="1985073" y="60960"/>
                  </a:lnTo>
                  <a:lnTo>
                    <a:pt x="26441" y="60960"/>
                  </a:lnTo>
                  <a:lnTo>
                    <a:pt x="26111" y="62471"/>
                  </a:lnTo>
                  <a:lnTo>
                    <a:pt x="1985403" y="62471"/>
                  </a:lnTo>
                  <a:close/>
                </a:path>
                <a:path w="2011679" h="428625">
                  <a:moveTo>
                    <a:pt x="1986724" y="68567"/>
                  </a:moveTo>
                  <a:lnTo>
                    <a:pt x="1986394" y="67056"/>
                  </a:lnTo>
                  <a:lnTo>
                    <a:pt x="25120" y="67056"/>
                  </a:lnTo>
                  <a:lnTo>
                    <a:pt x="24790" y="68567"/>
                  </a:lnTo>
                  <a:lnTo>
                    <a:pt x="1986724" y="68567"/>
                  </a:lnTo>
                  <a:close/>
                </a:path>
                <a:path w="2011679" h="428625">
                  <a:moveTo>
                    <a:pt x="1988045" y="74663"/>
                  </a:moveTo>
                  <a:lnTo>
                    <a:pt x="1987715" y="73152"/>
                  </a:lnTo>
                  <a:lnTo>
                    <a:pt x="23812" y="73152"/>
                  </a:lnTo>
                  <a:lnTo>
                    <a:pt x="23482" y="74663"/>
                  </a:lnTo>
                  <a:lnTo>
                    <a:pt x="1988045" y="74663"/>
                  </a:lnTo>
                  <a:close/>
                </a:path>
                <a:path w="2011679" h="428625">
                  <a:moveTo>
                    <a:pt x="1989366" y="80759"/>
                  </a:moveTo>
                  <a:lnTo>
                    <a:pt x="1989035" y="79248"/>
                  </a:lnTo>
                  <a:lnTo>
                    <a:pt x="22491" y="79248"/>
                  </a:lnTo>
                  <a:lnTo>
                    <a:pt x="22161" y="80759"/>
                  </a:lnTo>
                  <a:lnTo>
                    <a:pt x="1989366" y="80759"/>
                  </a:lnTo>
                  <a:close/>
                </a:path>
                <a:path w="2011679" h="428625">
                  <a:moveTo>
                    <a:pt x="1990686" y="86855"/>
                  </a:moveTo>
                  <a:lnTo>
                    <a:pt x="1990356" y="85344"/>
                  </a:lnTo>
                  <a:lnTo>
                    <a:pt x="21170" y="85344"/>
                  </a:lnTo>
                  <a:lnTo>
                    <a:pt x="20840" y="86855"/>
                  </a:lnTo>
                  <a:lnTo>
                    <a:pt x="1990686" y="86855"/>
                  </a:lnTo>
                  <a:close/>
                </a:path>
                <a:path w="2011679" h="428625">
                  <a:moveTo>
                    <a:pt x="1992007" y="92951"/>
                  </a:moveTo>
                  <a:lnTo>
                    <a:pt x="1991690" y="91440"/>
                  </a:lnTo>
                  <a:lnTo>
                    <a:pt x="19850" y="91440"/>
                  </a:lnTo>
                  <a:lnTo>
                    <a:pt x="19519" y="92951"/>
                  </a:lnTo>
                  <a:lnTo>
                    <a:pt x="1992007" y="92951"/>
                  </a:lnTo>
                  <a:close/>
                </a:path>
                <a:path w="2011679" h="428625">
                  <a:moveTo>
                    <a:pt x="1993341" y="99047"/>
                  </a:moveTo>
                  <a:lnTo>
                    <a:pt x="1993011" y="97536"/>
                  </a:lnTo>
                  <a:lnTo>
                    <a:pt x="18529" y="97536"/>
                  </a:lnTo>
                  <a:lnTo>
                    <a:pt x="18199" y="99047"/>
                  </a:lnTo>
                  <a:lnTo>
                    <a:pt x="1993341" y="99047"/>
                  </a:lnTo>
                  <a:close/>
                </a:path>
                <a:path w="2011679" h="428625">
                  <a:moveTo>
                    <a:pt x="1994395" y="105143"/>
                  </a:moveTo>
                  <a:lnTo>
                    <a:pt x="1994141" y="103632"/>
                  </a:lnTo>
                  <a:lnTo>
                    <a:pt x="17411" y="103632"/>
                  </a:lnTo>
                  <a:lnTo>
                    <a:pt x="17157" y="105143"/>
                  </a:lnTo>
                  <a:lnTo>
                    <a:pt x="1994395" y="105143"/>
                  </a:lnTo>
                  <a:close/>
                </a:path>
                <a:path w="2011679" h="428625">
                  <a:moveTo>
                    <a:pt x="1995411" y="111239"/>
                  </a:moveTo>
                  <a:lnTo>
                    <a:pt x="1995157" y="109728"/>
                  </a:lnTo>
                  <a:lnTo>
                    <a:pt x="16383" y="109728"/>
                  </a:lnTo>
                  <a:lnTo>
                    <a:pt x="16129" y="111239"/>
                  </a:lnTo>
                  <a:lnTo>
                    <a:pt x="1995411" y="111239"/>
                  </a:lnTo>
                  <a:close/>
                </a:path>
                <a:path w="2011679" h="428625">
                  <a:moveTo>
                    <a:pt x="1996440" y="117335"/>
                  </a:moveTo>
                  <a:lnTo>
                    <a:pt x="1996186" y="115824"/>
                  </a:lnTo>
                  <a:lnTo>
                    <a:pt x="15367" y="115824"/>
                  </a:lnTo>
                  <a:lnTo>
                    <a:pt x="15113" y="117335"/>
                  </a:lnTo>
                  <a:lnTo>
                    <a:pt x="1996440" y="117335"/>
                  </a:lnTo>
                  <a:close/>
                </a:path>
                <a:path w="2011679" h="428625">
                  <a:moveTo>
                    <a:pt x="1997456" y="123431"/>
                  </a:moveTo>
                  <a:lnTo>
                    <a:pt x="1997202" y="121920"/>
                  </a:lnTo>
                  <a:lnTo>
                    <a:pt x="14338" y="121920"/>
                  </a:lnTo>
                  <a:lnTo>
                    <a:pt x="14084" y="123431"/>
                  </a:lnTo>
                  <a:lnTo>
                    <a:pt x="1997456" y="123431"/>
                  </a:lnTo>
                  <a:close/>
                </a:path>
                <a:path w="2011679" h="428625">
                  <a:moveTo>
                    <a:pt x="1998484" y="129527"/>
                  </a:moveTo>
                  <a:lnTo>
                    <a:pt x="1998230" y="128016"/>
                  </a:lnTo>
                  <a:lnTo>
                    <a:pt x="13322" y="128016"/>
                  </a:lnTo>
                  <a:lnTo>
                    <a:pt x="13068" y="129527"/>
                  </a:lnTo>
                  <a:lnTo>
                    <a:pt x="1998484" y="129527"/>
                  </a:lnTo>
                  <a:close/>
                </a:path>
                <a:path w="2011679" h="428625">
                  <a:moveTo>
                    <a:pt x="1999513" y="135623"/>
                  </a:moveTo>
                  <a:lnTo>
                    <a:pt x="1999259" y="134112"/>
                  </a:lnTo>
                  <a:lnTo>
                    <a:pt x="12306" y="134112"/>
                  </a:lnTo>
                  <a:lnTo>
                    <a:pt x="12052" y="135623"/>
                  </a:lnTo>
                  <a:lnTo>
                    <a:pt x="1999513" y="135623"/>
                  </a:lnTo>
                  <a:close/>
                </a:path>
                <a:path w="2011679" h="428625">
                  <a:moveTo>
                    <a:pt x="2000529" y="141719"/>
                  </a:moveTo>
                  <a:lnTo>
                    <a:pt x="2000275" y="140208"/>
                  </a:lnTo>
                  <a:lnTo>
                    <a:pt x="11277" y="140208"/>
                  </a:lnTo>
                  <a:lnTo>
                    <a:pt x="11023" y="141719"/>
                  </a:lnTo>
                  <a:lnTo>
                    <a:pt x="2000529" y="141719"/>
                  </a:lnTo>
                  <a:close/>
                </a:path>
                <a:path w="2011679" h="428625">
                  <a:moveTo>
                    <a:pt x="2001494" y="147815"/>
                  </a:moveTo>
                  <a:lnTo>
                    <a:pt x="2001304" y="146304"/>
                  </a:lnTo>
                  <a:lnTo>
                    <a:pt x="10261" y="146304"/>
                  </a:lnTo>
                  <a:lnTo>
                    <a:pt x="10071" y="147815"/>
                  </a:lnTo>
                  <a:lnTo>
                    <a:pt x="2001494" y="147815"/>
                  </a:lnTo>
                  <a:close/>
                </a:path>
                <a:path w="2011679" h="428625">
                  <a:moveTo>
                    <a:pt x="2002218" y="153911"/>
                  </a:moveTo>
                  <a:lnTo>
                    <a:pt x="2002040" y="152400"/>
                  </a:lnTo>
                  <a:lnTo>
                    <a:pt x="9525" y="152400"/>
                  </a:lnTo>
                  <a:lnTo>
                    <a:pt x="9347" y="153911"/>
                  </a:lnTo>
                  <a:lnTo>
                    <a:pt x="2002218" y="153911"/>
                  </a:lnTo>
                  <a:close/>
                </a:path>
                <a:path w="2011679" h="428625">
                  <a:moveTo>
                    <a:pt x="2002409" y="426720"/>
                  </a:moveTo>
                  <a:lnTo>
                    <a:pt x="9156" y="426720"/>
                  </a:lnTo>
                  <a:lnTo>
                    <a:pt x="9334" y="428231"/>
                  </a:lnTo>
                  <a:lnTo>
                    <a:pt x="2002231" y="428231"/>
                  </a:lnTo>
                  <a:lnTo>
                    <a:pt x="2002409" y="426720"/>
                  </a:lnTo>
                  <a:close/>
                </a:path>
                <a:path w="2011679" h="428625">
                  <a:moveTo>
                    <a:pt x="2002955" y="160007"/>
                  </a:moveTo>
                  <a:lnTo>
                    <a:pt x="2002777" y="158496"/>
                  </a:lnTo>
                  <a:lnTo>
                    <a:pt x="8801" y="158496"/>
                  </a:lnTo>
                  <a:lnTo>
                    <a:pt x="8610" y="160007"/>
                  </a:lnTo>
                  <a:lnTo>
                    <a:pt x="2002955" y="160007"/>
                  </a:lnTo>
                  <a:close/>
                </a:path>
                <a:path w="2011679" h="428625">
                  <a:moveTo>
                    <a:pt x="2003132" y="420624"/>
                  </a:moveTo>
                  <a:lnTo>
                    <a:pt x="8432" y="420624"/>
                  </a:lnTo>
                  <a:lnTo>
                    <a:pt x="8610" y="422135"/>
                  </a:lnTo>
                  <a:lnTo>
                    <a:pt x="2002955" y="422135"/>
                  </a:lnTo>
                  <a:lnTo>
                    <a:pt x="2003132" y="420624"/>
                  </a:lnTo>
                  <a:close/>
                </a:path>
                <a:path w="2011679" h="428625">
                  <a:moveTo>
                    <a:pt x="2003679" y="166103"/>
                  </a:moveTo>
                  <a:lnTo>
                    <a:pt x="2003501" y="164592"/>
                  </a:lnTo>
                  <a:lnTo>
                    <a:pt x="8064" y="164592"/>
                  </a:lnTo>
                  <a:lnTo>
                    <a:pt x="7886" y="166103"/>
                  </a:lnTo>
                  <a:lnTo>
                    <a:pt x="2003679" y="166103"/>
                  </a:lnTo>
                  <a:close/>
                </a:path>
                <a:path w="2011679" h="428625">
                  <a:moveTo>
                    <a:pt x="2003869" y="414528"/>
                  </a:moveTo>
                  <a:lnTo>
                    <a:pt x="7708" y="414528"/>
                  </a:lnTo>
                  <a:lnTo>
                    <a:pt x="7886" y="416039"/>
                  </a:lnTo>
                  <a:lnTo>
                    <a:pt x="2003691" y="416039"/>
                  </a:lnTo>
                  <a:lnTo>
                    <a:pt x="2003869" y="414528"/>
                  </a:lnTo>
                  <a:close/>
                </a:path>
                <a:path w="2011679" h="428625">
                  <a:moveTo>
                    <a:pt x="2004415" y="172199"/>
                  </a:moveTo>
                  <a:lnTo>
                    <a:pt x="2004225" y="170688"/>
                  </a:lnTo>
                  <a:lnTo>
                    <a:pt x="7340" y="170688"/>
                  </a:lnTo>
                  <a:lnTo>
                    <a:pt x="7162" y="172199"/>
                  </a:lnTo>
                  <a:lnTo>
                    <a:pt x="2004415" y="172199"/>
                  </a:lnTo>
                  <a:close/>
                </a:path>
                <a:path w="2011679" h="428625">
                  <a:moveTo>
                    <a:pt x="2004593" y="408432"/>
                  </a:moveTo>
                  <a:lnTo>
                    <a:pt x="6972" y="408432"/>
                  </a:lnTo>
                  <a:lnTo>
                    <a:pt x="7162" y="409943"/>
                  </a:lnTo>
                  <a:lnTo>
                    <a:pt x="2004415" y="409943"/>
                  </a:lnTo>
                  <a:lnTo>
                    <a:pt x="2004593" y="408432"/>
                  </a:lnTo>
                  <a:close/>
                </a:path>
                <a:path w="2011679" h="428625">
                  <a:moveTo>
                    <a:pt x="2005139" y="178295"/>
                  </a:moveTo>
                  <a:lnTo>
                    <a:pt x="2004961" y="176784"/>
                  </a:lnTo>
                  <a:lnTo>
                    <a:pt x="6616" y="176784"/>
                  </a:lnTo>
                  <a:lnTo>
                    <a:pt x="6438" y="178295"/>
                  </a:lnTo>
                  <a:lnTo>
                    <a:pt x="2005139" y="178295"/>
                  </a:lnTo>
                  <a:close/>
                </a:path>
                <a:path w="2011679" h="428625">
                  <a:moveTo>
                    <a:pt x="2005330" y="402336"/>
                  </a:moveTo>
                  <a:lnTo>
                    <a:pt x="6248" y="402336"/>
                  </a:lnTo>
                  <a:lnTo>
                    <a:pt x="6426" y="403847"/>
                  </a:lnTo>
                  <a:lnTo>
                    <a:pt x="2005139" y="403847"/>
                  </a:lnTo>
                  <a:lnTo>
                    <a:pt x="2005330" y="402336"/>
                  </a:lnTo>
                  <a:close/>
                </a:path>
                <a:path w="2011679" h="428625">
                  <a:moveTo>
                    <a:pt x="2005863" y="184391"/>
                  </a:moveTo>
                  <a:lnTo>
                    <a:pt x="2005685" y="182880"/>
                  </a:lnTo>
                  <a:lnTo>
                    <a:pt x="5892" y="182880"/>
                  </a:lnTo>
                  <a:lnTo>
                    <a:pt x="5715" y="184391"/>
                  </a:lnTo>
                  <a:lnTo>
                    <a:pt x="2005863" y="184391"/>
                  </a:lnTo>
                  <a:close/>
                </a:path>
                <a:path w="2011679" h="428625">
                  <a:moveTo>
                    <a:pt x="2006053" y="396240"/>
                  </a:moveTo>
                  <a:lnTo>
                    <a:pt x="5524" y="396240"/>
                  </a:lnTo>
                  <a:lnTo>
                    <a:pt x="5702" y="397751"/>
                  </a:lnTo>
                  <a:lnTo>
                    <a:pt x="2005876" y="397751"/>
                  </a:lnTo>
                  <a:lnTo>
                    <a:pt x="2006053" y="396240"/>
                  </a:lnTo>
                  <a:close/>
                </a:path>
                <a:path w="2011679" h="428625">
                  <a:moveTo>
                    <a:pt x="2006600" y="190487"/>
                  </a:moveTo>
                  <a:lnTo>
                    <a:pt x="2006409" y="188976"/>
                  </a:lnTo>
                  <a:lnTo>
                    <a:pt x="5168" y="188976"/>
                  </a:lnTo>
                  <a:lnTo>
                    <a:pt x="4978" y="190487"/>
                  </a:lnTo>
                  <a:lnTo>
                    <a:pt x="2006600" y="190487"/>
                  </a:lnTo>
                  <a:close/>
                </a:path>
                <a:path w="2011679" h="428625">
                  <a:moveTo>
                    <a:pt x="2006777" y="390144"/>
                  </a:moveTo>
                  <a:lnTo>
                    <a:pt x="4800" y="390144"/>
                  </a:lnTo>
                  <a:lnTo>
                    <a:pt x="4978" y="391655"/>
                  </a:lnTo>
                  <a:lnTo>
                    <a:pt x="2006600" y="391655"/>
                  </a:lnTo>
                  <a:lnTo>
                    <a:pt x="2006777" y="390144"/>
                  </a:lnTo>
                  <a:close/>
                </a:path>
                <a:path w="2011679" h="428625">
                  <a:moveTo>
                    <a:pt x="2007209" y="196583"/>
                  </a:moveTo>
                  <a:lnTo>
                    <a:pt x="2007095" y="195072"/>
                  </a:lnTo>
                  <a:lnTo>
                    <a:pt x="4483" y="195072"/>
                  </a:lnTo>
                  <a:lnTo>
                    <a:pt x="4381" y="196583"/>
                  </a:lnTo>
                  <a:lnTo>
                    <a:pt x="2007209" y="196583"/>
                  </a:lnTo>
                  <a:close/>
                </a:path>
                <a:path w="2011679" h="428625">
                  <a:moveTo>
                    <a:pt x="2007311" y="384048"/>
                  </a:moveTo>
                  <a:lnTo>
                    <a:pt x="4267" y="384048"/>
                  </a:lnTo>
                  <a:lnTo>
                    <a:pt x="4368" y="385559"/>
                  </a:lnTo>
                  <a:lnTo>
                    <a:pt x="2007209" y="385559"/>
                  </a:lnTo>
                  <a:lnTo>
                    <a:pt x="2007311" y="384048"/>
                  </a:lnTo>
                  <a:close/>
                </a:path>
                <a:path w="2011679" h="428625">
                  <a:moveTo>
                    <a:pt x="2007641" y="202679"/>
                  </a:moveTo>
                  <a:lnTo>
                    <a:pt x="2007527" y="201168"/>
                  </a:lnTo>
                  <a:lnTo>
                    <a:pt x="4051" y="201168"/>
                  </a:lnTo>
                  <a:lnTo>
                    <a:pt x="3937" y="202679"/>
                  </a:lnTo>
                  <a:lnTo>
                    <a:pt x="2007641" y="202679"/>
                  </a:lnTo>
                  <a:close/>
                </a:path>
                <a:path w="2011679" h="428625">
                  <a:moveTo>
                    <a:pt x="2007755" y="377952"/>
                  </a:moveTo>
                  <a:lnTo>
                    <a:pt x="3835" y="377952"/>
                  </a:lnTo>
                  <a:lnTo>
                    <a:pt x="3937" y="379463"/>
                  </a:lnTo>
                  <a:lnTo>
                    <a:pt x="2007641" y="379463"/>
                  </a:lnTo>
                  <a:lnTo>
                    <a:pt x="2007755" y="377952"/>
                  </a:lnTo>
                  <a:close/>
                </a:path>
                <a:path w="2011679" h="428625">
                  <a:moveTo>
                    <a:pt x="2008073" y="208775"/>
                  </a:moveTo>
                  <a:lnTo>
                    <a:pt x="2007971" y="207264"/>
                  </a:lnTo>
                  <a:lnTo>
                    <a:pt x="3619" y="207264"/>
                  </a:lnTo>
                  <a:lnTo>
                    <a:pt x="3505" y="208775"/>
                  </a:lnTo>
                  <a:lnTo>
                    <a:pt x="2008073" y="208775"/>
                  </a:lnTo>
                  <a:close/>
                </a:path>
                <a:path w="2011679" h="428625">
                  <a:moveTo>
                    <a:pt x="2008187" y="371856"/>
                  </a:moveTo>
                  <a:lnTo>
                    <a:pt x="3390" y="371856"/>
                  </a:lnTo>
                  <a:lnTo>
                    <a:pt x="3505" y="373367"/>
                  </a:lnTo>
                  <a:lnTo>
                    <a:pt x="2008085" y="373367"/>
                  </a:lnTo>
                  <a:lnTo>
                    <a:pt x="2008187" y="371856"/>
                  </a:lnTo>
                  <a:close/>
                </a:path>
                <a:path w="2011679" h="428625">
                  <a:moveTo>
                    <a:pt x="2008517" y="214871"/>
                  </a:moveTo>
                  <a:lnTo>
                    <a:pt x="2008403" y="213360"/>
                  </a:lnTo>
                  <a:lnTo>
                    <a:pt x="3175" y="213360"/>
                  </a:lnTo>
                  <a:lnTo>
                    <a:pt x="3073" y="214871"/>
                  </a:lnTo>
                  <a:lnTo>
                    <a:pt x="2008517" y="214871"/>
                  </a:lnTo>
                  <a:close/>
                </a:path>
                <a:path w="2011679" h="428625">
                  <a:moveTo>
                    <a:pt x="2008619" y="365760"/>
                  </a:moveTo>
                  <a:lnTo>
                    <a:pt x="2959" y="365760"/>
                  </a:lnTo>
                  <a:lnTo>
                    <a:pt x="3073" y="367271"/>
                  </a:lnTo>
                  <a:lnTo>
                    <a:pt x="2008517" y="367271"/>
                  </a:lnTo>
                  <a:lnTo>
                    <a:pt x="2008619" y="365760"/>
                  </a:lnTo>
                  <a:close/>
                </a:path>
                <a:path w="2011679" h="428625">
                  <a:moveTo>
                    <a:pt x="2008949" y="220967"/>
                  </a:moveTo>
                  <a:lnTo>
                    <a:pt x="2008847" y="219456"/>
                  </a:lnTo>
                  <a:lnTo>
                    <a:pt x="2743" y="219456"/>
                  </a:lnTo>
                  <a:lnTo>
                    <a:pt x="2641" y="220967"/>
                  </a:lnTo>
                  <a:lnTo>
                    <a:pt x="2008949" y="220967"/>
                  </a:lnTo>
                  <a:close/>
                </a:path>
                <a:path w="2011679" h="428625">
                  <a:moveTo>
                    <a:pt x="2009063" y="359664"/>
                  </a:moveTo>
                  <a:lnTo>
                    <a:pt x="2527" y="359664"/>
                  </a:lnTo>
                  <a:lnTo>
                    <a:pt x="2628" y="361175"/>
                  </a:lnTo>
                  <a:lnTo>
                    <a:pt x="2008949" y="361175"/>
                  </a:lnTo>
                  <a:lnTo>
                    <a:pt x="2009063" y="359664"/>
                  </a:lnTo>
                  <a:close/>
                </a:path>
                <a:path w="2011679" h="428625">
                  <a:moveTo>
                    <a:pt x="2009381" y="227063"/>
                  </a:moveTo>
                  <a:lnTo>
                    <a:pt x="2009279" y="225552"/>
                  </a:lnTo>
                  <a:lnTo>
                    <a:pt x="2311" y="225552"/>
                  </a:lnTo>
                  <a:lnTo>
                    <a:pt x="2197" y="227063"/>
                  </a:lnTo>
                  <a:lnTo>
                    <a:pt x="2009381" y="227063"/>
                  </a:lnTo>
                  <a:close/>
                </a:path>
                <a:path w="2011679" h="428625">
                  <a:moveTo>
                    <a:pt x="2009495" y="353568"/>
                  </a:moveTo>
                  <a:lnTo>
                    <a:pt x="2095" y="353568"/>
                  </a:lnTo>
                  <a:lnTo>
                    <a:pt x="2197" y="355079"/>
                  </a:lnTo>
                  <a:lnTo>
                    <a:pt x="2009394" y="355079"/>
                  </a:lnTo>
                  <a:lnTo>
                    <a:pt x="2009495" y="353568"/>
                  </a:lnTo>
                  <a:close/>
                </a:path>
                <a:path w="2011679" h="428625">
                  <a:moveTo>
                    <a:pt x="2009825" y="233159"/>
                  </a:moveTo>
                  <a:lnTo>
                    <a:pt x="2009711" y="231648"/>
                  </a:lnTo>
                  <a:lnTo>
                    <a:pt x="1879" y="231648"/>
                  </a:lnTo>
                  <a:lnTo>
                    <a:pt x="1765" y="233159"/>
                  </a:lnTo>
                  <a:lnTo>
                    <a:pt x="2009825" y="233159"/>
                  </a:lnTo>
                  <a:close/>
                </a:path>
                <a:path w="2011679" h="428625">
                  <a:moveTo>
                    <a:pt x="2009927" y="347472"/>
                  </a:moveTo>
                  <a:lnTo>
                    <a:pt x="1651" y="347472"/>
                  </a:lnTo>
                  <a:lnTo>
                    <a:pt x="1765" y="348983"/>
                  </a:lnTo>
                  <a:lnTo>
                    <a:pt x="2009825" y="348983"/>
                  </a:lnTo>
                  <a:lnTo>
                    <a:pt x="2009927" y="347472"/>
                  </a:lnTo>
                  <a:close/>
                </a:path>
                <a:path w="2011679" h="428625">
                  <a:moveTo>
                    <a:pt x="2010257" y="239255"/>
                  </a:moveTo>
                  <a:lnTo>
                    <a:pt x="2010156" y="237744"/>
                  </a:lnTo>
                  <a:lnTo>
                    <a:pt x="1435" y="237744"/>
                  </a:lnTo>
                  <a:lnTo>
                    <a:pt x="1333" y="239255"/>
                  </a:lnTo>
                  <a:lnTo>
                    <a:pt x="2010257" y="239255"/>
                  </a:lnTo>
                  <a:close/>
                </a:path>
                <a:path w="2011679" h="428625">
                  <a:moveTo>
                    <a:pt x="2010371" y="341376"/>
                  </a:moveTo>
                  <a:lnTo>
                    <a:pt x="1219" y="341376"/>
                  </a:lnTo>
                  <a:lnTo>
                    <a:pt x="1333" y="342887"/>
                  </a:lnTo>
                  <a:lnTo>
                    <a:pt x="2010257" y="342887"/>
                  </a:lnTo>
                  <a:lnTo>
                    <a:pt x="2010371" y="341376"/>
                  </a:lnTo>
                  <a:close/>
                </a:path>
                <a:path w="2011679" h="428625">
                  <a:moveTo>
                    <a:pt x="2010549" y="245351"/>
                  </a:moveTo>
                  <a:lnTo>
                    <a:pt x="2010511" y="243840"/>
                  </a:lnTo>
                  <a:lnTo>
                    <a:pt x="1079" y="243840"/>
                  </a:lnTo>
                  <a:lnTo>
                    <a:pt x="1041" y="245351"/>
                  </a:lnTo>
                  <a:lnTo>
                    <a:pt x="2010549" y="245351"/>
                  </a:lnTo>
                  <a:close/>
                </a:path>
                <a:path w="2011679" h="428625">
                  <a:moveTo>
                    <a:pt x="2010587" y="335280"/>
                  </a:moveTo>
                  <a:lnTo>
                    <a:pt x="1003" y="335280"/>
                  </a:lnTo>
                  <a:lnTo>
                    <a:pt x="1041" y="336791"/>
                  </a:lnTo>
                  <a:lnTo>
                    <a:pt x="2010549" y="336791"/>
                  </a:lnTo>
                  <a:lnTo>
                    <a:pt x="2010587" y="335280"/>
                  </a:lnTo>
                  <a:close/>
                </a:path>
                <a:path w="2011679" h="428625">
                  <a:moveTo>
                    <a:pt x="2010689" y="251447"/>
                  </a:moveTo>
                  <a:lnTo>
                    <a:pt x="2010664" y="249936"/>
                  </a:lnTo>
                  <a:lnTo>
                    <a:pt x="939" y="249936"/>
                  </a:lnTo>
                  <a:lnTo>
                    <a:pt x="901" y="251447"/>
                  </a:lnTo>
                  <a:lnTo>
                    <a:pt x="2010689" y="251447"/>
                  </a:lnTo>
                  <a:close/>
                </a:path>
                <a:path w="2011679" h="428625">
                  <a:moveTo>
                    <a:pt x="2010727" y="329184"/>
                  </a:moveTo>
                  <a:lnTo>
                    <a:pt x="863" y="329184"/>
                  </a:lnTo>
                  <a:lnTo>
                    <a:pt x="901" y="330695"/>
                  </a:lnTo>
                  <a:lnTo>
                    <a:pt x="2010689" y="330695"/>
                  </a:lnTo>
                  <a:lnTo>
                    <a:pt x="2010727" y="329184"/>
                  </a:lnTo>
                  <a:close/>
                </a:path>
                <a:path w="2011679" h="428625">
                  <a:moveTo>
                    <a:pt x="2010841" y="257543"/>
                  </a:moveTo>
                  <a:lnTo>
                    <a:pt x="2010803" y="256032"/>
                  </a:lnTo>
                  <a:lnTo>
                    <a:pt x="787" y="256032"/>
                  </a:lnTo>
                  <a:lnTo>
                    <a:pt x="749" y="257543"/>
                  </a:lnTo>
                  <a:lnTo>
                    <a:pt x="2010841" y="257543"/>
                  </a:lnTo>
                  <a:close/>
                </a:path>
                <a:path w="2011679" h="428625">
                  <a:moveTo>
                    <a:pt x="2010879" y="323088"/>
                  </a:moveTo>
                  <a:lnTo>
                    <a:pt x="711" y="323088"/>
                  </a:lnTo>
                  <a:lnTo>
                    <a:pt x="749" y="324599"/>
                  </a:lnTo>
                  <a:lnTo>
                    <a:pt x="2010841" y="324599"/>
                  </a:lnTo>
                  <a:lnTo>
                    <a:pt x="2010879" y="323088"/>
                  </a:lnTo>
                  <a:close/>
                </a:path>
                <a:path w="2011679" h="428625">
                  <a:moveTo>
                    <a:pt x="2010981" y="263639"/>
                  </a:moveTo>
                  <a:lnTo>
                    <a:pt x="2010943" y="262128"/>
                  </a:lnTo>
                  <a:lnTo>
                    <a:pt x="647" y="262128"/>
                  </a:lnTo>
                  <a:lnTo>
                    <a:pt x="609" y="263639"/>
                  </a:lnTo>
                  <a:lnTo>
                    <a:pt x="2010981" y="263639"/>
                  </a:lnTo>
                  <a:close/>
                </a:path>
                <a:path w="2011679" h="428625">
                  <a:moveTo>
                    <a:pt x="2011019" y="316992"/>
                  </a:moveTo>
                  <a:lnTo>
                    <a:pt x="571" y="316992"/>
                  </a:lnTo>
                  <a:lnTo>
                    <a:pt x="609" y="318503"/>
                  </a:lnTo>
                  <a:lnTo>
                    <a:pt x="2010981" y="318503"/>
                  </a:lnTo>
                  <a:lnTo>
                    <a:pt x="2011019" y="316992"/>
                  </a:lnTo>
                  <a:close/>
                </a:path>
                <a:path w="2011679" h="428625">
                  <a:moveTo>
                    <a:pt x="2011133" y="269735"/>
                  </a:moveTo>
                  <a:lnTo>
                    <a:pt x="2011095" y="268224"/>
                  </a:lnTo>
                  <a:lnTo>
                    <a:pt x="495" y="268224"/>
                  </a:lnTo>
                  <a:lnTo>
                    <a:pt x="469" y="269735"/>
                  </a:lnTo>
                  <a:lnTo>
                    <a:pt x="2011133" y="269735"/>
                  </a:lnTo>
                  <a:close/>
                </a:path>
                <a:path w="2011679" h="428625">
                  <a:moveTo>
                    <a:pt x="2011172" y="310896"/>
                  </a:moveTo>
                  <a:lnTo>
                    <a:pt x="431" y="310896"/>
                  </a:lnTo>
                  <a:lnTo>
                    <a:pt x="469" y="312407"/>
                  </a:lnTo>
                  <a:lnTo>
                    <a:pt x="2011133" y="312407"/>
                  </a:lnTo>
                  <a:lnTo>
                    <a:pt x="2011172" y="310896"/>
                  </a:lnTo>
                  <a:close/>
                </a:path>
                <a:path w="2011679" h="428625">
                  <a:moveTo>
                    <a:pt x="2011273" y="275831"/>
                  </a:moveTo>
                  <a:lnTo>
                    <a:pt x="2011235" y="274320"/>
                  </a:lnTo>
                  <a:lnTo>
                    <a:pt x="355" y="274320"/>
                  </a:lnTo>
                  <a:lnTo>
                    <a:pt x="317" y="275831"/>
                  </a:lnTo>
                  <a:lnTo>
                    <a:pt x="2011273" y="275831"/>
                  </a:lnTo>
                  <a:close/>
                </a:path>
                <a:path w="2011679" h="428625">
                  <a:moveTo>
                    <a:pt x="2011311" y="304800"/>
                  </a:moveTo>
                  <a:lnTo>
                    <a:pt x="279" y="304800"/>
                  </a:lnTo>
                  <a:lnTo>
                    <a:pt x="317" y="306311"/>
                  </a:lnTo>
                  <a:lnTo>
                    <a:pt x="2011273" y="306311"/>
                  </a:lnTo>
                  <a:lnTo>
                    <a:pt x="2011311" y="304800"/>
                  </a:lnTo>
                  <a:close/>
                </a:path>
                <a:path w="2011679" h="428625">
                  <a:moveTo>
                    <a:pt x="2011426" y="281927"/>
                  </a:moveTo>
                  <a:lnTo>
                    <a:pt x="2011387" y="280416"/>
                  </a:lnTo>
                  <a:lnTo>
                    <a:pt x="215" y="280416"/>
                  </a:lnTo>
                  <a:lnTo>
                    <a:pt x="177" y="281927"/>
                  </a:lnTo>
                  <a:lnTo>
                    <a:pt x="2011426" y="281927"/>
                  </a:lnTo>
                  <a:close/>
                </a:path>
                <a:path w="2011679" h="428625">
                  <a:moveTo>
                    <a:pt x="2011451" y="298704"/>
                  </a:moveTo>
                  <a:lnTo>
                    <a:pt x="139" y="298704"/>
                  </a:lnTo>
                  <a:lnTo>
                    <a:pt x="177" y="300215"/>
                  </a:lnTo>
                  <a:lnTo>
                    <a:pt x="2011426" y="300215"/>
                  </a:lnTo>
                  <a:lnTo>
                    <a:pt x="2011451" y="298704"/>
                  </a:lnTo>
                  <a:close/>
                </a:path>
                <a:path w="2011679" h="428625">
                  <a:moveTo>
                    <a:pt x="2011565" y="288023"/>
                  </a:moveTo>
                  <a:lnTo>
                    <a:pt x="2011527" y="286512"/>
                  </a:lnTo>
                  <a:lnTo>
                    <a:pt x="63" y="286512"/>
                  </a:lnTo>
                  <a:lnTo>
                    <a:pt x="25" y="288023"/>
                  </a:lnTo>
                  <a:lnTo>
                    <a:pt x="2011565" y="288023"/>
                  </a:lnTo>
                  <a:close/>
                </a:path>
                <a:path w="2011679" h="428625">
                  <a:moveTo>
                    <a:pt x="2011603" y="292608"/>
                  </a:moveTo>
                  <a:lnTo>
                    <a:pt x="0" y="292608"/>
                  </a:lnTo>
                  <a:lnTo>
                    <a:pt x="25" y="294119"/>
                  </a:lnTo>
                  <a:lnTo>
                    <a:pt x="2011565" y="294119"/>
                  </a:lnTo>
                  <a:lnTo>
                    <a:pt x="2011603" y="292608"/>
                  </a:lnTo>
                  <a:close/>
                </a:path>
              </a:pathLst>
            </a:custGeom>
            <a:solidFill>
              <a:srgbClr val="CCFFCC"/>
            </a:solidFill>
          </p:spPr>
          <p:txBody>
            <a:bodyPr wrap="square" lIns="0" tIns="0" rIns="0" bIns="0" rtlCol="0"/>
            <a:lstStyle/>
            <a:p>
              <a:endParaRPr/>
            </a:p>
          </p:txBody>
        </p:sp>
        <p:sp>
          <p:nvSpPr>
            <p:cNvPr id="219" name="object 138">
              <a:extLst>
                <a:ext uri="{FF2B5EF4-FFF2-40B4-BE49-F238E27FC236}">
                  <a16:creationId xmlns:a16="http://schemas.microsoft.com/office/drawing/2014/main" id="{F095BDF0-F664-15F4-EBBD-6338C9520474}"/>
                </a:ext>
              </a:extLst>
            </p:cNvPr>
            <p:cNvSpPr/>
            <p:nvPr/>
          </p:nvSpPr>
          <p:spPr>
            <a:xfrm>
              <a:off x="7266343" y="2724924"/>
              <a:ext cx="1993264" cy="416559"/>
            </a:xfrm>
            <a:custGeom>
              <a:avLst/>
              <a:gdLst/>
              <a:ahLst/>
              <a:cxnLst/>
              <a:rect l="l" t="t" r="r" b="b"/>
              <a:pathLst>
                <a:path w="1993265" h="416560">
                  <a:moveTo>
                    <a:pt x="1839150" y="414528"/>
                  </a:moveTo>
                  <a:lnTo>
                    <a:pt x="153746" y="414528"/>
                  </a:lnTo>
                  <a:lnTo>
                    <a:pt x="154749" y="416039"/>
                  </a:lnTo>
                  <a:lnTo>
                    <a:pt x="1838147" y="416039"/>
                  </a:lnTo>
                  <a:lnTo>
                    <a:pt x="1839150" y="414528"/>
                  </a:lnTo>
                  <a:close/>
                </a:path>
                <a:path w="1993265" h="416560">
                  <a:moveTo>
                    <a:pt x="1843151" y="408432"/>
                  </a:moveTo>
                  <a:lnTo>
                    <a:pt x="149745" y="408432"/>
                  </a:lnTo>
                  <a:lnTo>
                    <a:pt x="150749" y="409943"/>
                  </a:lnTo>
                  <a:lnTo>
                    <a:pt x="1842160" y="409943"/>
                  </a:lnTo>
                  <a:lnTo>
                    <a:pt x="1843151" y="408432"/>
                  </a:lnTo>
                  <a:close/>
                </a:path>
                <a:path w="1993265" h="416560">
                  <a:moveTo>
                    <a:pt x="1847164" y="402336"/>
                  </a:moveTo>
                  <a:lnTo>
                    <a:pt x="145745" y="402336"/>
                  </a:lnTo>
                  <a:lnTo>
                    <a:pt x="146735" y="403847"/>
                  </a:lnTo>
                  <a:lnTo>
                    <a:pt x="1846160" y="403847"/>
                  </a:lnTo>
                  <a:lnTo>
                    <a:pt x="1847164" y="402336"/>
                  </a:lnTo>
                  <a:close/>
                </a:path>
                <a:path w="1993265" h="416560">
                  <a:moveTo>
                    <a:pt x="1850986" y="396240"/>
                  </a:moveTo>
                  <a:lnTo>
                    <a:pt x="141935" y="396240"/>
                  </a:lnTo>
                  <a:lnTo>
                    <a:pt x="142836" y="397751"/>
                  </a:lnTo>
                  <a:lnTo>
                    <a:pt x="1850085" y="397751"/>
                  </a:lnTo>
                  <a:lnTo>
                    <a:pt x="1850986" y="396240"/>
                  </a:lnTo>
                  <a:close/>
                </a:path>
                <a:path w="1993265" h="416560">
                  <a:moveTo>
                    <a:pt x="1854606" y="390144"/>
                  </a:moveTo>
                  <a:lnTo>
                    <a:pt x="138315" y="390144"/>
                  </a:lnTo>
                  <a:lnTo>
                    <a:pt x="139217" y="391655"/>
                  </a:lnTo>
                  <a:lnTo>
                    <a:pt x="1853704" y="391655"/>
                  </a:lnTo>
                  <a:lnTo>
                    <a:pt x="1854606" y="390144"/>
                  </a:lnTo>
                  <a:close/>
                </a:path>
                <a:path w="1993265" h="416560">
                  <a:moveTo>
                    <a:pt x="1858238" y="384048"/>
                  </a:moveTo>
                  <a:lnTo>
                    <a:pt x="134696" y="384048"/>
                  </a:lnTo>
                  <a:lnTo>
                    <a:pt x="135597" y="385559"/>
                  </a:lnTo>
                  <a:lnTo>
                    <a:pt x="1857336" y="385559"/>
                  </a:lnTo>
                  <a:lnTo>
                    <a:pt x="1858238" y="384048"/>
                  </a:lnTo>
                  <a:close/>
                </a:path>
                <a:path w="1993265" h="416560">
                  <a:moveTo>
                    <a:pt x="1861858" y="377952"/>
                  </a:moveTo>
                  <a:lnTo>
                    <a:pt x="131076" y="377952"/>
                  </a:lnTo>
                  <a:lnTo>
                    <a:pt x="131978" y="379463"/>
                  </a:lnTo>
                  <a:lnTo>
                    <a:pt x="1860956" y="379463"/>
                  </a:lnTo>
                  <a:lnTo>
                    <a:pt x="1861858" y="377952"/>
                  </a:lnTo>
                  <a:close/>
                </a:path>
                <a:path w="1993265" h="416560">
                  <a:moveTo>
                    <a:pt x="1865490" y="371856"/>
                  </a:moveTo>
                  <a:lnTo>
                    <a:pt x="127457" y="371856"/>
                  </a:lnTo>
                  <a:lnTo>
                    <a:pt x="128358" y="373367"/>
                  </a:lnTo>
                  <a:lnTo>
                    <a:pt x="1864588" y="373367"/>
                  </a:lnTo>
                  <a:lnTo>
                    <a:pt x="1865490" y="371856"/>
                  </a:lnTo>
                  <a:close/>
                </a:path>
                <a:path w="1993265" h="416560">
                  <a:moveTo>
                    <a:pt x="1869109" y="365760"/>
                  </a:moveTo>
                  <a:lnTo>
                    <a:pt x="123837" y="365760"/>
                  </a:lnTo>
                  <a:lnTo>
                    <a:pt x="124739" y="367271"/>
                  </a:lnTo>
                  <a:lnTo>
                    <a:pt x="1868208" y="367271"/>
                  </a:lnTo>
                  <a:lnTo>
                    <a:pt x="1869109" y="365760"/>
                  </a:lnTo>
                  <a:close/>
                </a:path>
                <a:path w="1993265" h="416560">
                  <a:moveTo>
                    <a:pt x="1872729" y="359664"/>
                  </a:moveTo>
                  <a:lnTo>
                    <a:pt x="120230" y="359664"/>
                  </a:lnTo>
                  <a:lnTo>
                    <a:pt x="121119" y="361175"/>
                  </a:lnTo>
                  <a:lnTo>
                    <a:pt x="1871840" y="361175"/>
                  </a:lnTo>
                  <a:lnTo>
                    <a:pt x="1872729" y="359664"/>
                  </a:lnTo>
                  <a:close/>
                </a:path>
                <a:path w="1993265" h="416560">
                  <a:moveTo>
                    <a:pt x="1875980" y="353568"/>
                  </a:moveTo>
                  <a:lnTo>
                    <a:pt x="116979" y="353568"/>
                  </a:lnTo>
                  <a:lnTo>
                    <a:pt x="117792" y="355079"/>
                  </a:lnTo>
                  <a:lnTo>
                    <a:pt x="1875167" y="355079"/>
                  </a:lnTo>
                  <a:lnTo>
                    <a:pt x="1875980" y="353568"/>
                  </a:lnTo>
                  <a:close/>
                </a:path>
                <a:path w="1993265" h="416560">
                  <a:moveTo>
                    <a:pt x="1879244" y="347472"/>
                  </a:moveTo>
                  <a:lnTo>
                    <a:pt x="113728" y="347472"/>
                  </a:lnTo>
                  <a:lnTo>
                    <a:pt x="114541" y="348983"/>
                  </a:lnTo>
                  <a:lnTo>
                    <a:pt x="1878431" y="348983"/>
                  </a:lnTo>
                  <a:lnTo>
                    <a:pt x="1879244" y="347472"/>
                  </a:lnTo>
                  <a:close/>
                </a:path>
                <a:path w="1993265" h="416560">
                  <a:moveTo>
                    <a:pt x="1882508" y="341376"/>
                  </a:moveTo>
                  <a:lnTo>
                    <a:pt x="110477" y="341376"/>
                  </a:lnTo>
                  <a:lnTo>
                    <a:pt x="111290" y="342887"/>
                  </a:lnTo>
                  <a:lnTo>
                    <a:pt x="1881695" y="342887"/>
                  </a:lnTo>
                  <a:lnTo>
                    <a:pt x="1882508" y="341376"/>
                  </a:lnTo>
                  <a:close/>
                </a:path>
                <a:path w="1993265" h="416560">
                  <a:moveTo>
                    <a:pt x="1885759" y="335280"/>
                  </a:moveTo>
                  <a:lnTo>
                    <a:pt x="107226" y="335280"/>
                  </a:lnTo>
                  <a:lnTo>
                    <a:pt x="108026" y="336791"/>
                  </a:lnTo>
                  <a:lnTo>
                    <a:pt x="1884946" y="336791"/>
                  </a:lnTo>
                  <a:lnTo>
                    <a:pt x="1885759" y="335280"/>
                  </a:lnTo>
                  <a:close/>
                </a:path>
                <a:path w="1993265" h="416560">
                  <a:moveTo>
                    <a:pt x="1889023" y="329184"/>
                  </a:moveTo>
                  <a:lnTo>
                    <a:pt x="103962" y="329184"/>
                  </a:lnTo>
                  <a:lnTo>
                    <a:pt x="104775" y="330695"/>
                  </a:lnTo>
                  <a:lnTo>
                    <a:pt x="1888210" y="330695"/>
                  </a:lnTo>
                  <a:lnTo>
                    <a:pt x="1889023" y="329184"/>
                  </a:lnTo>
                  <a:close/>
                </a:path>
                <a:path w="1993265" h="416560">
                  <a:moveTo>
                    <a:pt x="1892287" y="323088"/>
                  </a:moveTo>
                  <a:lnTo>
                    <a:pt x="100711" y="323088"/>
                  </a:lnTo>
                  <a:lnTo>
                    <a:pt x="101523" y="324599"/>
                  </a:lnTo>
                  <a:lnTo>
                    <a:pt x="1891474" y="324599"/>
                  </a:lnTo>
                  <a:lnTo>
                    <a:pt x="1892287" y="323088"/>
                  </a:lnTo>
                  <a:close/>
                </a:path>
                <a:path w="1993265" h="416560">
                  <a:moveTo>
                    <a:pt x="1895411" y="316992"/>
                  </a:moveTo>
                  <a:lnTo>
                    <a:pt x="97599" y="316992"/>
                  </a:lnTo>
                  <a:lnTo>
                    <a:pt x="98323" y="318503"/>
                  </a:lnTo>
                  <a:lnTo>
                    <a:pt x="1894687" y="318503"/>
                  </a:lnTo>
                  <a:lnTo>
                    <a:pt x="1895411" y="316992"/>
                  </a:lnTo>
                  <a:close/>
                </a:path>
                <a:path w="1993265" h="416560">
                  <a:moveTo>
                    <a:pt x="1898319" y="310896"/>
                  </a:moveTo>
                  <a:lnTo>
                    <a:pt x="94691" y="310896"/>
                  </a:lnTo>
                  <a:lnTo>
                    <a:pt x="95415" y="312407"/>
                  </a:lnTo>
                  <a:lnTo>
                    <a:pt x="1897595" y="312407"/>
                  </a:lnTo>
                  <a:lnTo>
                    <a:pt x="1898319" y="310896"/>
                  </a:lnTo>
                  <a:close/>
                </a:path>
                <a:path w="1993265" h="416560">
                  <a:moveTo>
                    <a:pt x="1901228" y="304800"/>
                  </a:moveTo>
                  <a:lnTo>
                    <a:pt x="91795" y="304800"/>
                  </a:lnTo>
                  <a:lnTo>
                    <a:pt x="92519" y="306311"/>
                  </a:lnTo>
                  <a:lnTo>
                    <a:pt x="1900504" y="306311"/>
                  </a:lnTo>
                  <a:lnTo>
                    <a:pt x="1901228" y="304800"/>
                  </a:lnTo>
                  <a:close/>
                </a:path>
                <a:path w="1993265" h="416560">
                  <a:moveTo>
                    <a:pt x="1904136" y="298704"/>
                  </a:moveTo>
                  <a:lnTo>
                    <a:pt x="88887" y="298704"/>
                  </a:lnTo>
                  <a:lnTo>
                    <a:pt x="89611" y="300215"/>
                  </a:lnTo>
                  <a:lnTo>
                    <a:pt x="1903412" y="300215"/>
                  </a:lnTo>
                  <a:lnTo>
                    <a:pt x="1904136" y="298704"/>
                  </a:lnTo>
                  <a:close/>
                </a:path>
                <a:path w="1993265" h="416560">
                  <a:moveTo>
                    <a:pt x="1907044" y="292608"/>
                  </a:moveTo>
                  <a:lnTo>
                    <a:pt x="85979" y="292608"/>
                  </a:lnTo>
                  <a:lnTo>
                    <a:pt x="86702" y="294119"/>
                  </a:lnTo>
                  <a:lnTo>
                    <a:pt x="1906320" y="294119"/>
                  </a:lnTo>
                  <a:lnTo>
                    <a:pt x="1907044" y="292608"/>
                  </a:lnTo>
                  <a:close/>
                </a:path>
                <a:path w="1993265" h="416560">
                  <a:moveTo>
                    <a:pt x="1909965" y="286512"/>
                  </a:moveTo>
                  <a:lnTo>
                    <a:pt x="83070" y="286512"/>
                  </a:lnTo>
                  <a:lnTo>
                    <a:pt x="83794" y="288023"/>
                  </a:lnTo>
                  <a:lnTo>
                    <a:pt x="1909241" y="288023"/>
                  </a:lnTo>
                  <a:lnTo>
                    <a:pt x="1909965" y="286512"/>
                  </a:lnTo>
                  <a:close/>
                </a:path>
                <a:path w="1993265" h="416560">
                  <a:moveTo>
                    <a:pt x="1912874" y="280416"/>
                  </a:moveTo>
                  <a:lnTo>
                    <a:pt x="80175" y="280416"/>
                  </a:lnTo>
                  <a:lnTo>
                    <a:pt x="80899" y="281927"/>
                  </a:lnTo>
                  <a:lnTo>
                    <a:pt x="1912150" y="281927"/>
                  </a:lnTo>
                  <a:lnTo>
                    <a:pt x="1912874" y="280416"/>
                  </a:lnTo>
                  <a:close/>
                </a:path>
                <a:path w="1993265" h="416560">
                  <a:moveTo>
                    <a:pt x="1915591" y="274320"/>
                  </a:moveTo>
                  <a:lnTo>
                    <a:pt x="77457" y="274320"/>
                  </a:lnTo>
                  <a:lnTo>
                    <a:pt x="78105" y="275831"/>
                  </a:lnTo>
                  <a:lnTo>
                    <a:pt x="1914944" y="275831"/>
                  </a:lnTo>
                  <a:lnTo>
                    <a:pt x="1915591" y="274320"/>
                  </a:lnTo>
                  <a:close/>
                </a:path>
                <a:path w="1993265" h="416560">
                  <a:moveTo>
                    <a:pt x="1918157" y="268224"/>
                  </a:moveTo>
                  <a:lnTo>
                    <a:pt x="74891" y="268224"/>
                  </a:lnTo>
                  <a:lnTo>
                    <a:pt x="75539" y="269735"/>
                  </a:lnTo>
                  <a:lnTo>
                    <a:pt x="1917522" y="269735"/>
                  </a:lnTo>
                  <a:lnTo>
                    <a:pt x="1918157" y="268224"/>
                  </a:lnTo>
                  <a:close/>
                </a:path>
                <a:path w="1993265" h="416560">
                  <a:moveTo>
                    <a:pt x="1920735" y="262128"/>
                  </a:moveTo>
                  <a:lnTo>
                    <a:pt x="72326" y="262128"/>
                  </a:lnTo>
                  <a:lnTo>
                    <a:pt x="72961" y="263639"/>
                  </a:lnTo>
                  <a:lnTo>
                    <a:pt x="1920100" y="263639"/>
                  </a:lnTo>
                  <a:lnTo>
                    <a:pt x="1920735" y="262128"/>
                  </a:lnTo>
                  <a:close/>
                </a:path>
                <a:path w="1993265" h="416560">
                  <a:moveTo>
                    <a:pt x="1923313" y="256032"/>
                  </a:moveTo>
                  <a:lnTo>
                    <a:pt x="69761" y="256032"/>
                  </a:lnTo>
                  <a:lnTo>
                    <a:pt x="70396" y="257543"/>
                  </a:lnTo>
                  <a:lnTo>
                    <a:pt x="1922665" y="257543"/>
                  </a:lnTo>
                  <a:lnTo>
                    <a:pt x="1923313" y="256032"/>
                  </a:lnTo>
                  <a:close/>
                </a:path>
                <a:path w="1993265" h="416560">
                  <a:moveTo>
                    <a:pt x="1925891" y="249936"/>
                  </a:moveTo>
                  <a:lnTo>
                    <a:pt x="67183" y="249936"/>
                  </a:lnTo>
                  <a:lnTo>
                    <a:pt x="67830" y="251447"/>
                  </a:lnTo>
                  <a:lnTo>
                    <a:pt x="1925243" y="251447"/>
                  </a:lnTo>
                  <a:lnTo>
                    <a:pt x="1925891" y="249936"/>
                  </a:lnTo>
                  <a:close/>
                </a:path>
                <a:path w="1993265" h="416560">
                  <a:moveTo>
                    <a:pt x="1928456" y="243840"/>
                  </a:moveTo>
                  <a:lnTo>
                    <a:pt x="64617" y="243840"/>
                  </a:lnTo>
                  <a:lnTo>
                    <a:pt x="65265" y="245351"/>
                  </a:lnTo>
                  <a:lnTo>
                    <a:pt x="1927821" y="245351"/>
                  </a:lnTo>
                  <a:lnTo>
                    <a:pt x="1928456" y="243840"/>
                  </a:lnTo>
                  <a:close/>
                </a:path>
                <a:path w="1993265" h="416560">
                  <a:moveTo>
                    <a:pt x="1931035" y="237744"/>
                  </a:moveTo>
                  <a:lnTo>
                    <a:pt x="62052" y="237744"/>
                  </a:lnTo>
                  <a:lnTo>
                    <a:pt x="62687" y="239255"/>
                  </a:lnTo>
                  <a:lnTo>
                    <a:pt x="1930387" y="239255"/>
                  </a:lnTo>
                  <a:lnTo>
                    <a:pt x="1931035" y="237744"/>
                  </a:lnTo>
                  <a:close/>
                </a:path>
                <a:path w="1993265" h="416560">
                  <a:moveTo>
                    <a:pt x="1933422" y="231648"/>
                  </a:moveTo>
                  <a:lnTo>
                    <a:pt x="59677" y="231648"/>
                  </a:lnTo>
                  <a:lnTo>
                    <a:pt x="60236" y="233159"/>
                  </a:lnTo>
                  <a:lnTo>
                    <a:pt x="1932851" y="233159"/>
                  </a:lnTo>
                  <a:lnTo>
                    <a:pt x="1933422" y="231648"/>
                  </a:lnTo>
                  <a:close/>
                </a:path>
                <a:path w="1993265" h="416560">
                  <a:moveTo>
                    <a:pt x="1935670" y="225552"/>
                  </a:moveTo>
                  <a:lnTo>
                    <a:pt x="57429" y="225552"/>
                  </a:lnTo>
                  <a:lnTo>
                    <a:pt x="57988" y="227063"/>
                  </a:lnTo>
                  <a:lnTo>
                    <a:pt x="1935099" y="227063"/>
                  </a:lnTo>
                  <a:lnTo>
                    <a:pt x="1935670" y="225552"/>
                  </a:lnTo>
                  <a:close/>
                </a:path>
                <a:path w="1993265" h="416560">
                  <a:moveTo>
                    <a:pt x="1937918" y="219456"/>
                  </a:moveTo>
                  <a:lnTo>
                    <a:pt x="55194" y="219456"/>
                  </a:lnTo>
                  <a:lnTo>
                    <a:pt x="55753" y="220967"/>
                  </a:lnTo>
                  <a:lnTo>
                    <a:pt x="1937359" y="220967"/>
                  </a:lnTo>
                  <a:lnTo>
                    <a:pt x="1937918" y="219456"/>
                  </a:lnTo>
                  <a:close/>
                </a:path>
                <a:path w="1993265" h="416560">
                  <a:moveTo>
                    <a:pt x="1940166" y="213360"/>
                  </a:moveTo>
                  <a:lnTo>
                    <a:pt x="52946" y="213360"/>
                  </a:lnTo>
                  <a:lnTo>
                    <a:pt x="53505" y="214871"/>
                  </a:lnTo>
                  <a:lnTo>
                    <a:pt x="1939607" y="214871"/>
                  </a:lnTo>
                  <a:lnTo>
                    <a:pt x="1940166" y="213360"/>
                  </a:lnTo>
                  <a:close/>
                </a:path>
                <a:path w="1993265" h="416560">
                  <a:moveTo>
                    <a:pt x="1942414" y="207264"/>
                  </a:moveTo>
                  <a:lnTo>
                    <a:pt x="50698" y="207264"/>
                  </a:lnTo>
                  <a:lnTo>
                    <a:pt x="51257" y="208775"/>
                  </a:lnTo>
                  <a:lnTo>
                    <a:pt x="1941855" y="208775"/>
                  </a:lnTo>
                  <a:lnTo>
                    <a:pt x="1942414" y="207264"/>
                  </a:lnTo>
                  <a:close/>
                </a:path>
                <a:path w="1993265" h="416560">
                  <a:moveTo>
                    <a:pt x="1944662" y="201168"/>
                  </a:moveTo>
                  <a:lnTo>
                    <a:pt x="48463" y="201168"/>
                  </a:lnTo>
                  <a:lnTo>
                    <a:pt x="49022" y="202679"/>
                  </a:lnTo>
                  <a:lnTo>
                    <a:pt x="1944103" y="202679"/>
                  </a:lnTo>
                  <a:lnTo>
                    <a:pt x="1944662" y="201168"/>
                  </a:lnTo>
                  <a:close/>
                </a:path>
                <a:path w="1993265" h="416560">
                  <a:moveTo>
                    <a:pt x="1946910" y="195072"/>
                  </a:moveTo>
                  <a:lnTo>
                    <a:pt x="46215" y="195072"/>
                  </a:lnTo>
                  <a:lnTo>
                    <a:pt x="46774" y="196583"/>
                  </a:lnTo>
                  <a:lnTo>
                    <a:pt x="1946351" y="196583"/>
                  </a:lnTo>
                  <a:lnTo>
                    <a:pt x="1946910" y="195072"/>
                  </a:lnTo>
                  <a:close/>
                </a:path>
                <a:path w="1993265" h="416560">
                  <a:moveTo>
                    <a:pt x="1949018" y="188976"/>
                  </a:moveTo>
                  <a:lnTo>
                    <a:pt x="44107" y="188976"/>
                  </a:lnTo>
                  <a:lnTo>
                    <a:pt x="44589" y="190487"/>
                  </a:lnTo>
                  <a:lnTo>
                    <a:pt x="1948535" y="190487"/>
                  </a:lnTo>
                  <a:lnTo>
                    <a:pt x="1949018" y="188976"/>
                  </a:lnTo>
                  <a:close/>
                </a:path>
                <a:path w="1993265" h="416560">
                  <a:moveTo>
                    <a:pt x="1950948" y="182880"/>
                  </a:moveTo>
                  <a:lnTo>
                    <a:pt x="42189" y="182880"/>
                  </a:lnTo>
                  <a:lnTo>
                    <a:pt x="42659" y="184391"/>
                  </a:lnTo>
                  <a:lnTo>
                    <a:pt x="1950466" y="184391"/>
                  </a:lnTo>
                  <a:lnTo>
                    <a:pt x="1950948" y="182880"/>
                  </a:lnTo>
                  <a:close/>
                </a:path>
                <a:path w="1993265" h="416560">
                  <a:moveTo>
                    <a:pt x="1952879" y="176784"/>
                  </a:moveTo>
                  <a:lnTo>
                    <a:pt x="40259" y="176784"/>
                  </a:lnTo>
                  <a:lnTo>
                    <a:pt x="40741" y="178295"/>
                  </a:lnTo>
                  <a:lnTo>
                    <a:pt x="1952396" y="178295"/>
                  </a:lnTo>
                  <a:lnTo>
                    <a:pt x="1952879" y="176784"/>
                  </a:lnTo>
                  <a:close/>
                </a:path>
                <a:path w="1993265" h="416560">
                  <a:moveTo>
                    <a:pt x="1954822" y="170688"/>
                  </a:moveTo>
                  <a:lnTo>
                    <a:pt x="38328" y="170688"/>
                  </a:lnTo>
                  <a:lnTo>
                    <a:pt x="38811" y="172199"/>
                  </a:lnTo>
                  <a:lnTo>
                    <a:pt x="1954339" y="172199"/>
                  </a:lnTo>
                  <a:lnTo>
                    <a:pt x="1954822" y="170688"/>
                  </a:lnTo>
                  <a:close/>
                </a:path>
                <a:path w="1993265" h="416560">
                  <a:moveTo>
                    <a:pt x="1956752" y="164592"/>
                  </a:moveTo>
                  <a:lnTo>
                    <a:pt x="36398" y="164592"/>
                  </a:lnTo>
                  <a:lnTo>
                    <a:pt x="36880" y="166103"/>
                  </a:lnTo>
                  <a:lnTo>
                    <a:pt x="1956269" y="166103"/>
                  </a:lnTo>
                  <a:lnTo>
                    <a:pt x="1956752" y="164592"/>
                  </a:lnTo>
                  <a:close/>
                </a:path>
                <a:path w="1993265" h="416560">
                  <a:moveTo>
                    <a:pt x="1958682" y="158496"/>
                  </a:moveTo>
                  <a:lnTo>
                    <a:pt x="34467" y="158496"/>
                  </a:lnTo>
                  <a:lnTo>
                    <a:pt x="34950" y="160007"/>
                  </a:lnTo>
                  <a:lnTo>
                    <a:pt x="1958200" y="160007"/>
                  </a:lnTo>
                  <a:lnTo>
                    <a:pt x="1958682" y="158496"/>
                  </a:lnTo>
                  <a:close/>
                </a:path>
                <a:path w="1993265" h="416560">
                  <a:moveTo>
                    <a:pt x="1960613" y="152400"/>
                  </a:moveTo>
                  <a:lnTo>
                    <a:pt x="32550" y="152400"/>
                  </a:lnTo>
                  <a:lnTo>
                    <a:pt x="33032" y="153911"/>
                  </a:lnTo>
                  <a:lnTo>
                    <a:pt x="1960130" y="153911"/>
                  </a:lnTo>
                  <a:lnTo>
                    <a:pt x="1960613" y="152400"/>
                  </a:lnTo>
                  <a:close/>
                </a:path>
                <a:path w="1993265" h="416560">
                  <a:moveTo>
                    <a:pt x="1962746" y="146304"/>
                  </a:moveTo>
                  <a:lnTo>
                    <a:pt x="1961476" y="146304"/>
                  </a:lnTo>
                  <a:lnTo>
                    <a:pt x="31076" y="146304"/>
                  </a:lnTo>
                  <a:lnTo>
                    <a:pt x="31076" y="147815"/>
                  </a:lnTo>
                  <a:lnTo>
                    <a:pt x="1961476" y="147815"/>
                  </a:lnTo>
                  <a:lnTo>
                    <a:pt x="1961476" y="147688"/>
                  </a:lnTo>
                  <a:lnTo>
                    <a:pt x="1962746" y="147688"/>
                  </a:lnTo>
                  <a:lnTo>
                    <a:pt x="1962746" y="146304"/>
                  </a:lnTo>
                  <a:close/>
                </a:path>
                <a:path w="1993265" h="416560">
                  <a:moveTo>
                    <a:pt x="1964118" y="140208"/>
                  </a:moveTo>
                  <a:lnTo>
                    <a:pt x="29044" y="140208"/>
                  </a:lnTo>
                  <a:lnTo>
                    <a:pt x="29451" y="141719"/>
                  </a:lnTo>
                  <a:lnTo>
                    <a:pt x="1963724" y="141719"/>
                  </a:lnTo>
                  <a:lnTo>
                    <a:pt x="1964118" y="140208"/>
                  </a:lnTo>
                  <a:close/>
                </a:path>
                <a:path w="1993265" h="416560">
                  <a:moveTo>
                    <a:pt x="1965744" y="134112"/>
                  </a:moveTo>
                  <a:lnTo>
                    <a:pt x="27432" y="134112"/>
                  </a:lnTo>
                  <a:lnTo>
                    <a:pt x="27825" y="135623"/>
                  </a:lnTo>
                  <a:lnTo>
                    <a:pt x="1965337" y="135623"/>
                  </a:lnTo>
                  <a:lnTo>
                    <a:pt x="1965744" y="134112"/>
                  </a:lnTo>
                  <a:close/>
                </a:path>
                <a:path w="1993265" h="416560">
                  <a:moveTo>
                    <a:pt x="1967369" y="128016"/>
                  </a:moveTo>
                  <a:lnTo>
                    <a:pt x="25806" y="128016"/>
                  </a:lnTo>
                  <a:lnTo>
                    <a:pt x="26212" y="129527"/>
                  </a:lnTo>
                  <a:lnTo>
                    <a:pt x="1966963" y="129527"/>
                  </a:lnTo>
                  <a:lnTo>
                    <a:pt x="1967369" y="128016"/>
                  </a:lnTo>
                  <a:close/>
                </a:path>
                <a:path w="1993265" h="416560">
                  <a:moveTo>
                    <a:pt x="1968995" y="121920"/>
                  </a:moveTo>
                  <a:lnTo>
                    <a:pt x="24193" y="121920"/>
                  </a:lnTo>
                  <a:lnTo>
                    <a:pt x="24587" y="123431"/>
                  </a:lnTo>
                  <a:lnTo>
                    <a:pt x="1968588" y="123431"/>
                  </a:lnTo>
                  <a:lnTo>
                    <a:pt x="1968995" y="121920"/>
                  </a:lnTo>
                  <a:close/>
                </a:path>
                <a:path w="1993265" h="416560">
                  <a:moveTo>
                    <a:pt x="1970620" y="115824"/>
                  </a:moveTo>
                  <a:lnTo>
                    <a:pt x="22567" y="115824"/>
                  </a:lnTo>
                  <a:lnTo>
                    <a:pt x="22974" y="117335"/>
                  </a:lnTo>
                  <a:lnTo>
                    <a:pt x="1970214" y="117335"/>
                  </a:lnTo>
                  <a:lnTo>
                    <a:pt x="1970620" y="115824"/>
                  </a:lnTo>
                  <a:close/>
                </a:path>
                <a:path w="1993265" h="416560">
                  <a:moveTo>
                    <a:pt x="1972246" y="109728"/>
                  </a:moveTo>
                  <a:lnTo>
                    <a:pt x="20942" y="109728"/>
                  </a:lnTo>
                  <a:lnTo>
                    <a:pt x="21348" y="111239"/>
                  </a:lnTo>
                  <a:lnTo>
                    <a:pt x="1971840" y="111239"/>
                  </a:lnTo>
                  <a:lnTo>
                    <a:pt x="1972246" y="109728"/>
                  </a:lnTo>
                  <a:close/>
                </a:path>
                <a:path w="1993265" h="416560">
                  <a:moveTo>
                    <a:pt x="1973872" y="103632"/>
                  </a:moveTo>
                  <a:lnTo>
                    <a:pt x="19329" y="103632"/>
                  </a:lnTo>
                  <a:lnTo>
                    <a:pt x="19735" y="105143"/>
                  </a:lnTo>
                  <a:lnTo>
                    <a:pt x="1973465" y="105143"/>
                  </a:lnTo>
                  <a:lnTo>
                    <a:pt x="1973872" y="103632"/>
                  </a:lnTo>
                  <a:close/>
                </a:path>
                <a:path w="1993265" h="416560">
                  <a:moveTo>
                    <a:pt x="1975269" y="97536"/>
                  </a:moveTo>
                  <a:lnTo>
                    <a:pt x="17932" y="97536"/>
                  </a:lnTo>
                  <a:lnTo>
                    <a:pt x="18249" y="99047"/>
                  </a:lnTo>
                  <a:lnTo>
                    <a:pt x="1974938" y="99047"/>
                  </a:lnTo>
                  <a:lnTo>
                    <a:pt x="1975269" y="97536"/>
                  </a:lnTo>
                  <a:close/>
                </a:path>
                <a:path w="1993265" h="416560">
                  <a:moveTo>
                    <a:pt x="1976589" y="91440"/>
                  </a:moveTo>
                  <a:lnTo>
                    <a:pt x="16611" y="91440"/>
                  </a:lnTo>
                  <a:lnTo>
                    <a:pt x="16941" y="92951"/>
                  </a:lnTo>
                  <a:lnTo>
                    <a:pt x="1976272" y="92951"/>
                  </a:lnTo>
                  <a:lnTo>
                    <a:pt x="1976589" y="91440"/>
                  </a:lnTo>
                  <a:close/>
                </a:path>
                <a:path w="1993265" h="416560">
                  <a:moveTo>
                    <a:pt x="1977910" y="85344"/>
                  </a:moveTo>
                  <a:lnTo>
                    <a:pt x="15290" y="85344"/>
                  </a:lnTo>
                  <a:lnTo>
                    <a:pt x="15621" y="86855"/>
                  </a:lnTo>
                  <a:lnTo>
                    <a:pt x="1977593" y="86855"/>
                  </a:lnTo>
                  <a:lnTo>
                    <a:pt x="1977910" y="85344"/>
                  </a:lnTo>
                  <a:close/>
                </a:path>
                <a:path w="1993265" h="416560">
                  <a:moveTo>
                    <a:pt x="1979244" y="79248"/>
                  </a:moveTo>
                  <a:lnTo>
                    <a:pt x="13970" y="79248"/>
                  </a:lnTo>
                  <a:lnTo>
                    <a:pt x="14300" y="80759"/>
                  </a:lnTo>
                  <a:lnTo>
                    <a:pt x="1978914" y="80759"/>
                  </a:lnTo>
                  <a:lnTo>
                    <a:pt x="1979244" y="79248"/>
                  </a:lnTo>
                  <a:close/>
                </a:path>
                <a:path w="1993265" h="416560">
                  <a:moveTo>
                    <a:pt x="1980565" y="73152"/>
                  </a:moveTo>
                  <a:lnTo>
                    <a:pt x="12661" y="73152"/>
                  </a:lnTo>
                  <a:lnTo>
                    <a:pt x="12979" y="74663"/>
                  </a:lnTo>
                  <a:lnTo>
                    <a:pt x="1980234" y="74663"/>
                  </a:lnTo>
                  <a:lnTo>
                    <a:pt x="1980565" y="73152"/>
                  </a:lnTo>
                  <a:close/>
                </a:path>
                <a:path w="1993265" h="416560">
                  <a:moveTo>
                    <a:pt x="1981885" y="67056"/>
                  </a:moveTo>
                  <a:lnTo>
                    <a:pt x="11341" y="67056"/>
                  </a:lnTo>
                  <a:lnTo>
                    <a:pt x="11671" y="68567"/>
                  </a:lnTo>
                  <a:lnTo>
                    <a:pt x="1981555" y="68567"/>
                  </a:lnTo>
                  <a:lnTo>
                    <a:pt x="1981885" y="67056"/>
                  </a:lnTo>
                  <a:close/>
                </a:path>
                <a:path w="1993265" h="416560">
                  <a:moveTo>
                    <a:pt x="1983206" y="60960"/>
                  </a:moveTo>
                  <a:lnTo>
                    <a:pt x="10020" y="60960"/>
                  </a:lnTo>
                  <a:lnTo>
                    <a:pt x="10350" y="62471"/>
                  </a:lnTo>
                  <a:lnTo>
                    <a:pt x="1982876" y="62471"/>
                  </a:lnTo>
                  <a:lnTo>
                    <a:pt x="1983206" y="60960"/>
                  </a:lnTo>
                  <a:close/>
                </a:path>
                <a:path w="1993265" h="416560">
                  <a:moveTo>
                    <a:pt x="1984336" y="54864"/>
                  </a:moveTo>
                  <a:lnTo>
                    <a:pt x="9486" y="54864"/>
                  </a:lnTo>
                  <a:lnTo>
                    <a:pt x="8216" y="54864"/>
                  </a:lnTo>
                  <a:lnTo>
                    <a:pt x="8216" y="55422"/>
                  </a:lnTo>
                  <a:lnTo>
                    <a:pt x="9486" y="55422"/>
                  </a:lnTo>
                  <a:lnTo>
                    <a:pt x="9486" y="56375"/>
                  </a:lnTo>
                  <a:lnTo>
                    <a:pt x="1984336" y="56375"/>
                  </a:lnTo>
                  <a:lnTo>
                    <a:pt x="1984336" y="54864"/>
                  </a:lnTo>
                  <a:close/>
                </a:path>
                <a:path w="1993265" h="416560">
                  <a:moveTo>
                    <a:pt x="1985505" y="48768"/>
                  </a:moveTo>
                  <a:lnTo>
                    <a:pt x="7734" y="48768"/>
                  </a:lnTo>
                  <a:lnTo>
                    <a:pt x="7988" y="50279"/>
                  </a:lnTo>
                  <a:lnTo>
                    <a:pt x="1985251" y="50279"/>
                  </a:lnTo>
                  <a:lnTo>
                    <a:pt x="1985505" y="48768"/>
                  </a:lnTo>
                  <a:close/>
                </a:path>
                <a:path w="1993265" h="416560">
                  <a:moveTo>
                    <a:pt x="1986521" y="42672"/>
                  </a:moveTo>
                  <a:lnTo>
                    <a:pt x="6705" y="42672"/>
                  </a:lnTo>
                  <a:lnTo>
                    <a:pt x="6959" y="44183"/>
                  </a:lnTo>
                  <a:lnTo>
                    <a:pt x="1986267" y="44183"/>
                  </a:lnTo>
                  <a:lnTo>
                    <a:pt x="1986521" y="42672"/>
                  </a:lnTo>
                  <a:close/>
                </a:path>
                <a:path w="1993265" h="416560">
                  <a:moveTo>
                    <a:pt x="1987550" y="36576"/>
                  </a:moveTo>
                  <a:lnTo>
                    <a:pt x="5689" y="36576"/>
                  </a:lnTo>
                  <a:lnTo>
                    <a:pt x="5943" y="38087"/>
                  </a:lnTo>
                  <a:lnTo>
                    <a:pt x="1987296" y="38087"/>
                  </a:lnTo>
                  <a:lnTo>
                    <a:pt x="1987550" y="36576"/>
                  </a:lnTo>
                  <a:close/>
                </a:path>
                <a:path w="1993265" h="416560">
                  <a:moveTo>
                    <a:pt x="1988566" y="30480"/>
                  </a:moveTo>
                  <a:lnTo>
                    <a:pt x="4673" y="30480"/>
                  </a:lnTo>
                  <a:lnTo>
                    <a:pt x="4927" y="31991"/>
                  </a:lnTo>
                  <a:lnTo>
                    <a:pt x="1988312" y="31991"/>
                  </a:lnTo>
                  <a:lnTo>
                    <a:pt x="1988566" y="30480"/>
                  </a:lnTo>
                  <a:close/>
                </a:path>
                <a:path w="1993265" h="416560">
                  <a:moveTo>
                    <a:pt x="1989594" y="24384"/>
                  </a:moveTo>
                  <a:lnTo>
                    <a:pt x="3644" y="24384"/>
                  </a:lnTo>
                  <a:lnTo>
                    <a:pt x="3898" y="25895"/>
                  </a:lnTo>
                  <a:lnTo>
                    <a:pt x="1989340" y="25895"/>
                  </a:lnTo>
                  <a:lnTo>
                    <a:pt x="1989594" y="24384"/>
                  </a:lnTo>
                  <a:close/>
                </a:path>
                <a:path w="1993265" h="416560">
                  <a:moveTo>
                    <a:pt x="1990610" y="18288"/>
                  </a:moveTo>
                  <a:lnTo>
                    <a:pt x="2628" y="18288"/>
                  </a:lnTo>
                  <a:lnTo>
                    <a:pt x="2882" y="19799"/>
                  </a:lnTo>
                  <a:lnTo>
                    <a:pt x="1990356" y="19799"/>
                  </a:lnTo>
                  <a:lnTo>
                    <a:pt x="1990610" y="18288"/>
                  </a:lnTo>
                  <a:close/>
                </a:path>
                <a:path w="1993265" h="416560">
                  <a:moveTo>
                    <a:pt x="1991639" y="12192"/>
                  </a:moveTo>
                  <a:lnTo>
                    <a:pt x="1612" y="12192"/>
                  </a:lnTo>
                  <a:lnTo>
                    <a:pt x="1866" y="13703"/>
                  </a:lnTo>
                  <a:lnTo>
                    <a:pt x="1991385" y="13703"/>
                  </a:lnTo>
                  <a:lnTo>
                    <a:pt x="1991639" y="12192"/>
                  </a:lnTo>
                  <a:close/>
                </a:path>
                <a:path w="1993265" h="416560">
                  <a:moveTo>
                    <a:pt x="1992528" y="6096"/>
                  </a:moveTo>
                  <a:lnTo>
                    <a:pt x="723" y="6096"/>
                  </a:lnTo>
                  <a:lnTo>
                    <a:pt x="901" y="7607"/>
                  </a:lnTo>
                  <a:lnTo>
                    <a:pt x="1992337" y="7607"/>
                  </a:lnTo>
                  <a:lnTo>
                    <a:pt x="1992528" y="6096"/>
                  </a:lnTo>
                  <a:close/>
                </a:path>
                <a:path w="1993265" h="416560">
                  <a:moveTo>
                    <a:pt x="1993252" y="0"/>
                  </a:moveTo>
                  <a:lnTo>
                    <a:pt x="0" y="0"/>
                  </a:lnTo>
                  <a:lnTo>
                    <a:pt x="177" y="1511"/>
                  </a:lnTo>
                  <a:lnTo>
                    <a:pt x="1993074" y="1511"/>
                  </a:lnTo>
                  <a:lnTo>
                    <a:pt x="1993252" y="0"/>
                  </a:lnTo>
                  <a:close/>
                </a:path>
              </a:pathLst>
            </a:custGeom>
            <a:solidFill>
              <a:srgbClr val="CCFFCC"/>
            </a:solidFill>
          </p:spPr>
          <p:txBody>
            <a:bodyPr wrap="square" lIns="0" tIns="0" rIns="0" bIns="0" rtlCol="0"/>
            <a:lstStyle/>
            <a:p>
              <a:endParaRPr lang="en-US" altLang="ja-JP" dirty="0"/>
            </a:p>
            <a:p>
              <a:endParaRPr lang="en-US" dirty="0"/>
            </a:p>
          </p:txBody>
        </p:sp>
        <p:sp>
          <p:nvSpPr>
            <p:cNvPr id="220" name="object 139">
              <a:extLst>
                <a:ext uri="{FF2B5EF4-FFF2-40B4-BE49-F238E27FC236}">
                  <a16:creationId xmlns:a16="http://schemas.microsoft.com/office/drawing/2014/main" id="{249AD3B8-8FE1-0788-E2F1-2AE797CB6057}"/>
                </a:ext>
              </a:extLst>
            </p:cNvPr>
            <p:cNvSpPr/>
            <p:nvPr/>
          </p:nvSpPr>
          <p:spPr>
            <a:xfrm>
              <a:off x="7492745" y="3155571"/>
              <a:ext cx="1685925" cy="458470"/>
            </a:xfrm>
            <a:custGeom>
              <a:avLst/>
              <a:gdLst/>
              <a:ahLst/>
              <a:cxnLst/>
              <a:rect l="l" t="t" r="r" b="b"/>
              <a:pathLst>
                <a:path w="1685925" h="458470">
                  <a:moveTo>
                    <a:pt x="842530" y="457200"/>
                  </a:moveTo>
                  <a:lnTo>
                    <a:pt x="794270" y="457200"/>
                  </a:lnTo>
                  <a:lnTo>
                    <a:pt x="789190" y="457200"/>
                  </a:lnTo>
                  <a:lnTo>
                    <a:pt x="789190" y="457377"/>
                  </a:lnTo>
                  <a:lnTo>
                    <a:pt x="794270" y="457377"/>
                  </a:lnTo>
                  <a:lnTo>
                    <a:pt x="794270" y="458127"/>
                  </a:lnTo>
                  <a:lnTo>
                    <a:pt x="842530" y="458127"/>
                  </a:lnTo>
                  <a:lnTo>
                    <a:pt x="842530" y="457200"/>
                  </a:lnTo>
                  <a:close/>
                </a:path>
                <a:path w="1685925" h="458470">
                  <a:moveTo>
                    <a:pt x="964526" y="451104"/>
                  </a:moveTo>
                  <a:lnTo>
                    <a:pt x="720979" y="451104"/>
                  </a:lnTo>
                  <a:lnTo>
                    <a:pt x="733628" y="452615"/>
                  </a:lnTo>
                  <a:lnTo>
                    <a:pt x="951903" y="452615"/>
                  </a:lnTo>
                  <a:lnTo>
                    <a:pt x="964526" y="451104"/>
                  </a:lnTo>
                  <a:close/>
                </a:path>
                <a:path w="1685925" h="458470">
                  <a:moveTo>
                    <a:pt x="1007110" y="445008"/>
                  </a:moveTo>
                  <a:lnTo>
                    <a:pt x="678307" y="445008"/>
                  </a:lnTo>
                  <a:lnTo>
                    <a:pt x="687311" y="446519"/>
                  </a:lnTo>
                  <a:lnTo>
                    <a:pt x="998131" y="446519"/>
                  </a:lnTo>
                  <a:lnTo>
                    <a:pt x="1007110" y="445008"/>
                  </a:lnTo>
                  <a:close/>
                </a:path>
                <a:path w="1685925" h="458470">
                  <a:moveTo>
                    <a:pt x="1041082" y="438912"/>
                  </a:moveTo>
                  <a:lnTo>
                    <a:pt x="644271" y="438912"/>
                  </a:lnTo>
                  <a:lnTo>
                    <a:pt x="651243" y="440423"/>
                  </a:lnTo>
                  <a:lnTo>
                    <a:pt x="1034122" y="440423"/>
                  </a:lnTo>
                  <a:lnTo>
                    <a:pt x="1041082" y="438912"/>
                  </a:lnTo>
                  <a:close/>
                </a:path>
                <a:path w="1685925" h="458470">
                  <a:moveTo>
                    <a:pt x="1069035" y="432816"/>
                  </a:moveTo>
                  <a:lnTo>
                    <a:pt x="616280" y="432816"/>
                  </a:lnTo>
                  <a:lnTo>
                    <a:pt x="623252" y="434327"/>
                  </a:lnTo>
                  <a:lnTo>
                    <a:pt x="1062075" y="434327"/>
                  </a:lnTo>
                  <a:lnTo>
                    <a:pt x="1069035" y="432816"/>
                  </a:lnTo>
                  <a:close/>
                </a:path>
                <a:path w="1685925" h="458470">
                  <a:moveTo>
                    <a:pt x="1093787" y="426720"/>
                  </a:moveTo>
                  <a:lnTo>
                    <a:pt x="591502" y="426720"/>
                  </a:lnTo>
                  <a:lnTo>
                    <a:pt x="597166" y="428231"/>
                  </a:lnTo>
                  <a:lnTo>
                    <a:pt x="1088123" y="428231"/>
                  </a:lnTo>
                  <a:lnTo>
                    <a:pt x="1093787" y="426720"/>
                  </a:lnTo>
                  <a:close/>
                </a:path>
                <a:path w="1685925" h="458470">
                  <a:moveTo>
                    <a:pt x="1116520" y="420624"/>
                  </a:moveTo>
                  <a:lnTo>
                    <a:pt x="568731" y="420624"/>
                  </a:lnTo>
                  <a:lnTo>
                    <a:pt x="574395" y="422135"/>
                  </a:lnTo>
                  <a:lnTo>
                    <a:pt x="1110856" y="422135"/>
                  </a:lnTo>
                  <a:lnTo>
                    <a:pt x="1116520" y="420624"/>
                  </a:lnTo>
                  <a:close/>
                </a:path>
                <a:path w="1685925" h="458470">
                  <a:moveTo>
                    <a:pt x="1136980" y="414528"/>
                  </a:moveTo>
                  <a:lnTo>
                    <a:pt x="548246" y="414528"/>
                  </a:lnTo>
                  <a:lnTo>
                    <a:pt x="553008" y="416039"/>
                  </a:lnTo>
                  <a:lnTo>
                    <a:pt x="1132230" y="416039"/>
                  </a:lnTo>
                  <a:lnTo>
                    <a:pt x="1136980" y="414528"/>
                  </a:lnTo>
                  <a:close/>
                </a:path>
                <a:path w="1685925" h="458470">
                  <a:moveTo>
                    <a:pt x="1156093" y="408432"/>
                  </a:moveTo>
                  <a:lnTo>
                    <a:pt x="529120" y="408432"/>
                  </a:lnTo>
                  <a:lnTo>
                    <a:pt x="533882" y="409943"/>
                  </a:lnTo>
                  <a:lnTo>
                    <a:pt x="1151331" y="409943"/>
                  </a:lnTo>
                  <a:lnTo>
                    <a:pt x="1156093" y="408432"/>
                  </a:lnTo>
                  <a:close/>
                </a:path>
                <a:path w="1685925" h="458470">
                  <a:moveTo>
                    <a:pt x="1174369" y="402336"/>
                  </a:moveTo>
                  <a:lnTo>
                    <a:pt x="510819" y="402336"/>
                  </a:lnTo>
                  <a:lnTo>
                    <a:pt x="514921" y="403847"/>
                  </a:lnTo>
                  <a:lnTo>
                    <a:pt x="1170279" y="403847"/>
                  </a:lnTo>
                  <a:lnTo>
                    <a:pt x="1174369" y="402336"/>
                  </a:lnTo>
                  <a:close/>
                </a:path>
                <a:path w="1685925" h="458470">
                  <a:moveTo>
                    <a:pt x="1190790" y="396240"/>
                  </a:moveTo>
                  <a:lnTo>
                    <a:pt x="494385" y="396240"/>
                  </a:lnTo>
                  <a:lnTo>
                    <a:pt x="498475" y="397751"/>
                  </a:lnTo>
                  <a:lnTo>
                    <a:pt x="1186700" y="397751"/>
                  </a:lnTo>
                  <a:lnTo>
                    <a:pt x="1190790" y="396240"/>
                  </a:lnTo>
                  <a:close/>
                </a:path>
                <a:path w="1685925" h="458470">
                  <a:moveTo>
                    <a:pt x="1207211" y="390144"/>
                  </a:moveTo>
                  <a:lnTo>
                    <a:pt x="477951" y="390144"/>
                  </a:lnTo>
                  <a:lnTo>
                    <a:pt x="482041" y="391655"/>
                  </a:lnTo>
                  <a:lnTo>
                    <a:pt x="1203121" y="391655"/>
                  </a:lnTo>
                  <a:lnTo>
                    <a:pt x="1207211" y="390144"/>
                  </a:lnTo>
                  <a:close/>
                </a:path>
                <a:path w="1685925" h="458470">
                  <a:moveTo>
                    <a:pt x="1222248" y="384048"/>
                  </a:moveTo>
                  <a:lnTo>
                    <a:pt x="462902" y="384048"/>
                  </a:lnTo>
                  <a:lnTo>
                    <a:pt x="466471" y="385559"/>
                  </a:lnTo>
                  <a:lnTo>
                    <a:pt x="1218679" y="385559"/>
                  </a:lnTo>
                  <a:lnTo>
                    <a:pt x="1222248" y="384048"/>
                  </a:lnTo>
                  <a:close/>
                </a:path>
                <a:path w="1685925" h="458470">
                  <a:moveTo>
                    <a:pt x="1236599" y="377952"/>
                  </a:moveTo>
                  <a:lnTo>
                    <a:pt x="448551" y="377952"/>
                  </a:lnTo>
                  <a:lnTo>
                    <a:pt x="452120" y="379463"/>
                  </a:lnTo>
                  <a:lnTo>
                    <a:pt x="1233030" y="379463"/>
                  </a:lnTo>
                  <a:lnTo>
                    <a:pt x="1236599" y="377952"/>
                  </a:lnTo>
                  <a:close/>
                </a:path>
                <a:path w="1685925" h="458470">
                  <a:moveTo>
                    <a:pt x="1250950" y="371856"/>
                  </a:moveTo>
                  <a:lnTo>
                    <a:pt x="434187" y="371856"/>
                  </a:lnTo>
                  <a:lnTo>
                    <a:pt x="437769" y="373367"/>
                  </a:lnTo>
                  <a:lnTo>
                    <a:pt x="1247368" y="373367"/>
                  </a:lnTo>
                  <a:lnTo>
                    <a:pt x="1250950" y="371856"/>
                  </a:lnTo>
                  <a:close/>
                </a:path>
                <a:path w="1685925" h="458470">
                  <a:moveTo>
                    <a:pt x="1264119" y="365760"/>
                  </a:moveTo>
                  <a:lnTo>
                    <a:pt x="421005" y="365760"/>
                  </a:lnTo>
                  <a:lnTo>
                    <a:pt x="424167" y="367271"/>
                  </a:lnTo>
                  <a:lnTo>
                    <a:pt x="1260957" y="367271"/>
                  </a:lnTo>
                  <a:lnTo>
                    <a:pt x="1264119" y="365760"/>
                  </a:lnTo>
                  <a:close/>
                </a:path>
                <a:path w="1685925" h="458470">
                  <a:moveTo>
                    <a:pt x="1276807" y="359664"/>
                  </a:moveTo>
                  <a:lnTo>
                    <a:pt x="408317" y="359664"/>
                  </a:lnTo>
                  <a:lnTo>
                    <a:pt x="411480" y="361175"/>
                  </a:lnTo>
                  <a:lnTo>
                    <a:pt x="1273644" y="361175"/>
                  </a:lnTo>
                  <a:lnTo>
                    <a:pt x="1276807" y="359664"/>
                  </a:lnTo>
                  <a:close/>
                </a:path>
                <a:path w="1685925" h="458470">
                  <a:moveTo>
                    <a:pt x="1289494" y="353568"/>
                  </a:moveTo>
                  <a:lnTo>
                    <a:pt x="395630" y="353568"/>
                  </a:lnTo>
                  <a:lnTo>
                    <a:pt x="398780" y="355079"/>
                  </a:lnTo>
                  <a:lnTo>
                    <a:pt x="1286332" y="355079"/>
                  </a:lnTo>
                  <a:lnTo>
                    <a:pt x="1289494" y="353568"/>
                  </a:lnTo>
                  <a:close/>
                </a:path>
                <a:path w="1685925" h="458470">
                  <a:moveTo>
                    <a:pt x="1301584" y="347472"/>
                  </a:moveTo>
                  <a:lnTo>
                    <a:pt x="383527" y="347472"/>
                  </a:lnTo>
                  <a:lnTo>
                    <a:pt x="386346" y="348983"/>
                  </a:lnTo>
                  <a:lnTo>
                    <a:pt x="1298765" y="348983"/>
                  </a:lnTo>
                  <a:lnTo>
                    <a:pt x="1301584" y="347472"/>
                  </a:lnTo>
                  <a:close/>
                </a:path>
                <a:path w="1685925" h="458470">
                  <a:moveTo>
                    <a:pt x="1312913" y="341376"/>
                  </a:moveTo>
                  <a:lnTo>
                    <a:pt x="372198" y="341376"/>
                  </a:lnTo>
                  <a:lnTo>
                    <a:pt x="375018" y="342887"/>
                  </a:lnTo>
                  <a:lnTo>
                    <a:pt x="1310093" y="342887"/>
                  </a:lnTo>
                  <a:lnTo>
                    <a:pt x="1312913" y="341376"/>
                  </a:lnTo>
                  <a:close/>
                </a:path>
                <a:path w="1685925" h="458470">
                  <a:moveTo>
                    <a:pt x="1324241" y="335280"/>
                  </a:moveTo>
                  <a:lnTo>
                    <a:pt x="360870" y="335280"/>
                  </a:lnTo>
                  <a:lnTo>
                    <a:pt x="363689" y="336791"/>
                  </a:lnTo>
                  <a:lnTo>
                    <a:pt x="1321422" y="336791"/>
                  </a:lnTo>
                  <a:lnTo>
                    <a:pt x="1324241" y="335280"/>
                  </a:lnTo>
                  <a:close/>
                </a:path>
                <a:path w="1685925" h="458470">
                  <a:moveTo>
                    <a:pt x="1335570" y="329184"/>
                  </a:moveTo>
                  <a:lnTo>
                    <a:pt x="349542" y="329184"/>
                  </a:lnTo>
                  <a:lnTo>
                    <a:pt x="352361" y="330695"/>
                  </a:lnTo>
                  <a:lnTo>
                    <a:pt x="1332750" y="330695"/>
                  </a:lnTo>
                  <a:lnTo>
                    <a:pt x="1335570" y="329184"/>
                  </a:lnTo>
                  <a:close/>
                </a:path>
                <a:path w="1685925" h="458470">
                  <a:moveTo>
                    <a:pt x="1345895" y="323088"/>
                  </a:moveTo>
                  <a:lnTo>
                    <a:pt x="339217" y="323088"/>
                  </a:lnTo>
                  <a:lnTo>
                    <a:pt x="341744" y="324599"/>
                  </a:lnTo>
                  <a:lnTo>
                    <a:pt x="1343367" y="324599"/>
                  </a:lnTo>
                  <a:lnTo>
                    <a:pt x="1345895" y="323088"/>
                  </a:lnTo>
                  <a:close/>
                </a:path>
                <a:path w="1685925" h="458470">
                  <a:moveTo>
                    <a:pt x="1356080" y="316992"/>
                  </a:moveTo>
                  <a:lnTo>
                    <a:pt x="329031" y="316992"/>
                  </a:lnTo>
                  <a:lnTo>
                    <a:pt x="331558" y="318503"/>
                  </a:lnTo>
                  <a:lnTo>
                    <a:pt x="1353553" y="318503"/>
                  </a:lnTo>
                  <a:lnTo>
                    <a:pt x="1356080" y="316992"/>
                  </a:lnTo>
                  <a:close/>
                </a:path>
                <a:path w="1685925" h="458470">
                  <a:moveTo>
                    <a:pt x="1366266" y="310896"/>
                  </a:moveTo>
                  <a:lnTo>
                    <a:pt x="318846" y="310896"/>
                  </a:lnTo>
                  <a:lnTo>
                    <a:pt x="321373" y="312407"/>
                  </a:lnTo>
                  <a:lnTo>
                    <a:pt x="1363738" y="312407"/>
                  </a:lnTo>
                  <a:lnTo>
                    <a:pt x="1366266" y="310896"/>
                  </a:lnTo>
                  <a:close/>
                </a:path>
                <a:path w="1685925" h="458470">
                  <a:moveTo>
                    <a:pt x="1376438" y="304800"/>
                  </a:moveTo>
                  <a:lnTo>
                    <a:pt x="308673" y="304800"/>
                  </a:lnTo>
                  <a:lnTo>
                    <a:pt x="311188" y="306311"/>
                  </a:lnTo>
                  <a:lnTo>
                    <a:pt x="1373924" y="306311"/>
                  </a:lnTo>
                  <a:lnTo>
                    <a:pt x="1376438" y="304800"/>
                  </a:lnTo>
                  <a:close/>
                </a:path>
                <a:path w="1685925" h="458470">
                  <a:moveTo>
                    <a:pt x="1385646" y="298704"/>
                  </a:moveTo>
                  <a:lnTo>
                    <a:pt x="299466" y="298704"/>
                  </a:lnTo>
                  <a:lnTo>
                    <a:pt x="301764" y="300215"/>
                  </a:lnTo>
                  <a:lnTo>
                    <a:pt x="1383360" y="300215"/>
                  </a:lnTo>
                  <a:lnTo>
                    <a:pt x="1385646" y="298704"/>
                  </a:lnTo>
                  <a:close/>
                </a:path>
                <a:path w="1685925" h="458470">
                  <a:moveTo>
                    <a:pt x="1394866" y="292608"/>
                  </a:moveTo>
                  <a:lnTo>
                    <a:pt x="290258" y="292608"/>
                  </a:lnTo>
                  <a:lnTo>
                    <a:pt x="292557" y="294119"/>
                  </a:lnTo>
                  <a:lnTo>
                    <a:pt x="1392567" y="294119"/>
                  </a:lnTo>
                  <a:lnTo>
                    <a:pt x="1394866" y="292608"/>
                  </a:lnTo>
                  <a:close/>
                </a:path>
                <a:path w="1685925" h="458470">
                  <a:moveTo>
                    <a:pt x="1404073" y="286512"/>
                  </a:moveTo>
                  <a:lnTo>
                    <a:pt x="281051" y="286512"/>
                  </a:lnTo>
                  <a:lnTo>
                    <a:pt x="283349" y="288023"/>
                  </a:lnTo>
                  <a:lnTo>
                    <a:pt x="1401775" y="288023"/>
                  </a:lnTo>
                  <a:lnTo>
                    <a:pt x="1404073" y="286512"/>
                  </a:lnTo>
                  <a:close/>
                </a:path>
                <a:path w="1685925" h="458470">
                  <a:moveTo>
                    <a:pt x="1413281" y="280416"/>
                  </a:moveTo>
                  <a:lnTo>
                    <a:pt x="271843" y="280416"/>
                  </a:lnTo>
                  <a:lnTo>
                    <a:pt x="274129" y="281927"/>
                  </a:lnTo>
                  <a:lnTo>
                    <a:pt x="1410982" y="281927"/>
                  </a:lnTo>
                  <a:lnTo>
                    <a:pt x="1413281" y="280416"/>
                  </a:lnTo>
                  <a:close/>
                </a:path>
                <a:path w="1685925" h="458470">
                  <a:moveTo>
                    <a:pt x="1421739" y="274320"/>
                  </a:moveTo>
                  <a:lnTo>
                    <a:pt x="263385" y="274320"/>
                  </a:lnTo>
                  <a:lnTo>
                    <a:pt x="265468" y="275831"/>
                  </a:lnTo>
                  <a:lnTo>
                    <a:pt x="1419656" y="275831"/>
                  </a:lnTo>
                  <a:lnTo>
                    <a:pt x="1421739" y="274320"/>
                  </a:lnTo>
                  <a:close/>
                </a:path>
                <a:path w="1685925" h="458470">
                  <a:moveTo>
                    <a:pt x="1430108" y="268224"/>
                  </a:moveTo>
                  <a:lnTo>
                    <a:pt x="255028" y="268224"/>
                  </a:lnTo>
                  <a:lnTo>
                    <a:pt x="257111" y="269735"/>
                  </a:lnTo>
                  <a:lnTo>
                    <a:pt x="1428026" y="269735"/>
                  </a:lnTo>
                  <a:lnTo>
                    <a:pt x="1430108" y="268224"/>
                  </a:lnTo>
                  <a:close/>
                </a:path>
                <a:path w="1685925" h="458470">
                  <a:moveTo>
                    <a:pt x="1438465" y="262128"/>
                  </a:moveTo>
                  <a:lnTo>
                    <a:pt x="246659" y="262128"/>
                  </a:lnTo>
                  <a:lnTo>
                    <a:pt x="248742" y="263639"/>
                  </a:lnTo>
                  <a:lnTo>
                    <a:pt x="1436382" y="263639"/>
                  </a:lnTo>
                  <a:lnTo>
                    <a:pt x="1438465" y="262128"/>
                  </a:lnTo>
                  <a:close/>
                </a:path>
                <a:path w="1685925" h="458470">
                  <a:moveTo>
                    <a:pt x="1446834" y="256032"/>
                  </a:moveTo>
                  <a:lnTo>
                    <a:pt x="238302" y="256032"/>
                  </a:lnTo>
                  <a:lnTo>
                    <a:pt x="240385" y="257543"/>
                  </a:lnTo>
                  <a:lnTo>
                    <a:pt x="1444752" y="257543"/>
                  </a:lnTo>
                  <a:lnTo>
                    <a:pt x="1446834" y="256032"/>
                  </a:lnTo>
                  <a:close/>
                </a:path>
                <a:path w="1685925" h="458470">
                  <a:moveTo>
                    <a:pt x="1454835" y="249936"/>
                  </a:moveTo>
                  <a:lnTo>
                    <a:pt x="230301" y="249936"/>
                  </a:lnTo>
                  <a:lnTo>
                    <a:pt x="232194" y="251447"/>
                  </a:lnTo>
                  <a:lnTo>
                    <a:pt x="1452943" y="251447"/>
                  </a:lnTo>
                  <a:lnTo>
                    <a:pt x="1454835" y="249936"/>
                  </a:lnTo>
                  <a:close/>
                </a:path>
                <a:path w="1685925" h="458470">
                  <a:moveTo>
                    <a:pt x="1462455" y="243840"/>
                  </a:moveTo>
                  <a:lnTo>
                    <a:pt x="222681" y="243840"/>
                  </a:lnTo>
                  <a:lnTo>
                    <a:pt x="224586" y="245351"/>
                  </a:lnTo>
                  <a:lnTo>
                    <a:pt x="1460563" y="245351"/>
                  </a:lnTo>
                  <a:lnTo>
                    <a:pt x="1462455" y="243840"/>
                  </a:lnTo>
                  <a:close/>
                </a:path>
                <a:path w="1685925" h="458470">
                  <a:moveTo>
                    <a:pt x="1513255" y="201168"/>
                  </a:moveTo>
                  <a:lnTo>
                    <a:pt x="171919" y="201168"/>
                  </a:lnTo>
                  <a:lnTo>
                    <a:pt x="173659" y="202679"/>
                  </a:lnTo>
                  <a:lnTo>
                    <a:pt x="1511528" y="202679"/>
                  </a:lnTo>
                  <a:lnTo>
                    <a:pt x="1513255" y="201168"/>
                  </a:lnTo>
                  <a:close/>
                </a:path>
                <a:path w="1685925" h="458470">
                  <a:moveTo>
                    <a:pt x="1520215" y="195072"/>
                  </a:moveTo>
                  <a:lnTo>
                    <a:pt x="164973" y="195072"/>
                  </a:lnTo>
                  <a:lnTo>
                    <a:pt x="166712" y="196583"/>
                  </a:lnTo>
                  <a:lnTo>
                    <a:pt x="1518475" y="196583"/>
                  </a:lnTo>
                  <a:lnTo>
                    <a:pt x="1520215" y="195072"/>
                  </a:lnTo>
                  <a:close/>
                </a:path>
                <a:path w="1685925" h="458470">
                  <a:moveTo>
                    <a:pt x="1526628" y="188976"/>
                  </a:moveTo>
                  <a:lnTo>
                    <a:pt x="158559" y="188976"/>
                  </a:lnTo>
                  <a:lnTo>
                    <a:pt x="160147" y="190487"/>
                  </a:lnTo>
                  <a:lnTo>
                    <a:pt x="1525054" y="190487"/>
                  </a:lnTo>
                  <a:lnTo>
                    <a:pt x="1526628" y="188976"/>
                  </a:lnTo>
                  <a:close/>
                </a:path>
                <a:path w="1685925" h="458470">
                  <a:moveTo>
                    <a:pt x="1532991" y="182880"/>
                  </a:moveTo>
                  <a:lnTo>
                    <a:pt x="152209" y="182880"/>
                  </a:lnTo>
                  <a:lnTo>
                    <a:pt x="153797" y="184391"/>
                  </a:lnTo>
                  <a:lnTo>
                    <a:pt x="1531404" y="184391"/>
                  </a:lnTo>
                  <a:lnTo>
                    <a:pt x="1532991" y="182880"/>
                  </a:lnTo>
                  <a:close/>
                </a:path>
                <a:path w="1685925" h="458470">
                  <a:moveTo>
                    <a:pt x="1539341" y="176784"/>
                  </a:moveTo>
                  <a:lnTo>
                    <a:pt x="145859" y="176784"/>
                  </a:lnTo>
                  <a:lnTo>
                    <a:pt x="147447" y="178295"/>
                  </a:lnTo>
                  <a:lnTo>
                    <a:pt x="1537754" y="178295"/>
                  </a:lnTo>
                  <a:lnTo>
                    <a:pt x="1539341" y="176784"/>
                  </a:lnTo>
                  <a:close/>
                </a:path>
                <a:path w="1685925" h="458470">
                  <a:moveTo>
                    <a:pt x="1545704" y="170688"/>
                  </a:moveTo>
                  <a:lnTo>
                    <a:pt x="139509" y="170688"/>
                  </a:lnTo>
                  <a:lnTo>
                    <a:pt x="141097" y="172199"/>
                  </a:lnTo>
                  <a:lnTo>
                    <a:pt x="1544116" y="172199"/>
                  </a:lnTo>
                  <a:lnTo>
                    <a:pt x="1545704" y="170688"/>
                  </a:lnTo>
                  <a:close/>
                </a:path>
                <a:path w="1685925" h="458470">
                  <a:moveTo>
                    <a:pt x="1552054" y="164592"/>
                  </a:moveTo>
                  <a:lnTo>
                    <a:pt x="133159" y="164592"/>
                  </a:lnTo>
                  <a:lnTo>
                    <a:pt x="134747" y="166103"/>
                  </a:lnTo>
                  <a:lnTo>
                    <a:pt x="1550466" y="166103"/>
                  </a:lnTo>
                  <a:lnTo>
                    <a:pt x="1552054" y="164592"/>
                  </a:lnTo>
                  <a:close/>
                </a:path>
                <a:path w="1685925" h="458470">
                  <a:moveTo>
                    <a:pt x="1558023" y="158496"/>
                  </a:moveTo>
                  <a:lnTo>
                    <a:pt x="127203" y="158496"/>
                  </a:lnTo>
                  <a:lnTo>
                    <a:pt x="128651" y="160007"/>
                  </a:lnTo>
                  <a:lnTo>
                    <a:pt x="1556575" y="160007"/>
                  </a:lnTo>
                  <a:lnTo>
                    <a:pt x="1558023" y="158496"/>
                  </a:lnTo>
                  <a:close/>
                </a:path>
                <a:path w="1685925" h="458470">
                  <a:moveTo>
                    <a:pt x="1563827" y="152400"/>
                  </a:moveTo>
                  <a:lnTo>
                    <a:pt x="121399" y="152400"/>
                  </a:lnTo>
                  <a:lnTo>
                    <a:pt x="122847" y="153911"/>
                  </a:lnTo>
                  <a:lnTo>
                    <a:pt x="1562379" y="153911"/>
                  </a:lnTo>
                  <a:lnTo>
                    <a:pt x="1563827" y="152400"/>
                  </a:lnTo>
                  <a:close/>
                </a:path>
                <a:path w="1685925" h="458470">
                  <a:moveTo>
                    <a:pt x="1569643" y="146304"/>
                  </a:moveTo>
                  <a:lnTo>
                    <a:pt x="115595" y="146304"/>
                  </a:lnTo>
                  <a:lnTo>
                    <a:pt x="117043" y="147815"/>
                  </a:lnTo>
                  <a:lnTo>
                    <a:pt x="1568196" y="147815"/>
                  </a:lnTo>
                  <a:lnTo>
                    <a:pt x="1569643" y="146304"/>
                  </a:lnTo>
                  <a:close/>
                </a:path>
                <a:path w="1685925" h="458470">
                  <a:moveTo>
                    <a:pt x="1575447" y="140208"/>
                  </a:moveTo>
                  <a:lnTo>
                    <a:pt x="109791" y="140208"/>
                  </a:lnTo>
                  <a:lnTo>
                    <a:pt x="111239" y="141719"/>
                  </a:lnTo>
                  <a:lnTo>
                    <a:pt x="1573999" y="141719"/>
                  </a:lnTo>
                  <a:lnTo>
                    <a:pt x="1575447" y="140208"/>
                  </a:lnTo>
                  <a:close/>
                </a:path>
                <a:path w="1685925" h="458470">
                  <a:moveTo>
                    <a:pt x="1581264" y="134112"/>
                  </a:moveTo>
                  <a:lnTo>
                    <a:pt x="103987" y="134112"/>
                  </a:lnTo>
                  <a:lnTo>
                    <a:pt x="105435" y="135623"/>
                  </a:lnTo>
                  <a:lnTo>
                    <a:pt x="1579816" y="135623"/>
                  </a:lnTo>
                  <a:lnTo>
                    <a:pt x="1581264" y="134112"/>
                  </a:lnTo>
                  <a:close/>
                </a:path>
                <a:path w="1685925" h="458470">
                  <a:moveTo>
                    <a:pt x="1586915" y="128016"/>
                  </a:moveTo>
                  <a:lnTo>
                    <a:pt x="98336" y="128016"/>
                  </a:lnTo>
                  <a:lnTo>
                    <a:pt x="99656" y="129527"/>
                  </a:lnTo>
                  <a:lnTo>
                    <a:pt x="1585595" y="129527"/>
                  </a:lnTo>
                  <a:lnTo>
                    <a:pt x="1586915" y="128016"/>
                  </a:lnTo>
                  <a:close/>
                </a:path>
                <a:path w="1685925" h="458470">
                  <a:moveTo>
                    <a:pt x="1592224" y="121920"/>
                  </a:moveTo>
                  <a:lnTo>
                    <a:pt x="93040" y="121920"/>
                  </a:lnTo>
                  <a:lnTo>
                    <a:pt x="94361" y="123431"/>
                  </a:lnTo>
                  <a:lnTo>
                    <a:pt x="1590903" y="123431"/>
                  </a:lnTo>
                  <a:lnTo>
                    <a:pt x="1592224" y="121920"/>
                  </a:lnTo>
                  <a:close/>
                </a:path>
                <a:path w="1685925" h="458470">
                  <a:moveTo>
                    <a:pt x="1597533" y="115824"/>
                  </a:moveTo>
                  <a:lnTo>
                    <a:pt x="87731" y="115824"/>
                  </a:lnTo>
                  <a:lnTo>
                    <a:pt x="89052" y="117335"/>
                  </a:lnTo>
                  <a:lnTo>
                    <a:pt x="1596212" y="117335"/>
                  </a:lnTo>
                  <a:lnTo>
                    <a:pt x="1597533" y="115824"/>
                  </a:lnTo>
                  <a:close/>
                </a:path>
                <a:path w="1685925" h="458470">
                  <a:moveTo>
                    <a:pt x="1602841" y="109728"/>
                  </a:moveTo>
                  <a:lnTo>
                    <a:pt x="82435" y="109728"/>
                  </a:lnTo>
                  <a:lnTo>
                    <a:pt x="83756" y="111239"/>
                  </a:lnTo>
                  <a:lnTo>
                    <a:pt x="1601520" y="111239"/>
                  </a:lnTo>
                  <a:lnTo>
                    <a:pt x="1602841" y="109728"/>
                  </a:lnTo>
                  <a:close/>
                </a:path>
                <a:path w="1685925" h="458470">
                  <a:moveTo>
                    <a:pt x="1608150" y="103632"/>
                  </a:moveTo>
                  <a:lnTo>
                    <a:pt x="77127" y="103632"/>
                  </a:lnTo>
                  <a:lnTo>
                    <a:pt x="78447" y="105143"/>
                  </a:lnTo>
                  <a:lnTo>
                    <a:pt x="1606829" y="105143"/>
                  </a:lnTo>
                  <a:lnTo>
                    <a:pt x="1608150" y="103632"/>
                  </a:lnTo>
                  <a:close/>
                </a:path>
                <a:path w="1685925" h="458470">
                  <a:moveTo>
                    <a:pt x="1613471" y="97536"/>
                  </a:moveTo>
                  <a:lnTo>
                    <a:pt x="71818" y="97536"/>
                  </a:lnTo>
                  <a:lnTo>
                    <a:pt x="73139" y="99047"/>
                  </a:lnTo>
                  <a:lnTo>
                    <a:pt x="1612138" y="99047"/>
                  </a:lnTo>
                  <a:lnTo>
                    <a:pt x="1613471" y="97536"/>
                  </a:lnTo>
                  <a:close/>
                </a:path>
                <a:path w="1685925" h="458470">
                  <a:moveTo>
                    <a:pt x="1618462" y="91440"/>
                  </a:moveTo>
                  <a:lnTo>
                    <a:pt x="66840" y="91440"/>
                  </a:lnTo>
                  <a:lnTo>
                    <a:pt x="68046" y="92951"/>
                  </a:lnTo>
                  <a:lnTo>
                    <a:pt x="1617256" y="92951"/>
                  </a:lnTo>
                  <a:lnTo>
                    <a:pt x="1618462" y="91440"/>
                  </a:lnTo>
                  <a:close/>
                </a:path>
                <a:path w="1685925" h="458470">
                  <a:moveTo>
                    <a:pt x="1623314" y="85344"/>
                  </a:moveTo>
                  <a:lnTo>
                    <a:pt x="62001" y="85344"/>
                  </a:lnTo>
                  <a:lnTo>
                    <a:pt x="63195" y="86855"/>
                  </a:lnTo>
                  <a:lnTo>
                    <a:pt x="1622107" y="86855"/>
                  </a:lnTo>
                  <a:lnTo>
                    <a:pt x="1623314" y="85344"/>
                  </a:lnTo>
                  <a:close/>
                </a:path>
                <a:path w="1685925" h="458470">
                  <a:moveTo>
                    <a:pt x="1628152" y="79248"/>
                  </a:moveTo>
                  <a:lnTo>
                    <a:pt x="57150" y="79248"/>
                  </a:lnTo>
                  <a:lnTo>
                    <a:pt x="58356" y="80759"/>
                  </a:lnTo>
                  <a:lnTo>
                    <a:pt x="1626946" y="80759"/>
                  </a:lnTo>
                  <a:lnTo>
                    <a:pt x="1628152" y="79248"/>
                  </a:lnTo>
                  <a:close/>
                </a:path>
                <a:path w="1685925" h="458470">
                  <a:moveTo>
                    <a:pt x="1633004" y="73152"/>
                  </a:moveTo>
                  <a:lnTo>
                    <a:pt x="52311" y="73152"/>
                  </a:lnTo>
                  <a:lnTo>
                    <a:pt x="53517" y="74663"/>
                  </a:lnTo>
                  <a:lnTo>
                    <a:pt x="1631797" y="74663"/>
                  </a:lnTo>
                  <a:lnTo>
                    <a:pt x="1633004" y="73152"/>
                  </a:lnTo>
                  <a:close/>
                </a:path>
                <a:path w="1685925" h="458470">
                  <a:moveTo>
                    <a:pt x="1637855" y="67056"/>
                  </a:moveTo>
                  <a:lnTo>
                    <a:pt x="47472" y="67056"/>
                  </a:lnTo>
                  <a:lnTo>
                    <a:pt x="48679" y="68567"/>
                  </a:lnTo>
                  <a:lnTo>
                    <a:pt x="1636649" y="68567"/>
                  </a:lnTo>
                  <a:lnTo>
                    <a:pt x="1637855" y="67056"/>
                  </a:lnTo>
                  <a:close/>
                </a:path>
                <a:path w="1685925" h="458470">
                  <a:moveTo>
                    <a:pt x="1642694" y="60960"/>
                  </a:moveTo>
                  <a:lnTo>
                    <a:pt x="42633" y="60960"/>
                  </a:lnTo>
                  <a:lnTo>
                    <a:pt x="43840" y="62471"/>
                  </a:lnTo>
                  <a:lnTo>
                    <a:pt x="1641487" y="62471"/>
                  </a:lnTo>
                  <a:lnTo>
                    <a:pt x="1642694" y="60960"/>
                  </a:lnTo>
                  <a:close/>
                </a:path>
                <a:path w="1685925" h="458470">
                  <a:moveTo>
                    <a:pt x="1647190" y="54864"/>
                  </a:moveTo>
                  <a:lnTo>
                    <a:pt x="38150" y="54864"/>
                  </a:lnTo>
                  <a:lnTo>
                    <a:pt x="39243" y="56375"/>
                  </a:lnTo>
                  <a:lnTo>
                    <a:pt x="1646085" y="56375"/>
                  </a:lnTo>
                  <a:lnTo>
                    <a:pt x="1647190" y="54864"/>
                  </a:lnTo>
                  <a:close/>
                </a:path>
                <a:path w="1685925" h="458470">
                  <a:moveTo>
                    <a:pt x="1651609" y="48768"/>
                  </a:moveTo>
                  <a:lnTo>
                    <a:pt x="33743" y="48768"/>
                  </a:lnTo>
                  <a:lnTo>
                    <a:pt x="34836" y="50279"/>
                  </a:lnTo>
                  <a:lnTo>
                    <a:pt x="1650504" y="50279"/>
                  </a:lnTo>
                  <a:lnTo>
                    <a:pt x="1651609" y="48768"/>
                  </a:lnTo>
                  <a:close/>
                </a:path>
                <a:path w="1685925" h="458470">
                  <a:moveTo>
                    <a:pt x="1656016" y="42672"/>
                  </a:moveTo>
                  <a:lnTo>
                    <a:pt x="29337" y="42672"/>
                  </a:lnTo>
                  <a:lnTo>
                    <a:pt x="30429" y="44183"/>
                  </a:lnTo>
                  <a:lnTo>
                    <a:pt x="1654924" y="44183"/>
                  </a:lnTo>
                  <a:lnTo>
                    <a:pt x="1656016" y="42672"/>
                  </a:lnTo>
                  <a:close/>
                </a:path>
                <a:path w="1685925" h="458470">
                  <a:moveTo>
                    <a:pt x="1660436" y="36576"/>
                  </a:moveTo>
                  <a:lnTo>
                    <a:pt x="24930" y="36576"/>
                  </a:lnTo>
                  <a:lnTo>
                    <a:pt x="26022" y="38087"/>
                  </a:lnTo>
                  <a:lnTo>
                    <a:pt x="1659331" y="38087"/>
                  </a:lnTo>
                  <a:lnTo>
                    <a:pt x="1660436" y="36576"/>
                  </a:lnTo>
                  <a:close/>
                </a:path>
                <a:path w="1685925" h="458470">
                  <a:moveTo>
                    <a:pt x="1664855" y="30480"/>
                  </a:moveTo>
                  <a:lnTo>
                    <a:pt x="20523" y="30480"/>
                  </a:lnTo>
                  <a:lnTo>
                    <a:pt x="21615" y="31991"/>
                  </a:lnTo>
                  <a:lnTo>
                    <a:pt x="1663750" y="31991"/>
                  </a:lnTo>
                  <a:lnTo>
                    <a:pt x="1664855" y="30480"/>
                  </a:lnTo>
                  <a:close/>
                </a:path>
                <a:path w="1685925" h="458470">
                  <a:moveTo>
                    <a:pt x="1669262" y="24384"/>
                  </a:moveTo>
                  <a:lnTo>
                    <a:pt x="16103" y="24384"/>
                  </a:lnTo>
                  <a:lnTo>
                    <a:pt x="17208" y="25895"/>
                  </a:lnTo>
                  <a:lnTo>
                    <a:pt x="1668170" y="25895"/>
                  </a:lnTo>
                  <a:lnTo>
                    <a:pt x="1669262" y="24384"/>
                  </a:lnTo>
                  <a:close/>
                </a:path>
                <a:path w="1685925" h="458470">
                  <a:moveTo>
                    <a:pt x="1673377" y="18288"/>
                  </a:moveTo>
                  <a:lnTo>
                    <a:pt x="12014" y="18288"/>
                  </a:lnTo>
                  <a:lnTo>
                    <a:pt x="13004" y="19799"/>
                  </a:lnTo>
                  <a:lnTo>
                    <a:pt x="1672374" y="19799"/>
                  </a:lnTo>
                  <a:lnTo>
                    <a:pt x="1673377" y="18288"/>
                  </a:lnTo>
                  <a:close/>
                </a:path>
                <a:path w="1685925" h="458470">
                  <a:moveTo>
                    <a:pt x="1677377" y="12192"/>
                  </a:moveTo>
                  <a:lnTo>
                    <a:pt x="8013" y="12192"/>
                  </a:lnTo>
                  <a:lnTo>
                    <a:pt x="9004" y="13703"/>
                  </a:lnTo>
                  <a:lnTo>
                    <a:pt x="1676387" y="13703"/>
                  </a:lnTo>
                  <a:lnTo>
                    <a:pt x="1677377" y="12192"/>
                  </a:lnTo>
                  <a:close/>
                </a:path>
                <a:path w="1685925" h="458470">
                  <a:moveTo>
                    <a:pt x="1681391" y="6096"/>
                  </a:moveTo>
                  <a:lnTo>
                    <a:pt x="4000" y="6096"/>
                  </a:lnTo>
                  <a:lnTo>
                    <a:pt x="5003" y="7607"/>
                  </a:lnTo>
                  <a:lnTo>
                    <a:pt x="1680387" y="7607"/>
                  </a:lnTo>
                  <a:lnTo>
                    <a:pt x="1681391" y="6096"/>
                  </a:lnTo>
                  <a:close/>
                </a:path>
                <a:path w="1685925" h="458470">
                  <a:moveTo>
                    <a:pt x="1685404" y="0"/>
                  </a:moveTo>
                  <a:lnTo>
                    <a:pt x="0" y="0"/>
                  </a:lnTo>
                  <a:lnTo>
                    <a:pt x="1003" y="1511"/>
                  </a:lnTo>
                  <a:lnTo>
                    <a:pt x="1684401" y="1511"/>
                  </a:lnTo>
                  <a:lnTo>
                    <a:pt x="1685404" y="0"/>
                  </a:lnTo>
                  <a:close/>
                </a:path>
              </a:pathLst>
            </a:custGeom>
            <a:solidFill>
              <a:srgbClr val="CCFFCC"/>
            </a:solidFill>
          </p:spPr>
          <p:txBody>
            <a:bodyPr wrap="square" lIns="0" tIns="0" rIns="0" bIns="0" rtlCol="0"/>
            <a:lstStyle/>
            <a:p>
              <a:endParaRPr/>
            </a:p>
          </p:txBody>
        </p:sp>
        <p:sp>
          <p:nvSpPr>
            <p:cNvPr id="221" name="object 140">
              <a:extLst>
                <a:ext uri="{FF2B5EF4-FFF2-40B4-BE49-F238E27FC236}">
                  <a16:creationId xmlns:a16="http://schemas.microsoft.com/office/drawing/2014/main" id="{3DB69718-AFAE-76EB-8128-DE551DE74271}"/>
                </a:ext>
              </a:extLst>
            </p:cNvPr>
            <p:cNvSpPr/>
            <p:nvPr/>
          </p:nvSpPr>
          <p:spPr>
            <a:xfrm>
              <a:off x="8214360" y="3596652"/>
              <a:ext cx="102870" cy="1270"/>
            </a:xfrm>
            <a:custGeom>
              <a:avLst/>
              <a:gdLst/>
              <a:ahLst/>
              <a:cxnLst/>
              <a:rect l="l" t="t" r="r" b="b"/>
              <a:pathLst>
                <a:path w="102870" h="1270">
                  <a:moveTo>
                    <a:pt x="102870" y="0"/>
                  </a:moveTo>
                  <a:lnTo>
                    <a:pt x="97790" y="0"/>
                  </a:lnTo>
                  <a:lnTo>
                    <a:pt x="48260" y="0"/>
                  </a:lnTo>
                  <a:lnTo>
                    <a:pt x="0" y="0"/>
                  </a:lnTo>
                  <a:lnTo>
                    <a:pt x="0" y="927"/>
                  </a:lnTo>
                  <a:lnTo>
                    <a:pt x="48260" y="927"/>
                  </a:lnTo>
                  <a:lnTo>
                    <a:pt x="97790" y="927"/>
                  </a:lnTo>
                  <a:lnTo>
                    <a:pt x="97790" y="139"/>
                  </a:lnTo>
                  <a:lnTo>
                    <a:pt x="102870" y="139"/>
                  </a:lnTo>
                  <a:lnTo>
                    <a:pt x="102870" y="0"/>
                  </a:lnTo>
                  <a:close/>
                </a:path>
              </a:pathLst>
            </a:custGeom>
            <a:solidFill>
              <a:srgbClr val="CCFFCC"/>
            </a:solidFill>
          </p:spPr>
          <p:txBody>
            <a:bodyPr wrap="square" lIns="0" tIns="0" rIns="0" bIns="0" rtlCol="0"/>
            <a:lstStyle/>
            <a:p>
              <a:endParaRPr/>
            </a:p>
          </p:txBody>
        </p:sp>
        <p:sp>
          <p:nvSpPr>
            <p:cNvPr id="222" name="object 141">
              <a:extLst>
                <a:ext uri="{FF2B5EF4-FFF2-40B4-BE49-F238E27FC236}">
                  <a16:creationId xmlns:a16="http://schemas.microsoft.com/office/drawing/2014/main" id="{F8DE15E9-195C-3EF6-2C53-BE879BF5B4C6}"/>
                </a:ext>
              </a:extLst>
            </p:cNvPr>
            <p:cNvSpPr/>
            <p:nvPr/>
          </p:nvSpPr>
          <p:spPr>
            <a:xfrm>
              <a:off x="7404978" y="2598419"/>
              <a:ext cx="1699260" cy="0"/>
            </a:xfrm>
            <a:custGeom>
              <a:avLst/>
              <a:gdLst/>
              <a:ahLst/>
              <a:cxnLst/>
              <a:rect l="l" t="t" r="r" b="b"/>
              <a:pathLst>
                <a:path w="1699259">
                  <a:moveTo>
                    <a:pt x="0" y="0"/>
                  </a:moveTo>
                  <a:lnTo>
                    <a:pt x="1699259" y="0"/>
                  </a:lnTo>
                </a:path>
              </a:pathLst>
            </a:custGeom>
            <a:ln w="9143">
              <a:solidFill>
                <a:srgbClr val="000000"/>
              </a:solidFill>
              <a:prstDash val="dot"/>
            </a:ln>
          </p:spPr>
          <p:txBody>
            <a:bodyPr wrap="square" lIns="0" tIns="0" rIns="0" bIns="0" rtlCol="0"/>
            <a:lstStyle/>
            <a:p>
              <a:endParaRPr/>
            </a:p>
          </p:txBody>
        </p:sp>
      </p:grpSp>
      <p:sp>
        <p:nvSpPr>
          <p:cNvPr id="224" name="object 143">
            <a:extLst>
              <a:ext uri="{FF2B5EF4-FFF2-40B4-BE49-F238E27FC236}">
                <a16:creationId xmlns:a16="http://schemas.microsoft.com/office/drawing/2014/main" id="{84E0C742-EDA8-41DD-316E-00972A891043}"/>
              </a:ext>
            </a:extLst>
          </p:cNvPr>
          <p:cNvSpPr txBox="1"/>
          <p:nvPr/>
        </p:nvSpPr>
        <p:spPr>
          <a:xfrm>
            <a:off x="8198103" y="3144720"/>
            <a:ext cx="1353185" cy="239395"/>
          </a:xfrm>
          <a:prstGeom prst="rect">
            <a:avLst/>
          </a:prstGeom>
        </p:spPr>
        <p:txBody>
          <a:bodyPr vert="horz" wrap="square" lIns="0" tIns="12700" rIns="0" bIns="0" rtlCol="0">
            <a:spAutoFit/>
          </a:bodyPr>
          <a:lstStyle/>
          <a:p>
            <a:pPr marL="12700">
              <a:lnSpc>
                <a:spcPct val="100000"/>
              </a:lnSpc>
              <a:spcBef>
                <a:spcPts val="100"/>
              </a:spcBef>
              <a:tabLst>
                <a:tab pos="240665" algn="l"/>
                <a:tab pos="1339850" algn="l"/>
              </a:tabLst>
            </a:pPr>
            <a:r>
              <a:rPr sz="1400" u="dbl" dirty="0">
                <a:uFill>
                  <a:solidFill>
                    <a:srgbClr val="CCFFCC"/>
                  </a:solidFill>
                </a:uFill>
                <a:latin typeface="HGP創英角ｺﾞｼｯｸUB"/>
                <a:cs typeface="HGP創英角ｺﾞｼｯｸUB"/>
              </a:rPr>
              <a:t>	</a:t>
            </a:r>
            <a:r>
              <a:rPr sz="1400" u="dbl" spc="695" dirty="0">
                <a:uFill>
                  <a:solidFill>
                    <a:srgbClr val="CCFFCC"/>
                  </a:solidFill>
                </a:uFill>
                <a:latin typeface="HGP創英角ｺﾞｼｯｸUB"/>
                <a:cs typeface="HGP創英角ｺﾞｼｯｸUB"/>
              </a:rPr>
              <a:t>（</a:t>
            </a:r>
            <a:r>
              <a:rPr sz="1400" u="dbl" spc="-10" dirty="0">
                <a:uFill>
                  <a:solidFill>
                    <a:srgbClr val="CCFFCC"/>
                  </a:solidFill>
                </a:uFill>
                <a:latin typeface="HGP創英角ｺﾞｼｯｸUB"/>
                <a:cs typeface="HGP創英角ｺﾞｼｯｸUB"/>
              </a:rPr>
              <a:t>前期</a:t>
            </a:r>
            <a:r>
              <a:rPr sz="1400" u="dbl" spc="-15" dirty="0">
                <a:uFill>
                  <a:solidFill>
                    <a:srgbClr val="CCFFCC"/>
                  </a:solidFill>
                </a:uFill>
                <a:latin typeface="HGP創英角ｺﾞｼｯｸUB"/>
                <a:cs typeface="HGP創英角ｺﾞｼｯｸUB"/>
              </a:rPr>
              <a:t>比</a:t>
            </a:r>
            <a:r>
              <a:rPr sz="1400" u="dbl" spc="650" dirty="0">
                <a:uFill>
                  <a:solidFill>
                    <a:srgbClr val="CCFFCC"/>
                  </a:solidFill>
                </a:uFill>
                <a:latin typeface="HGP創英角ｺﾞｼｯｸUB"/>
                <a:cs typeface="HGP創英角ｺﾞｼｯｸUB"/>
              </a:rPr>
              <a:t>）</a:t>
            </a:r>
            <a:r>
              <a:rPr sz="1400" u="dbl" dirty="0">
                <a:uFill>
                  <a:solidFill>
                    <a:srgbClr val="CCFFCC"/>
                  </a:solidFill>
                </a:uFill>
                <a:latin typeface="HGP創英角ｺﾞｼｯｸUB"/>
                <a:cs typeface="HGP創英角ｺﾞｼｯｸUB"/>
              </a:rPr>
              <a:t>	</a:t>
            </a:r>
            <a:endParaRPr sz="1400" dirty="0">
              <a:latin typeface="HGP創英角ｺﾞｼｯｸUB"/>
              <a:cs typeface="HGP創英角ｺﾞｼｯｸUB"/>
            </a:endParaRPr>
          </a:p>
        </p:txBody>
      </p:sp>
      <p:sp>
        <p:nvSpPr>
          <p:cNvPr id="225" name="object 147">
            <a:extLst>
              <a:ext uri="{FF2B5EF4-FFF2-40B4-BE49-F238E27FC236}">
                <a16:creationId xmlns:a16="http://schemas.microsoft.com/office/drawing/2014/main" id="{CC645C20-73A7-3AF8-51CC-0F5855127F6F}"/>
              </a:ext>
            </a:extLst>
          </p:cNvPr>
          <p:cNvSpPr txBox="1"/>
          <p:nvPr/>
        </p:nvSpPr>
        <p:spPr>
          <a:xfrm>
            <a:off x="7857281" y="2089493"/>
            <a:ext cx="1827402" cy="443070"/>
          </a:xfrm>
          <a:prstGeom prst="rect">
            <a:avLst/>
          </a:prstGeom>
        </p:spPr>
        <p:txBody>
          <a:bodyPr vert="horz" wrap="square" lIns="0" tIns="12065" rIns="0" bIns="0" rtlCol="0">
            <a:spAutoFit/>
          </a:bodyPr>
          <a:lstStyle/>
          <a:p>
            <a:pPr marL="12700" algn="ctr">
              <a:lnSpc>
                <a:spcPct val="100000"/>
              </a:lnSpc>
              <a:spcBef>
                <a:spcPts val="95"/>
              </a:spcBef>
            </a:pPr>
            <a:r>
              <a:rPr sz="1400" spc="409" dirty="0">
                <a:latin typeface="HGP創英角ｺﾞｼｯｸUB"/>
                <a:cs typeface="HGP創英角ｺﾞｼｯｸUB"/>
              </a:rPr>
              <a:t> </a:t>
            </a:r>
            <a:r>
              <a:rPr lang="en-US" sz="1400" spc="409" dirty="0">
                <a:latin typeface="HGP創英角ｺﾞｼｯｸUB"/>
                <a:cs typeface="HGP創英角ｺﾞｼｯｸUB"/>
              </a:rPr>
              <a:t>   </a:t>
            </a:r>
            <a:r>
              <a:rPr lang="en-US" altLang="ja-JP" sz="2800" spc="409" dirty="0">
                <a:latin typeface="HGP創英角ｺﾞｼｯｸUB"/>
                <a:cs typeface="HGP創英角ｺﾞｼｯｸUB"/>
              </a:rPr>
              <a:t>3.2</a:t>
            </a:r>
            <a:r>
              <a:rPr lang="ja-JP" altLang="en-US" sz="2800" spc="409" dirty="0">
                <a:latin typeface="HGP創英角ｺﾞｼｯｸUB"/>
                <a:cs typeface="HGP創英角ｺﾞｼｯｸUB"/>
              </a:rPr>
              <a:t> </a:t>
            </a:r>
            <a:r>
              <a:rPr sz="1400" b="1" spc="-50" dirty="0">
                <a:latin typeface="BIZ UDPゴシック"/>
                <a:cs typeface="BIZ UDPゴシック"/>
              </a:rPr>
              <a:t>％</a:t>
            </a:r>
            <a:endParaRPr sz="1400" dirty="0">
              <a:latin typeface="BIZ UDPゴシック"/>
              <a:cs typeface="BIZ UDPゴシック"/>
            </a:endParaRPr>
          </a:p>
        </p:txBody>
      </p:sp>
      <p:sp>
        <p:nvSpPr>
          <p:cNvPr id="226" name="object 163">
            <a:extLst>
              <a:ext uri="{FF2B5EF4-FFF2-40B4-BE49-F238E27FC236}">
                <a16:creationId xmlns:a16="http://schemas.microsoft.com/office/drawing/2014/main" id="{CF181D9F-192A-0ACA-2117-06EE7AD1E9C4}"/>
              </a:ext>
            </a:extLst>
          </p:cNvPr>
          <p:cNvSpPr/>
          <p:nvPr/>
        </p:nvSpPr>
        <p:spPr>
          <a:xfrm>
            <a:off x="3911589" y="7259184"/>
            <a:ext cx="581025" cy="135890"/>
          </a:xfrm>
          <a:custGeom>
            <a:avLst/>
            <a:gdLst/>
            <a:ahLst/>
            <a:cxnLst/>
            <a:rect l="l" t="t" r="r" b="b"/>
            <a:pathLst>
              <a:path w="581025" h="135890">
                <a:moveTo>
                  <a:pt x="580637" y="135630"/>
                </a:moveTo>
                <a:lnTo>
                  <a:pt x="580637" y="0"/>
                </a:lnTo>
                <a:lnTo>
                  <a:pt x="0" y="0"/>
                </a:lnTo>
                <a:lnTo>
                  <a:pt x="0" y="135630"/>
                </a:lnTo>
                <a:lnTo>
                  <a:pt x="580637" y="135630"/>
                </a:lnTo>
                <a:close/>
              </a:path>
            </a:pathLst>
          </a:custGeom>
          <a:solidFill>
            <a:srgbClr val="FFFFFF"/>
          </a:solidFill>
        </p:spPr>
        <p:txBody>
          <a:bodyPr wrap="square" lIns="0" tIns="0" rIns="0" bIns="0" rtlCol="0"/>
          <a:lstStyle/>
          <a:p>
            <a:endParaRPr/>
          </a:p>
        </p:txBody>
      </p:sp>
      <p:sp>
        <p:nvSpPr>
          <p:cNvPr id="227" name="object 165">
            <a:extLst>
              <a:ext uri="{FF2B5EF4-FFF2-40B4-BE49-F238E27FC236}">
                <a16:creationId xmlns:a16="http://schemas.microsoft.com/office/drawing/2014/main" id="{01434E02-9C7A-99D8-652B-AB5A908B0612}"/>
              </a:ext>
            </a:extLst>
          </p:cNvPr>
          <p:cNvSpPr/>
          <p:nvPr/>
        </p:nvSpPr>
        <p:spPr>
          <a:xfrm>
            <a:off x="4918352" y="7029474"/>
            <a:ext cx="582295" cy="135890"/>
          </a:xfrm>
          <a:custGeom>
            <a:avLst/>
            <a:gdLst/>
            <a:ahLst/>
            <a:cxnLst/>
            <a:rect l="l" t="t" r="r" b="b"/>
            <a:pathLst>
              <a:path w="582295" h="135890">
                <a:moveTo>
                  <a:pt x="582161" y="135630"/>
                </a:moveTo>
                <a:lnTo>
                  <a:pt x="582161" y="0"/>
                </a:lnTo>
                <a:lnTo>
                  <a:pt x="0" y="0"/>
                </a:lnTo>
                <a:lnTo>
                  <a:pt x="0" y="135630"/>
                </a:lnTo>
                <a:lnTo>
                  <a:pt x="582161" y="135630"/>
                </a:lnTo>
                <a:close/>
              </a:path>
            </a:pathLst>
          </a:custGeom>
          <a:solidFill>
            <a:srgbClr val="FFFFFF"/>
          </a:solidFill>
        </p:spPr>
        <p:txBody>
          <a:bodyPr wrap="square" lIns="0" tIns="0" rIns="0" bIns="0" rtlCol="0"/>
          <a:lstStyle/>
          <a:p>
            <a:endParaRPr dirty="0"/>
          </a:p>
        </p:txBody>
      </p:sp>
      <p:sp>
        <p:nvSpPr>
          <p:cNvPr id="228" name="object 167">
            <a:extLst>
              <a:ext uri="{FF2B5EF4-FFF2-40B4-BE49-F238E27FC236}">
                <a16:creationId xmlns:a16="http://schemas.microsoft.com/office/drawing/2014/main" id="{2BC53A8C-B4AA-1F41-35A5-B4CE52750C85}"/>
              </a:ext>
            </a:extLst>
          </p:cNvPr>
          <p:cNvSpPr/>
          <p:nvPr/>
        </p:nvSpPr>
        <p:spPr>
          <a:xfrm>
            <a:off x="5652976" y="7259184"/>
            <a:ext cx="1059180" cy="142240"/>
          </a:xfrm>
          <a:custGeom>
            <a:avLst/>
            <a:gdLst/>
            <a:ahLst/>
            <a:cxnLst/>
            <a:rect l="l" t="t" r="r" b="b"/>
            <a:pathLst>
              <a:path w="1059179" h="142240">
                <a:moveTo>
                  <a:pt x="1059167" y="6096"/>
                </a:moveTo>
                <a:lnTo>
                  <a:pt x="582155" y="6096"/>
                </a:lnTo>
                <a:lnTo>
                  <a:pt x="582155" y="0"/>
                </a:lnTo>
                <a:lnTo>
                  <a:pt x="0" y="0"/>
                </a:lnTo>
                <a:lnTo>
                  <a:pt x="0" y="135636"/>
                </a:lnTo>
                <a:lnTo>
                  <a:pt x="478536" y="135636"/>
                </a:lnTo>
                <a:lnTo>
                  <a:pt x="478536" y="141732"/>
                </a:lnTo>
                <a:lnTo>
                  <a:pt x="1059167" y="141732"/>
                </a:lnTo>
                <a:lnTo>
                  <a:pt x="1059167" y="6096"/>
                </a:lnTo>
                <a:close/>
              </a:path>
            </a:pathLst>
          </a:custGeom>
          <a:solidFill>
            <a:srgbClr val="FFFFFF"/>
          </a:solidFill>
        </p:spPr>
        <p:txBody>
          <a:bodyPr wrap="square" lIns="0" tIns="0" rIns="0" bIns="0" rtlCol="0"/>
          <a:lstStyle/>
          <a:p>
            <a:endParaRPr/>
          </a:p>
        </p:txBody>
      </p:sp>
      <p:sp>
        <p:nvSpPr>
          <p:cNvPr id="8" name="object 17">
            <a:extLst>
              <a:ext uri="{FF2B5EF4-FFF2-40B4-BE49-F238E27FC236}">
                <a16:creationId xmlns:a16="http://schemas.microsoft.com/office/drawing/2014/main" id="{C5D1C838-177E-D201-335E-0DFCF2706523}"/>
              </a:ext>
            </a:extLst>
          </p:cNvPr>
          <p:cNvSpPr txBox="1"/>
          <p:nvPr>
            <p:custDataLst>
              <p:custData r:id="rId4"/>
            </p:custDataLst>
          </p:nvPr>
        </p:nvSpPr>
        <p:spPr>
          <a:xfrm>
            <a:off x="4849707" y="2610662"/>
            <a:ext cx="1619836" cy="289823"/>
          </a:xfrm>
          <a:prstGeom prst="rect">
            <a:avLst/>
          </a:prstGeom>
        </p:spPr>
        <p:txBody>
          <a:bodyPr vert="horz" wrap="square" lIns="0" tIns="12700" rIns="0" bIns="0" rtlCol="0">
            <a:spAutoFit/>
          </a:bodyPr>
          <a:lstStyle/>
          <a:p>
            <a:pPr marL="12700" algn="r">
              <a:lnSpc>
                <a:spcPct val="100000"/>
              </a:lnSpc>
              <a:spcBef>
                <a:spcPts val="100"/>
              </a:spcBef>
              <a:tabLst>
                <a:tab pos="808355" algn="l"/>
                <a:tab pos="1890395" algn="l"/>
              </a:tabLst>
            </a:pPr>
            <a:r>
              <a:rPr lang="en-US" sz="1800" u="dbl" spc="-20">
                <a:solidFill>
                  <a:srgbClr val="000000"/>
                </a:solidFill>
                <a:uFill>
                  <a:solidFill>
                    <a:srgbClr val="CCFFCC"/>
                  </a:solidFill>
                </a:uFill>
                <a:latin typeface="HGP創英角ｺﾞｼｯｸUB"/>
                <a:cs typeface="HGP創英角ｺﾞｼｯｸUB"/>
              </a:rPr>
              <a:t>133.7</a:t>
            </a:r>
            <a:r>
              <a:rPr lang="en-US" sz="1800" u="dbl" spc="-20">
                <a:uFill>
                  <a:solidFill>
                    <a:srgbClr val="CCFFCC"/>
                  </a:solidFill>
                </a:uFill>
                <a:latin typeface="HGP創英角ｺﾞｼｯｸUB"/>
                <a:cs typeface="HGP創英角ｺﾞｼｯｸUB"/>
              </a:rPr>
              <a:t>+</a:t>
            </a:r>
            <a:r>
              <a:rPr sz="1800" u="dbl" spc="-20" dirty="0">
                <a:uFill>
                  <a:solidFill>
                    <a:srgbClr val="CCFFCC"/>
                  </a:solidFill>
                </a:uFill>
                <a:latin typeface="HGP創英角ｺﾞｼｯｸUB"/>
                <a:cs typeface="HGP創英角ｺﾞｼｯｸUB"/>
              </a:rPr>
              <a:t>％</a:t>
            </a:r>
            <a:endParaRPr sz="1800" dirty="0">
              <a:latin typeface="HGP創英角ｺﾞｼｯｸUB"/>
              <a:cs typeface="HGP創英角ｺﾞｼｯｸUB"/>
            </a:endParaRPr>
          </a:p>
        </p:txBody>
      </p:sp>
      <p:pic>
        <p:nvPicPr>
          <p:cNvPr id="10" name="図 9">
            <a:extLst>
              <a:ext uri="{FF2B5EF4-FFF2-40B4-BE49-F238E27FC236}">
                <a16:creationId xmlns:a16="http://schemas.microsoft.com/office/drawing/2014/main" id="{FFE0180A-224B-4CB8-62C7-C05CD5655B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graphicFrame>
        <p:nvGraphicFramePr>
          <p:cNvPr id="14" name="グラフ 13">
            <a:extLst>
              <a:ext uri="{FF2B5EF4-FFF2-40B4-BE49-F238E27FC236}">
                <a16:creationId xmlns:a16="http://schemas.microsoft.com/office/drawing/2014/main" id="{37C97FAC-D9D4-4960-966E-19C6648B0A42}"/>
              </a:ext>
            </a:extLst>
          </p:cNvPr>
          <p:cNvGraphicFramePr>
            <a:graphicFrameLocks/>
          </p:cNvGraphicFramePr>
          <p:nvPr>
            <p:extLst>
              <p:ext uri="{D42A27DB-BD31-4B8C-83A1-F6EECF244321}">
                <p14:modId xmlns:p14="http://schemas.microsoft.com/office/powerpoint/2010/main" val="1439464164"/>
              </p:ext>
            </p:extLst>
          </p:nvPr>
        </p:nvGraphicFramePr>
        <p:xfrm>
          <a:off x="-2691099" y="4658224"/>
          <a:ext cx="3781425"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グラフ 16">
            <a:extLst>
              <a:ext uri="{FF2B5EF4-FFF2-40B4-BE49-F238E27FC236}">
                <a16:creationId xmlns:a16="http://schemas.microsoft.com/office/drawing/2014/main" id="{E0C73485-ED88-42E8-919F-95766F9ACB07}"/>
              </a:ext>
            </a:extLst>
          </p:cNvPr>
          <p:cNvGraphicFramePr>
            <a:graphicFrameLocks/>
          </p:cNvGraphicFramePr>
          <p:nvPr>
            <p:extLst>
              <p:ext uri="{D42A27DB-BD31-4B8C-83A1-F6EECF244321}">
                <p14:modId xmlns:p14="http://schemas.microsoft.com/office/powerpoint/2010/main" val="1569868110"/>
              </p:ext>
            </p:extLst>
          </p:nvPr>
        </p:nvGraphicFramePr>
        <p:xfrm>
          <a:off x="4247351" y="4277869"/>
          <a:ext cx="3553194" cy="266231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 name="グラフ 11">
            <a:extLst>
              <a:ext uri="{FF2B5EF4-FFF2-40B4-BE49-F238E27FC236}">
                <a16:creationId xmlns:a16="http://schemas.microsoft.com/office/drawing/2014/main" id="{5A83D191-E084-4A2F-AA53-C58E0FBC30EE}"/>
              </a:ext>
            </a:extLst>
          </p:cNvPr>
          <p:cNvGraphicFramePr>
            <a:graphicFrameLocks/>
          </p:cNvGraphicFramePr>
          <p:nvPr>
            <p:extLst>
              <p:ext uri="{D42A27DB-BD31-4B8C-83A1-F6EECF244321}">
                <p14:modId xmlns:p14="http://schemas.microsoft.com/office/powerpoint/2010/main" val="2399590006"/>
              </p:ext>
            </p:extLst>
          </p:nvPr>
        </p:nvGraphicFramePr>
        <p:xfrm>
          <a:off x="7202485" y="3953899"/>
          <a:ext cx="3553194" cy="2983536"/>
        </p:xfrm>
        <a:graphic>
          <a:graphicData uri="http://schemas.openxmlformats.org/drawingml/2006/chart">
            <c:chart xmlns:c="http://schemas.openxmlformats.org/drawingml/2006/chart" xmlns:r="http://schemas.openxmlformats.org/officeDocument/2006/relationships" r:id="rId11"/>
          </a:graphicData>
        </a:graphic>
      </p:graphicFrame>
      <p:sp>
        <p:nvSpPr>
          <p:cNvPr id="13" name="テキスト ボックス 12">
            <a:extLst>
              <a:ext uri="{FF2B5EF4-FFF2-40B4-BE49-F238E27FC236}">
                <a16:creationId xmlns:a16="http://schemas.microsoft.com/office/drawing/2014/main" id="{07CA57ED-F905-865A-35BA-76BE1313D538}"/>
              </a:ext>
            </a:extLst>
          </p:cNvPr>
          <p:cNvSpPr txBox="1"/>
          <p:nvPr/>
        </p:nvSpPr>
        <p:spPr>
          <a:xfrm>
            <a:off x="8556480" y="2592086"/>
            <a:ext cx="1172599" cy="369332"/>
          </a:xfrm>
          <a:prstGeom prst="rect">
            <a:avLst/>
          </a:prstGeom>
          <a:noFill/>
        </p:spPr>
        <p:txBody>
          <a:bodyPr wrap="square" rtlCol="0">
            <a:spAutoFit/>
          </a:bodyPr>
          <a:lstStyle/>
          <a:p>
            <a:r>
              <a:rPr lang="en-US" altLang="ja-JP" sz="1800" u="dbl" spc="-20" dirty="0">
                <a:uFill>
                  <a:solidFill>
                    <a:srgbClr val="CCFFCC"/>
                  </a:solidFill>
                </a:uFill>
                <a:latin typeface="HGP創英角ｺﾞｼｯｸUB"/>
                <a:cs typeface="HGP創英角ｺﾞｼｯｸUB"/>
              </a:rPr>
              <a:t>2.1+</a:t>
            </a:r>
            <a:r>
              <a:rPr lang="ja-JP" altLang="en-US" sz="1800" u="dbl" spc="-20" dirty="0">
                <a:uFill>
                  <a:solidFill>
                    <a:srgbClr val="CCFFCC"/>
                  </a:solidFill>
                </a:uFill>
                <a:latin typeface="HGP創英角ｺﾞｼｯｸUB" panose="020B0900000000000000" pitchFamily="50" charset="-128"/>
                <a:ea typeface="HGP創英角ｺﾞｼｯｸUB" panose="020B0900000000000000" pitchFamily="50" charset="-128"/>
                <a:cs typeface="HGP創英角ｺﾞｼｯｸUB"/>
              </a:rPr>
              <a:t>％</a:t>
            </a:r>
            <a:endParaRPr kumimoji="1" lang="ja-JP" altLang="en-US" b="1" dirty="0">
              <a:latin typeface="HGP創英角ｺﾞｼｯｸUB" panose="020B0900000000000000" pitchFamily="50" charset="-128"/>
              <a:ea typeface="HGP創英角ｺﾞｼｯｸUB" panose="020B0900000000000000" pitchFamily="50" charset="-128"/>
            </a:endParaRPr>
          </a:p>
        </p:txBody>
      </p:sp>
      <p:sp>
        <p:nvSpPr>
          <p:cNvPr id="20" name="object 169">
            <a:extLst>
              <a:ext uri="{FF2B5EF4-FFF2-40B4-BE49-F238E27FC236}">
                <a16:creationId xmlns:a16="http://schemas.microsoft.com/office/drawing/2014/main" id="{35DBEB04-896A-FA20-7F15-28C777C7D8D3}"/>
              </a:ext>
            </a:extLst>
          </p:cNvPr>
          <p:cNvSpPr/>
          <p:nvPr/>
        </p:nvSpPr>
        <p:spPr>
          <a:xfrm>
            <a:off x="10903697" y="6795195"/>
            <a:ext cx="2916281" cy="142240"/>
          </a:xfrm>
          <a:custGeom>
            <a:avLst/>
            <a:gdLst/>
            <a:ahLst/>
            <a:cxnLst/>
            <a:rect l="l" t="t" r="r" b="b"/>
            <a:pathLst>
              <a:path w="2415540" h="143510">
                <a:moveTo>
                  <a:pt x="0" y="53339"/>
                </a:moveTo>
                <a:lnTo>
                  <a:pt x="25145" y="33432"/>
                </a:lnTo>
                <a:lnTo>
                  <a:pt x="50291" y="16382"/>
                </a:lnTo>
                <a:lnTo>
                  <a:pt x="75437" y="4476"/>
                </a:lnTo>
                <a:lnTo>
                  <a:pt x="100583" y="0"/>
                </a:lnTo>
                <a:lnTo>
                  <a:pt x="127444" y="7048"/>
                </a:lnTo>
                <a:lnTo>
                  <a:pt x="155447" y="23240"/>
                </a:lnTo>
                <a:lnTo>
                  <a:pt x="181165" y="41147"/>
                </a:lnTo>
                <a:lnTo>
                  <a:pt x="201167" y="53339"/>
                </a:lnTo>
              </a:path>
              <a:path w="2415540" h="143510">
                <a:moveTo>
                  <a:pt x="201167" y="53339"/>
                </a:moveTo>
                <a:lnTo>
                  <a:pt x="225432" y="73247"/>
                </a:lnTo>
                <a:lnTo>
                  <a:pt x="250126" y="90296"/>
                </a:lnTo>
                <a:lnTo>
                  <a:pt x="275105" y="102203"/>
                </a:lnTo>
                <a:lnTo>
                  <a:pt x="300227" y="106679"/>
                </a:lnTo>
                <a:lnTo>
                  <a:pt x="327088" y="99631"/>
                </a:lnTo>
                <a:lnTo>
                  <a:pt x="355091" y="83438"/>
                </a:lnTo>
                <a:lnTo>
                  <a:pt x="380809" y="65531"/>
                </a:lnTo>
                <a:lnTo>
                  <a:pt x="400811" y="53339"/>
                </a:lnTo>
              </a:path>
              <a:path w="2415540" h="143510">
                <a:moveTo>
                  <a:pt x="400811" y="53339"/>
                </a:moveTo>
                <a:lnTo>
                  <a:pt x="425934" y="33432"/>
                </a:lnTo>
                <a:lnTo>
                  <a:pt x="450913" y="16382"/>
                </a:lnTo>
                <a:lnTo>
                  <a:pt x="475607" y="4476"/>
                </a:lnTo>
                <a:lnTo>
                  <a:pt x="499871" y="0"/>
                </a:lnTo>
                <a:lnTo>
                  <a:pt x="526732" y="7048"/>
                </a:lnTo>
                <a:lnTo>
                  <a:pt x="554735" y="23240"/>
                </a:lnTo>
                <a:lnTo>
                  <a:pt x="580453" y="41147"/>
                </a:lnTo>
                <a:lnTo>
                  <a:pt x="600455" y="53339"/>
                </a:lnTo>
              </a:path>
              <a:path w="2415540" h="143510">
                <a:moveTo>
                  <a:pt x="600455" y="53339"/>
                </a:moveTo>
                <a:lnTo>
                  <a:pt x="625363" y="73247"/>
                </a:lnTo>
                <a:lnTo>
                  <a:pt x="649985" y="90296"/>
                </a:lnTo>
                <a:lnTo>
                  <a:pt x="674608" y="102203"/>
                </a:lnTo>
                <a:lnTo>
                  <a:pt x="699515" y="106679"/>
                </a:lnTo>
                <a:lnTo>
                  <a:pt x="726352" y="99631"/>
                </a:lnTo>
                <a:lnTo>
                  <a:pt x="754189" y="83438"/>
                </a:lnTo>
                <a:lnTo>
                  <a:pt x="779454" y="65531"/>
                </a:lnTo>
                <a:lnTo>
                  <a:pt x="798575" y="53339"/>
                </a:lnTo>
              </a:path>
              <a:path w="2415540" h="143510">
                <a:moveTo>
                  <a:pt x="798575" y="53339"/>
                </a:moveTo>
                <a:lnTo>
                  <a:pt x="823721" y="33432"/>
                </a:lnTo>
                <a:lnTo>
                  <a:pt x="848867" y="16382"/>
                </a:lnTo>
                <a:lnTo>
                  <a:pt x="874013" y="4476"/>
                </a:lnTo>
                <a:lnTo>
                  <a:pt x="899159" y="0"/>
                </a:lnTo>
                <a:lnTo>
                  <a:pt x="925996" y="7048"/>
                </a:lnTo>
                <a:lnTo>
                  <a:pt x="953833" y="23240"/>
                </a:lnTo>
                <a:lnTo>
                  <a:pt x="979098" y="41147"/>
                </a:lnTo>
                <a:lnTo>
                  <a:pt x="998219" y="53339"/>
                </a:lnTo>
              </a:path>
              <a:path w="2415540" h="143510">
                <a:moveTo>
                  <a:pt x="998219" y="53339"/>
                </a:moveTo>
                <a:lnTo>
                  <a:pt x="1024247" y="73247"/>
                </a:lnTo>
                <a:lnTo>
                  <a:pt x="1049845" y="90296"/>
                </a:lnTo>
                <a:lnTo>
                  <a:pt x="1075158" y="102203"/>
                </a:lnTo>
                <a:lnTo>
                  <a:pt x="1100327" y="106679"/>
                </a:lnTo>
                <a:lnTo>
                  <a:pt x="1127188" y="99631"/>
                </a:lnTo>
                <a:lnTo>
                  <a:pt x="1155191" y="83438"/>
                </a:lnTo>
                <a:lnTo>
                  <a:pt x="1180909" y="65531"/>
                </a:lnTo>
                <a:lnTo>
                  <a:pt x="1200911" y="53339"/>
                </a:lnTo>
              </a:path>
              <a:path w="2415540" h="143510">
                <a:moveTo>
                  <a:pt x="1200911" y="53339"/>
                </a:moveTo>
                <a:lnTo>
                  <a:pt x="1225176" y="33432"/>
                </a:lnTo>
                <a:lnTo>
                  <a:pt x="1249870" y="16382"/>
                </a:lnTo>
                <a:lnTo>
                  <a:pt x="1274849" y="4476"/>
                </a:lnTo>
                <a:lnTo>
                  <a:pt x="1299971" y="0"/>
                </a:lnTo>
                <a:lnTo>
                  <a:pt x="1326594" y="7048"/>
                </a:lnTo>
                <a:lnTo>
                  <a:pt x="1354073" y="23240"/>
                </a:lnTo>
                <a:lnTo>
                  <a:pt x="1379267" y="41147"/>
                </a:lnTo>
                <a:lnTo>
                  <a:pt x="1399031" y="53339"/>
                </a:lnTo>
              </a:path>
              <a:path w="2415540" h="143510">
                <a:moveTo>
                  <a:pt x="1399031" y="53339"/>
                </a:moveTo>
                <a:lnTo>
                  <a:pt x="1424177" y="73247"/>
                </a:lnTo>
                <a:lnTo>
                  <a:pt x="1449323" y="90296"/>
                </a:lnTo>
                <a:lnTo>
                  <a:pt x="1474469" y="102203"/>
                </a:lnTo>
                <a:lnTo>
                  <a:pt x="1499615" y="106679"/>
                </a:lnTo>
                <a:lnTo>
                  <a:pt x="1525809" y="99631"/>
                </a:lnTo>
                <a:lnTo>
                  <a:pt x="1553717" y="83438"/>
                </a:lnTo>
                <a:lnTo>
                  <a:pt x="1579340" y="65531"/>
                </a:lnTo>
                <a:lnTo>
                  <a:pt x="1598675" y="53339"/>
                </a:lnTo>
              </a:path>
              <a:path w="2415540" h="143510">
                <a:moveTo>
                  <a:pt x="1598675" y="53339"/>
                </a:moveTo>
                <a:lnTo>
                  <a:pt x="1623821" y="33432"/>
                </a:lnTo>
                <a:lnTo>
                  <a:pt x="1648967" y="16382"/>
                </a:lnTo>
                <a:lnTo>
                  <a:pt x="1674113" y="4476"/>
                </a:lnTo>
                <a:lnTo>
                  <a:pt x="1699259" y="0"/>
                </a:lnTo>
                <a:lnTo>
                  <a:pt x="1726096" y="7048"/>
                </a:lnTo>
                <a:lnTo>
                  <a:pt x="1753933" y="23240"/>
                </a:lnTo>
                <a:lnTo>
                  <a:pt x="1779198" y="41147"/>
                </a:lnTo>
                <a:lnTo>
                  <a:pt x="1798319" y="53339"/>
                </a:lnTo>
              </a:path>
              <a:path w="2415540" h="143510">
                <a:moveTo>
                  <a:pt x="1798319" y="53339"/>
                </a:moveTo>
                <a:lnTo>
                  <a:pt x="1823465" y="73247"/>
                </a:lnTo>
                <a:lnTo>
                  <a:pt x="1848611" y="90296"/>
                </a:lnTo>
                <a:lnTo>
                  <a:pt x="1873757" y="102203"/>
                </a:lnTo>
                <a:lnTo>
                  <a:pt x="1898903" y="106679"/>
                </a:lnTo>
                <a:lnTo>
                  <a:pt x="1925764" y="99631"/>
                </a:lnTo>
                <a:lnTo>
                  <a:pt x="1953767" y="83438"/>
                </a:lnTo>
                <a:lnTo>
                  <a:pt x="1979485" y="65531"/>
                </a:lnTo>
                <a:lnTo>
                  <a:pt x="1999487" y="53339"/>
                </a:lnTo>
              </a:path>
              <a:path w="2415540" h="143510">
                <a:moveTo>
                  <a:pt x="0" y="86867"/>
                </a:moveTo>
                <a:lnTo>
                  <a:pt x="25145" y="66722"/>
                </a:lnTo>
                <a:lnTo>
                  <a:pt x="50291" y="49148"/>
                </a:lnTo>
                <a:lnTo>
                  <a:pt x="75437" y="36718"/>
                </a:lnTo>
                <a:lnTo>
                  <a:pt x="100583" y="32003"/>
                </a:lnTo>
                <a:lnTo>
                  <a:pt x="127444" y="39290"/>
                </a:lnTo>
                <a:lnTo>
                  <a:pt x="155447" y="56006"/>
                </a:lnTo>
                <a:lnTo>
                  <a:pt x="181165" y="74437"/>
                </a:lnTo>
                <a:lnTo>
                  <a:pt x="201167" y="86867"/>
                </a:lnTo>
              </a:path>
              <a:path w="2415540" h="143510">
                <a:moveTo>
                  <a:pt x="201167" y="86867"/>
                </a:moveTo>
                <a:lnTo>
                  <a:pt x="225432" y="106775"/>
                </a:lnTo>
                <a:lnTo>
                  <a:pt x="250126" y="123824"/>
                </a:lnTo>
                <a:lnTo>
                  <a:pt x="275105" y="135731"/>
                </a:lnTo>
                <a:lnTo>
                  <a:pt x="300227" y="140207"/>
                </a:lnTo>
                <a:lnTo>
                  <a:pt x="327088" y="133159"/>
                </a:lnTo>
                <a:lnTo>
                  <a:pt x="355091" y="116966"/>
                </a:lnTo>
                <a:lnTo>
                  <a:pt x="380809" y="99059"/>
                </a:lnTo>
                <a:lnTo>
                  <a:pt x="400811" y="86867"/>
                </a:lnTo>
              </a:path>
              <a:path w="2415540" h="143510">
                <a:moveTo>
                  <a:pt x="400811" y="86867"/>
                </a:moveTo>
                <a:lnTo>
                  <a:pt x="425934" y="66722"/>
                </a:lnTo>
                <a:lnTo>
                  <a:pt x="450913" y="49148"/>
                </a:lnTo>
                <a:lnTo>
                  <a:pt x="475607" y="36718"/>
                </a:lnTo>
                <a:lnTo>
                  <a:pt x="499871" y="32003"/>
                </a:lnTo>
                <a:lnTo>
                  <a:pt x="526732" y="39290"/>
                </a:lnTo>
                <a:lnTo>
                  <a:pt x="554735" y="56006"/>
                </a:lnTo>
                <a:lnTo>
                  <a:pt x="580453" y="74437"/>
                </a:lnTo>
                <a:lnTo>
                  <a:pt x="600455" y="86867"/>
                </a:lnTo>
              </a:path>
              <a:path w="2415540" h="143510">
                <a:moveTo>
                  <a:pt x="600455" y="86867"/>
                </a:moveTo>
                <a:lnTo>
                  <a:pt x="625363" y="106775"/>
                </a:lnTo>
                <a:lnTo>
                  <a:pt x="649985" y="123824"/>
                </a:lnTo>
                <a:lnTo>
                  <a:pt x="674608" y="135731"/>
                </a:lnTo>
                <a:lnTo>
                  <a:pt x="699515" y="140207"/>
                </a:lnTo>
                <a:lnTo>
                  <a:pt x="726352" y="133159"/>
                </a:lnTo>
                <a:lnTo>
                  <a:pt x="754189" y="116966"/>
                </a:lnTo>
                <a:lnTo>
                  <a:pt x="779454" y="99059"/>
                </a:lnTo>
                <a:lnTo>
                  <a:pt x="798575" y="86867"/>
                </a:lnTo>
              </a:path>
              <a:path w="2415540" h="143510">
                <a:moveTo>
                  <a:pt x="798575" y="86867"/>
                </a:moveTo>
                <a:lnTo>
                  <a:pt x="823721" y="66722"/>
                </a:lnTo>
                <a:lnTo>
                  <a:pt x="848867" y="49148"/>
                </a:lnTo>
                <a:lnTo>
                  <a:pt x="874013" y="36718"/>
                </a:lnTo>
                <a:lnTo>
                  <a:pt x="899159" y="32003"/>
                </a:lnTo>
                <a:lnTo>
                  <a:pt x="925996" y="39290"/>
                </a:lnTo>
                <a:lnTo>
                  <a:pt x="953833" y="56006"/>
                </a:lnTo>
                <a:lnTo>
                  <a:pt x="979098" y="74437"/>
                </a:lnTo>
                <a:lnTo>
                  <a:pt x="998219" y="86867"/>
                </a:lnTo>
              </a:path>
              <a:path w="2415540" h="143510">
                <a:moveTo>
                  <a:pt x="998219" y="86867"/>
                </a:moveTo>
                <a:lnTo>
                  <a:pt x="1024247" y="106775"/>
                </a:lnTo>
                <a:lnTo>
                  <a:pt x="1049845" y="123824"/>
                </a:lnTo>
                <a:lnTo>
                  <a:pt x="1075158" y="135731"/>
                </a:lnTo>
                <a:lnTo>
                  <a:pt x="1100327" y="140207"/>
                </a:lnTo>
                <a:lnTo>
                  <a:pt x="1127188" y="133159"/>
                </a:lnTo>
                <a:lnTo>
                  <a:pt x="1155191" y="116966"/>
                </a:lnTo>
                <a:lnTo>
                  <a:pt x="1180909" y="99059"/>
                </a:lnTo>
                <a:lnTo>
                  <a:pt x="1200911" y="86867"/>
                </a:lnTo>
              </a:path>
              <a:path w="2415540" h="143510">
                <a:moveTo>
                  <a:pt x="1200911" y="86867"/>
                </a:moveTo>
                <a:lnTo>
                  <a:pt x="1225176" y="66722"/>
                </a:lnTo>
                <a:lnTo>
                  <a:pt x="1249870" y="49148"/>
                </a:lnTo>
                <a:lnTo>
                  <a:pt x="1274849" y="36718"/>
                </a:lnTo>
                <a:lnTo>
                  <a:pt x="1299971" y="32003"/>
                </a:lnTo>
                <a:lnTo>
                  <a:pt x="1326594" y="39290"/>
                </a:lnTo>
                <a:lnTo>
                  <a:pt x="1354073" y="56006"/>
                </a:lnTo>
                <a:lnTo>
                  <a:pt x="1379267" y="74437"/>
                </a:lnTo>
                <a:lnTo>
                  <a:pt x="1399031" y="86867"/>
                </a:lnTo>
              </a:path>
              <a:path w="2415540" h="143510">
                <a:moveTo>
                  <a:pt x="1399031" y="86867"/>
                </a:moveTo>
                <a:lnTo>
                  <a:pt x="1424177" y="106775"/>
                </a:lnTo>
                <a:lnTo>
                  <a:pt x="1449323" y="123824"/>
                </a:lnTo>
                <a:lnTo>
                  <a:pt x="1474469" y="135731"/>
                </a:lnTo>
                <a:lnTo>
                  <a:pt x="1499615" y="140207"/>
                </a:lnTo>
                <a:lnTo>
                  <a:pt x="1525809" y="133159"/>
                </a:lnTo>
                <a:lnTo>
                  <a:pt x="1553717" y="116966"/>
                </a:lnTo>
                <a:lnTo>
                  <a:pt x="1579340" y="99059"/>
                </a:lnTo>
                <a:lnTo>
                  <a:pt x="1598675" y="86867"/>
                </a:lnTo>
              </a:path>
              <a:path w="2415540" h="143510">
                <a:moveTo>
                  <a:pt x="1598675" y="86867"/>
                </a:moveTo>
                <a:lnTo>
                  <a:pt x="1623821" y="66722"/>
                </a:lnTo>
                <a:lnTo>
                  <a:pt x="1648967" y="49148"/>
                </a:lnTo>
                <a:lnTo>
                  <a:pt x="1674113" y="36718"/>
                </a:lnTo>
                <a:lnTo>
                  <a:pt x="1699259" y="32003"/>
                </a:lnTo>
                <a:lnTo>
                  <a:pt x="1726096" y="39290"/>
                </a:lnTo>
                <a:lnTo>
                  <a:pt x="1753933" y="56006"/>
                </a:lnTo>
                <a:lnTo>
                  <a:pt x="1779198" y="74437"/>
                </a:lnTo>
                <a:lnTo>
                  <a:pt x="1798319" y="86867"/>
                </a:lnTo>
              </a:path>
              <a:path w="2415540" h="143510">
                <a:moveTo>
                  <a:pt x="1798319" y="86867"/>
                </a:moveTo>
                <a:lnTo>
                  <a:pt x="1823465" y="106775"/>
                </a:lnTo>
                <a:lnTo>
                  <a:pt x="1848611" y="123824"/>
                </a:lnTo>
                <a:lnTo>
                  <a:pt x="1873757" y="135731"/>
                </a:lnTo>
                <a:lnTo>
                  <a:pt x="1898903" y="140207"/>
                </a:lnTo>
                <a:lnTo>
                  <a:pt x="1925764" y="133159"/>
                </a:lnTo>
                <a:lnTo>
                  <a:pt x="1953767" y="116966"/>
                </a:lnTo>
                <a:lnTo>
                  <a:pt x="1979485" y="99059"/>
                </a:lnTo>
                <a:lnTo>
                  <a:pt x="1999487" y="86867"/>
                </a:lnTo>
              </a:path>
              <a:path w="2415540" h="143510">
                <a:moveTo>
                  <a:pt x="1999487" y="53339"/>
                </a:moveTo>
                <a:lnTo>
                  <a:pt x="2023752" y="33432"/>
                </a:lnTo>
                <a:lnTo>
                  <a:pt x="2048446" y="16382"/>
                </a:lnTo>
                <a:lnTo>
                  <a:pt x="2073425" y="4476"/>
                </a:lnTo>
                <a:lnTo>
                  <a:pt x="2098547" y="0"/>
                </a:lnTo>
                <a:lnTo>
                  <a:pt x="2125170" y="7048"/>
                </a:lnTo>
                <a:lnTo>
                  <a:pt x="2152649" y="23240"/>
                </a:lnTo>
                <a:lnTo>
                  <a:pt x="2177843" y="41147"/>
                </a:lnTo>
                <a:lnTo>
                  <a:pt x="2197607" y="53339"/>
                </a:lnTo>
              </a:path>
              <a:path w="2415540" h="143510">
                <a:moveTo>
                  <a:pt x="1999487" y="86867"/>
                </a:moveTo>
                <a:lnTo>
                  <a:pt x="2023752" y="66722"/>
                </a:lnTo>
                <a:lnTo>
                  <a:pt x="2048446" y="49148"/>
                </a:lnTo>
                <a:lnTo>
                  <a:pt x="2073425" y="36718"/>
                </a:lnTo>
                <a:lnTo>
                  <a:pt x="2098547" y="32003"/>
                </a:lnTo>
                <a:lnTo>
                  <a:pt x="2125170" y="39290"/>
                </a:lnTo>
                <a:lnTo>
                  <a:pt x="2152649" y="56006"/>
                </a:lnTo>
                <a:lnTo>
                  <a:pt x="2177843" y="74437"/>
                </a:lnTo>
                <a:lnTo>
                  <a:pt x="2197607" y="86867"/>
                </a:lnTo>
              </a:path>
              <a:path w="2415540" h="143510">
                <a:moveTo>
                  <a:pt x="2214371" y="56387"/>
                </a:moveTo>
                <a:lnTo>
                  <a:pt x="2239517" y="76533"/>
                </a:lnTo>
                <a:lnTo>
                  <a:pt x="2264663" y="94106"/>
                </a:lnTo>
                <a:lnTo>
                  <a:pt x="2289809" y="106537"/>
                </a:lnTo>
                <a:lnTo>
                  <a:pt x="2314955" y="111251"/>
                </a:lnTo>
                <a:lnTo>
                  <a:pt x="2341816" y="103965"/>
                </a:lnTo>
                <a:lnTo>
                  <a:pt x="2369819" y="87248"/>
                </a:lnTo>
                <a:lnTo>
                  <a:pt x="2395537" y="68818"/>
                </a:lnTo>
                <a:lnTo>
                  <a:pt x="2415539" y="56387"/>
                </a:lnTo>
              </a:path>
              <a:path w="2415540" h="143510">
                <a:moveTo>
                  <a:pt x="2214371" y="89915"/>
                </a:moveTo>
                <a:lnTo>
                  <a:pt x="2239517" y="109823"/>
                </a:lnTo>
                <a:lnTo>
                  <a:pt x="2264663" y="126872"/>
                </a:lnTo>
                <a:lnTo>
                  <a:pt x="2289809" y="138779"/>
                </a:lnTo>
                <a:lnTo>
                  <a:pt x="2314955" y="143255"/>
                </a:lnTo>
                <a:lnTo>
                  <a:pt x="2341816" y="136207"/>
                </a:lnTo>
                <a:lnTo>
                  <a:pt x="2369819" y="120014"/>
                </a:lnTo>
                <a:lnTo>
                  <a:pt x="2395537" y="102107"/>
                </a:lnTo>
                <a:lnTo>
                  <a:pt x="2415539" y="89915"/>
                </a:lnTo>
              </a:path>
            </a:pathLst>
          </a:custGeom>
          <a:ln w="9143">
            <a:solidFill>
              <a:srgbClr val="000000"/>
            </a:solidFill>
          </a:ln>
        </p:spPr>
        <p:txBody>
          <a:bodyPr wrap="square" lIns="0" tIns="0" rIns="0" bIns="0" rtlCol="0"/>
          <a:lstStyle/>
          <a:p>
            <a:endParaRPr/>
          </a:p>
        </p:txBody>
      </p:sp>
      <p:graphicFrame>
        <p:nvGraphicFramePr>
          <p:cNvPr id="23" name="グラフ 22">
            <a:extLst>
              <a:ext uri="{FF2B5EF4-FFF2-40B4-BE49-F238E27FC236}">
                <a16:creationId xmlns:a16="http://schemas.microsoft.com/office/drawing/2014/main" id="{2FFE32C6-D4D5-4D12-AD79-A93460145D3C}"/>
              </a:ext>
            </a:extLst>
          </p:cNvPr>
          <p:cNvGraphicFramePr>
            <a:graphicFrameLocks/>
          </p:cNvGraphicFramePr>
          <p:nvPr>
            <p:extLst>
              <p:ext uri="{D42A27DB-BD31-4B8C-83A1-F6EECF244321}">
                <p14:modId xmlns:p14="http://schemas.microsoft.com/office/powerpoint/2010/main" val="2772894223"/>
              </p:ext>
            </p:extLst>
          </p:nvPr>
        </p:nvGraphicFramePr>
        <p:xfrm>
          <a:off x="198140" y="4396978"/>
          <a:ext cx="3781425" cy="27432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4" name="グラフ 23">
            <a:extLst>
              <a:ext uri="{FF2B5EF4-FFF2-40B4-BE49-F238E27FC236}">
                <a16:creationId xmlns:a16="http://schemas.microsoft.com/office/drawing/2014/main" id="{97BB1578-6477-4560-ADD8-4A697128AF54}"/>
              </a:ext>
            </a:extLst>
          </p:cNvPr>
          <p:cNvGraphicFramePr>
            <a:graphicFrameLocks/>
          </p:cNvGraphicFramePr>
          <p:nvPr>
            <p:extLst>
              <p:ext uri="{D42A27DB-BD31-4B8C-83A1-F6EECF244321}">
                <p14:modId xmlns:p14="http://schemas.microsoft.com/office/powerpoint/2010/main" val="2498585360"/>
              </p:ext>
            </p:extLst>
          </p:nvPr>
        </p:nvGraphicFramePr>
        <p:xfrm>
          <a:off x="3809871" y="4474189"/>
          <a:ext cx="3467100" cy="264795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 name="グラフ 24">
            <a:extLst>
              <a:ext uri="{FF2B5EF4-FFF2-40B4-BE49-F238E27FC236}">
                <a16:creationId xmlns:a16="http://schemas.microsoft.com/office/drawing/2014/main" id="{4C159396-F086-47F3-8533-187816F3EB34}"/>
              </a:ext>
            </a:extLst>
          </p:cNvPr>
          <p:cNvGraphicFramePr>
            <a:graphicFrameLocks/>
          </p:cNvGraphicFramePr>
          <p:nvPr>
            <p:extLst>
              <p:ext uri="{D42A27DB-BD31-4B8C-83A1-F6EECF244321}">
                <p14:modId xmlns:p14="http://schemas.microsoft.com/office/powerpoint/2010/main" val="3623441855"/>
              </p:ext>
            </p:extLst>
          </p:nvPr>
        </p:nvGraphicFramePr>
        <p:xfrm>
          <a:off x="7106012" y="3500381"/>
          <a:ext cx="3495676" cy="3638550"/>
        </p:xfrm>
        <a:graphic>
          <a:graphicData uri="http://schemas.openxmlformats.org/drawingml/2006/chart">
            <c:chart xmlns:c="http://schemas.openxmlformats.org/drawingml/2006/chart" xmlns:r="http://schemas.openxmlformats.org/officeDocument/2006/relationships" r:id="rId14"/>
          </a:graphicData>
        </a:graphic>
      </p:graphicFrame>
      <p:sp>
        <p:nvSpPr>
          <p:cNvPr id="19" name="object 169">
            <a:extLst>
              <a:ext uri="{FF2B5EF4-FFF2-40B4-BE49-F238E27FC236}">
                <a16:creationId xmlns:a16="http://schemas.microsoft.com/office/drawing/2014/main" id="{D0E99341-5DF4-C469-C956-4646326E261F}"/>
              </a:ext>
            </a:extLst>
          </p:cNvPr>
          <p:cNvSpPr/>
          <p:nvPr/>
        </p:nvSpPr>
        <p:spPr>
          <a:xfrm>
            <a:off x="613372" y="6253261"/>
            <a:ext cx="2916281" cy="142240"/>
          </a:xfrm>
          <a:custGeom>
            <a:avLst/>
            <a:gdLst/>
            <a:ahLst/>
            <a:cxnLst/>
            <a:rect l="l" t="t" r="r" b="b"/>
            <a:pathLst>
              <a:path w="2415540" h="143510">
                <a:moveTo>
                  <a:pt x="0" y="53339"/>
                </a:moveTo>
                <a:lnTo>
                  <a:pt x="25145" y="33432"/>
                </a:lnTo>
                <a:lnTo>
                  <a:pt x="50291" y="16382"/>
                </a:lnTo>
                <a:lnTo>
                  <a:pt x="75437" y="4476"/>
                </a:lnTo>
                <a:lnTo>
                  <a:pt x="100583" y="0"/>
                </a:lnTo>
                <a:lnTo>
                  <a:pt x="127444" y="7048"/>
                </a:lnTo>
                <a:lnTo>
                  <a:pt x="155447" y="23240"/>
                </a:lnTo>
                <a:lnTo>
                  <a:pt x="181165" y="41147"/>
                </a:lnTo>
                <a:lnTo>
                  <a:pt x="201167" y="53339"/>
                </a:lnTo>
              </a:path>
              <a:path w="2415540" h="143510">
                <a:moveTo>
                  <a:pt x="201167" y="53339"/>
                </a:moveTo>
                <a:lnTo>
                  <a:pt x="225432" y="73247"/>
                </a:lnTo>
                <a:lnTo>
                  <a:pt x="250126" y="90296"/>
                </a:lnTo>
                <a:lnTo>
                  <a:pt x="275105" y="102203"/>
                </a:lnTo>
                <a:lnTo>
                  <a:pt x="300227" y="106679"/>
                </a:lnTo>
                <a:lnTo>
                  <a:pt x="327088" y="99631"/>
                </a:lnTo>
                <a:lnTo>
                  <a:pt x="355091" y="83438"/>
                </a:lnTo>
                <a:lnTo>
                  <a:pt x="380809" y="65531"/>
                </a:lnTo>
                <a:lnTo>
                  <a:pt x="400811" y="53339"/>
                </a:lnTo>
              </a:path>
              <a:path w="2415540" h="143510">
                <a:moveTo>
                  <a:pt x="400811" y="53339"/>
                </a:moveTo>
                <a:lnTo>
                  <a:pt x="425934" y="33432"/>
                </a:lnTo>
                <a:lnTo>
                  <a:pt x="450913" y="16382"/>
                </a:lnTo>
                <a:lnTo>
                  <a:pt x="475607" y="4476"/>
                </a:lnTo>
                <a:lnTo>
                  <a:pt x="499871" y="0"/>
                </a:lnTo>
                <a:lnTo>
                  <a:pt x="526732" y="7048"/>
                </a:lnTo>
                <a:lnTo>
                  <a:pt x="554735" y="23240"/>
                </a:lnTo>
                <a:lnTo>
                  <a:pt x="580453" y="41147"/>
                </a:lnTo>
                <a:lnTo>
                  <a:pt x="600455" y="53339"/>
                </a:lnTo>
              </a:path>
              <a:path w="2415540" h="143510">
                <a:moveTo>
                  <a:pt x="600455" y="53339"/>
                </a:moveTo>
                <a:lnTo>
                  <a:pt x="625363" y="73247"/>
                </a:lnTo>
                <a:lnTo>
                  <a:pt x="649985" y="90296"/>
                </a:lnTo>
                <a:lnTo>
                  <a:pt x="674608" y="102203"/>
                </a:lnTo>
                <a:lnTo>
                  <a:pt x="699515" y="106679"/>
                </a:lnTo>
                <a:lnTo>
                  <a:pt x="726352" y="99631"/>
                </a:lnTo>
                <a:lnTo>
                  <a:pt x="754189" y="83438"/>
                </a:lnTo>
                <a:lnTo>
                  <a:pt x="779454" y="65531"/>
                </a:lnTo>
                <a:lnTo>
                  <a:pt x="798575" y="53339"/>
                </a:lnTo>
              </a:path>
              <a:path w="2415540" h="143510">
                <a:moveTo>
                  <a:pt x="798575" y="53339"/>
                </a:moveTo>
                <a:lnTo>
                  <a:pt x="823721" y="33432"/>
                </a:lnTo>
                <a:lnTo>
                  <a:pt x="848867" y="16382"/>
                </a:lnTo>
                <a:lnTo>
                  <a:pt x="874013" y="4476"/>
                </a:lnTo>
                <a:lnTo>
                  <a:pt x="899159" y="0"/>
                </a:lnTo>
                <a:lnTo>
                  <a:pt x="925996" y="7048"/>
                </a:lnTo>
                <a:lnTo>
                  <a:pt x="953833" y="23240"/>
                </a:lnTo>
                <a:lnTo>
                  <a:pt x="979098" y="41147"/>
                </a:lnTo>
                <a:lnTo>
                  <a:pt x="998219" y="53339"/>
                </a:lnTo>
              </a:path>
              <a:path w="2415540" h="143510">
                <a:moveTo>
                  <a:pt x="998219" y="53339"/>
                </a:moveTo>
                <a:lnTo>
                  <a:pt x="1024247" y="73247"/>
                </a:lnTo>
                <a:lnTo>
                  <a:pt x="1049845" y="90296"/>
                </a:lnTo>
                <a:lnTo>
                  <a:pt x="1075158" y="102203"/>
                </a:lnTo>
                <a:lnTo>
                  <a:pt x="1100327" y="106679"/>
                </a:lnTo>
                <a:lnTo>
                  <a:pt x="1127188" y="99631"/>
                </a:lnTo>
                <a:lnTo>
                  <a:pt x="1155191" y="83438"/>
                </a:lnTo>
                <a:lnTo>
                  <a:pt x="1180909" y="65531"/>
                </a:lnTo>
                <a:lnTo>
                  <a:pt x="1200911" y="53339"/>
                </a:lnTo>
              </a:path>
              <a:path w="2415540" h="143510">
                <a:moveTo>
                  <a:pt x="1200911" y="53339"/>
                </a:moveTo>
                <a:lnTo>
                  <a:pt x="1225176" y="33432"/>
                </a:lnTo>
                <a:lnTo>
                  <a:pt x="1249870" y="16382"/>
                </a:lnTo>
                <a:lnTo>
                  <a:pt x="1274849" y="4476"/>
                </a:lnTo>
                <a:lnTo>
                  <a:pt x="1299971" y="0"/>
                </a:lnTo>
                <a:lnTo>
                  <a:pt x="1326594" y="7048"/>
                </a:lnTo>
                <a:lnTo>
                  <a:pt x="1354073" y="23240"/>
                </a:lnTo>
                <a:lnTo>
                  <a:pt x="1379267" y="41147"/>
                </a:lnTo>
                <a:lnTo>
                  <a:pt x="1399031" y="53339"/>
                </a:lnTo>
              </a:path>
              <a:path w="2415540" h="143510">
                <a:moveTo>
                  <a:pt x="1399031" y="53339"/>
                </a:moveTo>
                <a:lnTo>
                  <a:pt x="1424177" y="73247"/>
                </a:lnTo>
                <a:lnTo>
                  <a:pt x="1449323" y="90296"/>
                </a:lnTo>
                <a:lnTo>
                  <a:pt x="1474469" y="102203"/>
                </a:lnTo>
                <a:lnTo>
                  <a:pt x="1499615" y="106679"/>
                </a:lnTo>
                <a:lnTo>
                  <a:pt x="1525809" y="99631"/>
                </a:lnTo>
                <a:lnTo>
                  <a:pt x="1553717" y="83438"/>
                </a:lnTo>
                <a:lnTo>
                  <a:pt x="1579340" y="65531"/>
                </a:lnTo>
                <a:lnTo>
                  <a:pt x="1598675" y="53339"/>
                </a:lnTo>
              </a:path>
              <a:path w="2415540" h="143510">
                <a:moveTo>
                  <a:pt x="1598675" y="53339"/>
                </a:moveTo>
                <a:lnTo>
                  <a:pt x="1623821" y="33432"/>
                </a:lnTo>
                <a:lnTo>
                  <a:pt x="1648967" y="16382"/>
                </a:lnTo>
                <a:lnTo>
                  <a:pt x="1674113" y="4476"/>
                </a:lnTo>
                <a:lnTo>
                  <a:pt x="1699259" y="0"/>
                </a:lnTo>
                <a:lnTo>
                  <a:pt x="1726096" y="7048"/>
                </a:lnTo>
                <a:lnTo>
                  <a:pt x="1753933" y="23240"/>
                </a:lnTo>
                <a:lnTo>
                  <a:pt x="1779198" y="41147"/>
                </a:lnTo>
                <a:lnTo>
                  <a:pt x="1798319" y="53339"/>
                </a:lnTo>
              </a:path>
              <a:path w="2415540" h="143510">
                <a:moveTo>
                  <a:pt x="1798319" y="53339"/>
                </a:moveTo>
                <a:lnTo>
                  <a:pt x="1823465" y="73247"/>
                </a:lnTo>
                <a:lnTo>
                  <a:pt x="1848611" y="90296"/>
                </a:lnTo>
                <a:lnTo>
                  <a:pt x="1873757" y="102203"/>
                </a:lnTo>
                <a:lnTo>
                  <a:pt x="1898903" y="106679"/>
                </a:lnTo>
                <a:lnTo>
                  <a:pt x="1925764" y="99631"/>
                </a:lnTo>
                <a:lnTo>
                  <a:pt x="1953767" y="83438"/>
                </a:lnTo>
                <a:lnTo>
                  <a:pt x="1979485" y="65531"/>
                </a:lnTo>
                <a:lnTo>
                  <a:pt x="1999487" y="53339"/>
                </a:lnTo>
              </a:path>
              <a:path w="2415540" h="143510">
                <a:moveTo>
                  <a:pt x="0" y="86867"/>
                </a:moveTo>
                <a:lnTo>
                  <a:pt x="25145" y="66722"/>
                </a:lnTo>
                <a:lnTo>
                  <a:pt x="50291" y="49148"/>
                </a:lnTo>
                <a:lnTo>
                  <a:pt x="75437" y="36718"/>
                </a:lnTo>
                <a:lnTo>
                  <a:pt x="100583" y="32003"/>
                </a:lnTo>
                <a:lnTo>
                  <a:pt x="127444" y="39290"/>
                </a:lnTo>
                <a:lnTo>
                  <a:pt x="155447" y="56006"/>
                </a:lnTo>
                <a:lnTo>
                  <a:pt x="181165" y="74437"/>
                </a:lnTo>
                <a:lnTo>
                  <a:pt x="201167" y="86867"/>
                </a:lnTo>
              </a:path>
              <a:path w="2415540" h="143510">
                <a:moveTo>
                  <a:pt x="201167" y="86867"/>
                </a:moveTo>
                <a:lnTo>
                  <a:pt x="225432" y="106775"/>
                </a:lnTo>
                <a:lnTo>
                  <a:pt x="250126" y="123824"/>
                </a:lnTo>
                <a:lnTo>
                  <a:pt x="275105" y="135731"/>
                </a:lnTo>
                <a:lnTo>
                  <a:pt x="300227" y="140207"/>
                </a:lnTo>
                <a:lnTo>
                  <a:pt x="327088" y="133159"/>
                </a:lnTo>
                <a:lnTo>
                  <a:pt x="355091" y="116966"/>
                </a:lnTo>
                <a:lnTo>
                  <a:pt x="380809" y="99059"/>
                </a:lnTo>
                <a:lnTo>
                  <a:pt x="400811" y="86867"/>
                </a:lnTo>
              </a:path>
              <a:path w="2415540" h="143510">
                <a:moveTo>
                  <a:pt x="400811" y="86867"/>
                </a:moveTo>
                <a:lnTo>
                  <a:pt x="425934" y="66722"/>
                </a:lnTo>
                <a:lnTo>
                  <a:pt x="450913" y="49148"/>
                </a:lnTo>
                <a:lnTo>
                  <a:pt x="475607" y="36718"/>
                </a:lnTo>
                <a:lnTo>
                  <a:pt x="499871" y="32003"/>
                </a:lnTo>
                <a:lnTo>
                  <a:pt x="526732" y="39290"/>
                </a:lnTo>
                <a:lnTo>
                  <a:pt x="554735" y="56006"/>
                </a:lnTo>
                <a:lnTo>
                  <a:pt x="580453" y="74437"/>
                </a:lnTo>
                <a:lnTo>
                  <a:pt x="600455" y="86867"/>
                </a:lnTo>
              </a:path>
              <a:path w="2415540" h="143510">
                <a:moveTo>
                  <a:pt x="600455" y="86867"/>
                </a:moveTo>
                <a:lnTo>
                  <a:pt x="625363" y="106775"/>
                </a:lnTo>
                <a:lnTo>
                  <a:pt x="649985" y="123824"/>
                </a:lnTo>
                <a:lnTo>
                  <a:pt x="674608" y="135731"/>
                </a:lnTo>
                <a:lnTo>
                  <a:pt x="699515" y="140207"/>
                </a:lnTo>
                <a:lnTo>
                  <a:pt x="726352" y="133159"/>
                </a:lnTo>
                <a:lnTo>
                  <a:pt x="754189" y="116966"/>
                </a:lnTo>
                <a:lnTo>
                  <a:pt x="779454" y="99059"/>
                </a:lnTo>
                <a:lnTo>
                  <a:pt x="798575" y="86867"/>
                </a:lnTo>
              </a:path>
              <a:path w="2415540" h="143510">
                <a:moveTo>
                  <a:pt x="798575" y="86867"/>
                </a:moveTo>
                <a:lnTo>
                  <a:pt x="823721" y="66722"/>
                </a:lnTo>
                <a:lnTo>
                  <a:pt x="848867" y="49148"/>
                </a:lnTo>
                <a:lnTo>
                  <a:pt x="874013" y="36718"/>
                </a:lnTo>
                <a:lnTo>
                  <a:pt x="899159" y="32003"/>
                </a:lnTo>
                <a:lnTo>
                  <a:pt x="925996" y="39290"/>
                </a:lnTo>
                <a:lnTo>
                  <a:pt x="953833" y="56006"/>
                </a:lnTo>
                <a:lnTo>
                  <a:pt x="979098" y="74437"/>
                </a:lnTo>
                <a:lnTo>
                  <a:pt x="998219" y="86867"/>
                </a:lnTo>
              </a:path>
              <a:path w="2415540" h="143510">
                <a:moveTo>
                  <a:pt x="998219" y="86867"/>
                </a:moveTo>
                <a:lnTo>
                  <a:pt x="1024247" y="106775"/>
                </a:lnTo>
                <a:lnTo>
                  <a:pt x="1049845" y="123824"/>
                </a:lnTo>
                <a:lnTo>
                  <a:pt x="1075158" y="135731"/>
                </a:lnTo>
                <a:lnTo>
                  <a:pt x="1100327" y="140207"/>
                </a:lnTo>
                <a:lnTo>
                  <a:pt x="1127188" y="133159"/>
                </a:lnTo>
                <a:lnTo>
                  <a:pt x="1155191" y="116966"/>
                </a:lnTo>
                <a:lnTo>
                  <a:pt x="1180909" y="99059"/>
                </a:lnTo>
                <a:lnTo>
                  <a:pt x="1200911" y="86867"/>
                </a:lnTo>
              </a:path>
              <a:path w="2415540" h="143510">
                <a:moveTo>
                  <a:pt x="1200911" y="86867"/>
                </a:moveTo>
                <a:lnTo>
                  <a:pt x="1225176" y="66722"/>
                </a:lnTo>
                <a:lnTo>
                  <a:pt x="1249870" y="49148"/>
                </a:lnTo>
                <a:lnTo>
                  <a:pt x="1274849" y="36718"/>
                </a:lnTo>
                <a:lnTo>
                  <a:pt x="1299971" y="32003"/>
                </a:lnTo>
                <a:lnTo>
                  <a:pt x="1326594" y="39290"/>
                </a:lnTo>
                <a:lnTo>
                  <a:pt x="1354073" y="56006"/>
                </a:lnTo>
                <a:lnTo>
                  <a:pt x="1379267" y="74437"/>
                </a:lnTo>
                <a:lnTo>
                  <a:pt x="1399031" y="86867"/>
                </a:lnTo>
              </a:path>
              <a:path w="2415540" h="143510">
                <a:moveTo>
                  <a:pt x="1399031" y="86867"/>
                </a:moveTo>
                <a:lnTo>
                  <a:pt x="1424177" y="106775"/>
                </a:lnTo>
                <a:lnTo>
                  <a:pt x="1449323" y="123824"/>
                </a:lnTo>
                <a:lnTo>
                  <a:pt x="1474469" y="135731"/>
                </a:lnTo>
                <a:lnTo>
                  <a:pt x="1499615" y="140207"/>
                </a:lnTo>
                <a:lnTo>
                  <a:pt x="1525809" y="133159"/>
                </a:lnTo>
                <a:lnTo>
                  <a:pt x="1553717" y="116966"/>
                </a:lnTo>
                <a:lnTo>
                  <a:pt x="1579340" y="99059"/>
                </a:lnTo>
                <a:lnTo>
                  <a:pt x="1598675" y="86867"/>
                </a:lnTo>
              </a:path>
              <a:path w="2415540" h="143510">
                <a:moveTo>
                  <a:pt x="1598675" y="86867"/>
                </a:moveTo>
                <a:lnTo>
                  <a:pt x="1623821" y="66722"/>
                </a:lnTo>
                <a:lnTo>
                  <a:pt x="1648967" y="49148"/>
                </a:lnTo>
                <a:lnTo>
                  <a:pt x="1674113" y="36718"/>
                </a:lnTo>
                <a:lnTo>
                  <a:pt x="1699259" y="32003"/>
                </a:lnTo>
                <a:lnTo>
                  <a:pt x="1726096" y="39290"/>
                </a:lnTo>
                <a:lnTo>
                  <a:pt x="1753933" y="56006"/>
                </a:lnTo>
                <a:lnTo>
                  <a:pt x="1779198" y="74437"/>
                </a:lnTo>
                <a:lnTo>
                  <a:pt x="1798319" y="86867"/>
                </a:lnTo>
              </a:path>
              <a:path w="2415540" h="143510">
                <a:moveTo>
                  <a:pt x="1798319" y="86867"/>
                </a:moveTo>
                <a:lnTo>
                  <a:pt x="1823465" y="106775"/>
                </a:lnTo>
                <a:lnTo>
                  <a:pt x="1848611" y="123824"/>
                </a:lnTo>
                <a:lnTo>
                  <a:pt x="1873757" y="135731"/>
                </a:lnTo>
                <a:lnTo>
                  <a:pt x="1898903" y="140207"/>
                </a:lnTo>
                <a:lnTo>
                  <a:pt x="1925764" y="133159"/>
                </a:lnTo>
                <a:lnTo>
                  <a:pt x="1953767" y="116966"/>
                </a:lnTo>
                <a:lnTo>
                  <a:pt x="1979485" y="99059"/>
                </a:lnTo>
                <a:lnTo>
                  <a:pt x="1999487" y="86867"/>
                </a:lnTo>
              </a:path>
              <a:path w="2415540" h="143510">
                <a:moveTo>
                  <a:pt x="1999487" y="53339"/>
                </a:moveTo>
                <a:lnTo>
                  <a:pt x="2023752" y="33432"/>
                </a:lnTo>
                <a:lnTo>
                  <a:pt x="2048446" y="16382"/>
                </a:lnTo>
                <a:lnTo>
                  <a:pt x="2073425" y="4476"/>
                </a:lnTo>
                <a:lnTo>
                  <a:pt x="2098547" y="0"/>
                </a:lnTo>
                <a:lnTo>
                  <a:pt x="2125170" y="7048"/>
                </a:lnTo>
                <a:lnTo>
                  <a:pt x="2152649" y="23240"/>
                </a:lnTo>
                <a:lnTo>
                  <a:pt x="2177843" y="41147"/>
                </a:lnTo>
                <a:lnTo>
                  <a:pt x="2197607" y="53339"/>
                </a:lnTo>
              </a:path>
              <a:path w="2415540" h="143510">
                <a:moveTo>
                  <a:pt x="1999487" y="86867"/>
                </a:moveTo>
                <a:lnTo>
                  <a:pt x="2023752" y="66722"/>
                </a:lnTo>
                <a:lnTo>
                  <a:pt x="2048446" y="49148"/>
                </a:lnTo>
                <a:lnTo>
                  <a:pt x="2073425" y="36718"/>
                </a:lnTo>
                <a:lnTo>
                  <a:pt x="2098547" y="32003"/>
                </a:lnTo>
                <a:lnTo>
                  <a:pt x="2125170" y="39290"/>
                </a:lnTo>
                <a:lnTo>
                  <a:pt x="2152649" y="56006"/>
                </a:lnTo>
                <a:lnTo>
                  <a:pt x="2177843" y="74437"/>
                </a:lnTo>
                <a:lnTo>
                  <a:pt x="2197607" y="86867"/>
                </a:lnTo>
              </a:path>
              <a:path w="2415540" h="143510">
                <a:moveTo>
                  <a:pt x="2214371" y="56387"/>
                </a:moveTo>
                <a:lnTo>
                  <a:pt x="2239517" y="76533"/>
                </a:lnTo>
                <a:lnTo>
                  <a:pt x="2264663" y="94106"/>
                </a:lnTo>
                <a:lnTo>
                  <a:pt x="2289809" y="106537"/>
                </a:lnTo>
                <a:lnTo>
                  <a:pt x="2314955" y="111251"/>
                </a:lnTo>
                <a:lnTo>
                  <a:pt x="2341816" y="103965"/>
                </a:lnTo>
                <a:lnTo>
                  <a:pt x="2369819" y="87248"/>
                </a:lnTo>
                <a:lnTo>
                  <a:pt x="2395537" y="68818"/>
                </a:lnTo>
                <a:lnTo>
                  <a:pt x="2415539" y="56387"/>
                </a:lnTo>
              </a:path>
              <a:path w="2415540" h="143510">
                <a:moveTo>
                  <a:pt x="2214371" y="89915"/>
                </a:moveTo>
                <a:lnTo>
                  <a:pt x="2239517" y="109823"/>
                </a:lnTo>
                <a:lnTo>
                  <a:pt x="2264663" y="126872"/>
                </a:lnTo>
                <a:lnTo>
                  <a:pt x="2289809" y="138779"/>
                </a:lnTo>
                <a:lnTo>
                  <a:pt x="2314955" y="143255"/>
                </a:lnTo>
                <a:lnTo>
                  <a:pt x="2341816" y="136207"/>
                </a:lnTo>
                <a:lnTo>
                  <a:pt x="2369819" y="120014"/>
                </a:lnTo>
                <a:lnTo>
                  <a:pt x="2395537" y="102107"/>
                </a:lnTo>
                <a:lnTo>
                  <a:pt x="2415539" y="89915"/>
                </a:lnTo>
              </a:path>
            </a:pathLst>
          </a:custGeom>
          <a:ln w="9143">
            <a:solidFill>
              <a:srgbClr val="000000"/>
            </a:solidFill>
          </a:ln>
        </p:spPr>
        <p:txBody>
          <a:bodyPr wrap="square" lIns="0" tIns="0" rIns="0" bIns="0" rtlCol="0"/>
          <a:lstStyle/>
          <a:p>
            <a:endParaRPr/>
          </a:p>
        </p:txBody>
      </p:sp>
      <p:sp>
        <p:nvSpPr>
          <p:cNvPr id="22" name="object 169">
            <a:extLst>
              <a:ext uri="{FF2B5EF4-FFF2-40B4-BE49-F238E27FC236}">
                <a16:creationId xmlns:a16="http://schemas.microsoft.com/office/drawing/2014/main" id="{40922702-8476-8B02-C279-67A22EA54163}"/>
              </a:ext>
            </a:extLst>
          </p:cNvPr>
          <p:cNvSpPr/>
          <p:nvPr/>
        </p:nvSpPr>
        <p:spPr>
          <a:xfrm>
            <a:off x="4085280" y="6253261"/>
            <a:ext cx="2916281" cy="142240"/>
          </a:xfrm>
          <a:custGeom>
            <a:avLst/>
            <a:gdLst/>
            <a:ahLst/>
            <a:cxnLst/>
            <a:rect l="l" t="t" r="r" b="b"/>
            <a:pathLst>
              <a:path w="2415540" h="143510">
                <a:moveTo>
                  <a:pt x="0" y="53339"/>
                </a:moveTo>
                <a:lnTo>
                  <a:pt x="25145" y="33432"/>
                </a:lnTo>
                <a:lnTo>
                  <a:pt x="50291" y="16382"/>
                </a:lnTo>
                <a:lnTo>
                  <a:pt x="75437" y="4476"/>
                </a:lnTo>
                <a:lnTo>
                  <a:pt x="100583" y="0"/>
                </a:lnTo>
                <a:lnTo>
                  <a:pt x="127444" y="7048"/>
                </a:lnTo>
                <a:lnTo>
                  <a:pt x="155447" y="23240"/>
                </a:lnTo>
                <a:lnTo>
                  <a:pt x="181165" y="41147"/>
                </a:lnTo>
                <a:lnTo>
                  <a:pt x="201167" y="53339"/>
                </a:lnTo>
              </a:path>
              <a:path w="2415540" h="143510">
                <a:moveTo>
                  <a:pt x="201167" y="53339"/>
                </a:moveTo>
                <a:lnTo>
                  <a:pt x="225432" y="73247"/>
                </a:lnTo>
                <a:lnTo>
                  <a:pt x="250126" y="90296"/>
                </a:lnTo>
                <a:lnTo>
                  <a:pt x="275105" y="102203"/>
                </a:lnTo>
                <a:lnTo>
                  <a:pt x="300227" y="106679"/>
                </a:lnTo>
                <a:lnTo>
                  <a:pt x="327088" y="99631"/>
                </a:lnTo>
                <a:lnTo>
                  <a:pt x="355091" y="83438"/>
                </a:lnTo>
                <a:lnTo>
                  <a:pt x="380809" y="65531"/>
                </a:lnTo>
                <a:lnTo>
                  <a:pt x="400811" y="53339"/>
                </a:lnTo>
              </a:path>
              <a:path w="2415540" h="143510">
                <a:moveTo>
                  <a:pt x="400811" y="53339"/>
                </a:moveTo>
                <a:lnTo>
                  <a:pt x="425934" y="33432"/>
                </a:lnTo>
                <a:lnTo>
                  <a:pt x="450913" y="16382"/>
                </a:lnTo>
                <a:lnTo>
                  <a:pt x="475607" y="4476"/>
                </a:lnTo>
                <a:lnTo>
                  <a:pt x="499871" y="0"/>
                </a:lnTo>
                <a:lnTo>
                  <a:pt x="526732" y="7048"/>
                </a:lnTo>
                <a:lnTo>
                  <a:pt x="554735" y="23240"/>
                </a:lnTo>
                <a:lnTo>
                  <a:pt x="580453" y="41147"/>
                </a:lnTo>
                <a:lnTo>
                  <a:pt x="600455" y="53339"/>
                </a:lnTo>
              </a:path>
              <a:path w="2415540" h="143510">
                <a:moveTo>
                  <a:pt x="600455" y="53339"/>
                </a:moveTo>
                <a:lnTo>
                  <a:pt x="625363" y="73247"/>
                </a:lnTo>
                <a:lnTo>
                  <a:pt x="649985" y="90296"/>
                </a:lnTo>
                <a:lnTo>
                  <a:pt x="674608" y="102203"/>
                </a:lnTo>
                <a:lnTo>
                  <a:pt x="699515" y="106679"/>
                </a:lnTo>
                <a:lnTo>
                  <a:pt x="726352" y="99631"/>
                </a:lnTo>
                <a:lnTo>
                  <a:pt x="754189" y="83438"/>
                </a:lnTo>
                <a:lnTo>
                  <a:pt x="779454" y="65531"/>
                </a:lnTo>
                <a:lnTo>
                  <a:pt x="798575" y="53339"/>
                </a:lnTo>
              </a:path>
              <a:path w="2415540" h="143510">
                <a:moveTo>
                  <a:pt x="798575" y="53339"/>
                </a:moveTo>
                <a:lnTo>
                  <a:pt x="823721" y="33432"/>
                </a:lnTo>
                <a:lnTo>
                  <a:pt x="848867" y="16382"/>
                </a:lnTo>
                <a:lnTo>
                  <a:pt x="874013" y="4476"/>
                </a:lnTo>
                <a:lnTo>
                  <a:pt x="899159" y="0"/>
                </a:lnTo>
                <a:lnTo>
                  <a:pt x="925996" y="7048"/>
                </a:lnTo>
                <a:lnTo>
                  <a:pt x="953833" y="23240"/>
                </a:lnTo>
                <a:lnTo>
                  <a:pt x="979098" y="41147"/>
                </a:lnTo>
                <a:lnTo>
                  <a:pt x="998219" y="53339"/>
                </a:lnTo>
              </a:path>
              <a:path w="2415540" h="143510">
                <a:moveTo>
                  <a:pt x="998219" y="53339"/>
                </a:moveTo>
                <a:lnTo>
                  <a:pt x="1024247" y="73247"/>
                </a:lnTo>
                <a:lnTo>
                  <a:pt x="1049845" y="90296"/>
                </a:lnTo>
                <a:lnTo>
                  <a:pt x="1075158" y="102203"/>
                </a:lnTo>
                <a:lnTo>
                  <a:pt x="1100327" y="106679"/>
                </a:lnTo>
                <a:lnTo>
                  <a:pt x="1127188" y="99631"/>
                </a:lnTo>
                <a:lnTo>
                  <a:pt x="1155191" y="83438"/>
                </a:lnTo>
                <a:lnTo>
                  <a:pt x="1180909" y="65531"/>
                </a:lnTo>
                <a:lnTo>
                  <a:pt x="1200911" y="53339"/>
                </a:lnTo>
              </a:path>
              <a:path w="2415540" h="143510">
                <a:moveTo>
                  <a:pt x="1200911" y="53339"/>
                </a:moveTo>
                <a:lnTo>
                  <a:pt x="1225176" y="33432"/>
                </a:lnTo>
                <a:lnTo>
                  <a:pt x="1249870" y="16382"/>
                </a:lnTo>
                <a:lnTo>
                  <a:pt x="1274849" y="4476"/>
                </a:lnTo>
                <a:lnTo>
                  <a:pt x="1299971" y="0"/>
                </a:lnTo>
                <a:lnTo>
                  <a:pt x="1326594" y="7048"/>
                </a:lnTo>
                <a:lnTo>
                  <a:pt x="1354073" y="23240"/>
                </a:lnTo>
                <a:lnTo>
                  <a:pt x="1379267" y="41147"/>
                </a:lnTo>
                <a:lnTo>
                  <a:pt x="1399031" y="53339"/>
                </a:lnTo>
              </a:path>
              <a:path w="2415540" h="143510">
                <a:moveTo>
                  <a:pt x="1399031" y="53339"/>
                </a:moveTo>
                <a:lnTo>
                  <a:pt x="1424177" y="73247"/>
                </a:lnTo>
                <a:lnTo>
                  <a:pt x="1449323" y="90296"/>
                </a:lnTo>
                <a:lnTo>
                  <a:pt x="1474469" y="102203"/>
                </a:lnTo>
                <a:lnTo>
                  <a:pt x="1499615" y="106679"/>
                </a:lnTo>
                <a:lnTo>
                  <a:pt x="1525809" y="99631"/>
                </a:lnTo>
                <a:lnTo>
                  <a:pt x="1553717" y="83438"/>
                </a:lnTo>
                <a:lnTo>
                  <a:pt x="1579340" y="65531"/>
                </a:lnTo>
                <a:lnTo>
                  <a:pt x="1598675" y="53339"/>
                </a:lnTo>
              </a:path>
              <a:path w="2415540" h="143510">
                <a:moveTo>
                  <a:pt x="1598675" y="53339"/>
                </a:moveTo>
                <a:lnTo>
                  <a:pt x="1623821" y="33432"/>
                </a:lnTo>
                <a:lnTo>
                  <a:pt x="1648967" y="16382"/>
                </a:lnTo>
                <a:lnTo>
                  <a:pt x="1674113" y="4476"/>
                </a:lnTo>
                <a:lnTo>
                  <a:pt x="1699259" y="0"/>
                </a:lnTo>
                <a:lnTo>
                  <a:pt x="1726096" y="7048"/>
                </a:lnTo>
                <a:lnTo>
                  <a:pt x="1753933" y="23240"/>
                </a:lnTo>
                <a:lnTo>
                  <a:pt x="1779198" y="41147"/>
                </a:lnTo>
                <a:lnTo>
                  <a:pt x="1798319" y="53339"/>
                </a:lnTo>
              </a:path>
              <a:path w="2415540" h="143510">
                <a:moveTo>
                  <a:pt x="1798319" y="53339"/>
                </a:moveTo>
                <a:lnTo>
                  <a:pt x="1823465" y="73247"/>
                </a:lnTo>
                <a:lnTo>
                  <a:pt x="1848611" y="90296"/>
                </a:lnTo>
                <a:lnTo>
                  <a:pt x="1873757" y="102203"/>
                </a:lnTo>
                <a:lnTo>
                  <a:pt x="1898903" y="106679"/>
                </a:lnTo>
                <a:lnTo>
                  <a:pt x="1925764" y="99631"/>
                </a:lnTo>
                <a:lnTo>
                  <a:pt x="1953767" y="83438"/>
                </a:lnTo>
                <a:lnTo>
                  <a:pt x="1979485" y="65531"/>
                </a:lnTo>
                <a:lnTo>
                  <a:pt x="1999487" y="53339"/>
                </a:lnTo>
              </a:path>
              <a:path w="2415540" h="143510">
                <a:moveTo>
                  <a:pt x="0" y="86867"/>
                </a:moveTo>
                <a:lnTo>
                  <a:pt x="25145" y="66722"/>
                </a:lnTo>
                <a:lnTo>
                  <a:pt x="50291" y="49148"/>
                </a:lnTo>
                <a:lnTo>
                  <a:pt x="75437" y="36718"/>
                </a:lnTo>
                <a:lnTo>
                  <a:pt x="100583" y="32003"/>
                </a:lnTo>
                <a:lnTo>
                  <a:pt x="127444" y="39290"/>
                </a:lnTo>
                <a:lnTo>
                  <a:pt x="155447" y="56006"/>
                </a:lnTo>
                <a:lnTo>
                  <a:pt x="181165" y="74437"/>
                </a:lnTo>
                <a:lnTo>
                  <a:pt x="201167" y="86867"/>
                </a:lnTo>
              </a:path>
              <a:path w="2415540" h="143510">
                <a:moveTo>
                  <a:pt x="201167" y="86867"/>
                </a:moveTo>
                <a:lnTo>
                  <a:pt x="225432" y="106775"/>
                </a:lnTo>
                <a:lnTo>
                  <a:pt x="250126" y="123824"/>
                </a:lnTo>
                <a:lnTo>
                  <a:pt x="275105" y="135731"/>
                </a:lnTo>
                <a:lnTo>
                  <a:pt x="300227" y="140207"/>
                </a:lnTo>
                <a:lnTo>
                  <a:pt x="327088" y="133159"/>
                </a:lnTo>
                <a:lnTo>
                  <a:pt x="355091" y="116966"/>
                </a:lnTo>
                <a:lnTo>
                  <a:pt x="380809" y="99059"/>
                </a:lnTo>
                <a:lnTo>
                  <a:pt x="400811" y="86867"/>
                </a:lnTo>
              </a:path>
              <a:path w="2415540" h="143510">
                <a:moveTo>
                  <a:pt x="400811" y="86867"/>
                </a:moveTo>
                <a:lnTo>
                  <a:pt x="425934" y="66722"/>
                </a:lnTo>
                <a:lnTo>
                  <a:pt x="450913" y="49148"/>
                </a:lnTo>
                <a:lnTo>
                  <a:pt x="475607" y="36718"/>
                </a:lnTo>
                <a:lnTo>
                  <a:pt x="499871" y="32003"/>
                </a:lnTo>
                <a:lnTo>
                  <a:pt x="526732" y="39290"/>
                </a:lnTo>
                <a:lnTo>
                  <a:pt x="554735" y="56006"/>
                </a:lnTo>
                <a:lnTo>
                  <a:pt x="580453" y="74437"/>
                </a:lnTo>
                <a:lnTo>
                  <a:pt x="600455" y="86867"/>
                </a:lnTo>
              </a:path>
              <a:path w="2415540" h="143510">
                <a:moveTo>
                  <a:pt x="600455" y="86867"/>
                </a:moveTo>
                <a:lnTo>
                  <a:pt x="625363" y="106775"/>
                </a:lnTo>
                <a:lnTo>
                  <a:pt x="649985" y="123824"/>
                </a:lnTo>
                <a:lnTo>
                  <a:pt x="674608" y="135731"/>
                </a:lnTo>
                <a:lnTo>
                  <a:pt x="699515" y="140207"/>
                </a:lnTo>
                <a:lnTo>
                  <a:pt x="726352" y="133159"/>
                </a:lnTo>
                <a:lnTo>
                  <a:pt x="754189" y="116966"/>
                </a:lnTo>
                <a:lnTo>
                  <a:pt x="779454" y="99059"/>
                </a:lnTo>
                <a:lnTo>
                  <a:pt x="798575" y="86867"/>
                </a:lnTo>
              </a:path>
              <a:path w="2415540" h="143510">
                <a:moveTo>
                  <a:pt x="798575" y="86867"/>
                </a:moveTo>
                <a:lnTo>
                  <a:pt x="823721" y="66722"/>
                </a:lnTo>
                <a:lnTo>
                  <a:pt x="848867" y="49148"/>
                </a:lnTo>
                <a:lnTo>
                  <a:pt x="874013" y="36718"/>
                </a:lnTo>
                <a:lnTo>
                  <a:pt x="899159" y="32003"/>
                </a:lnTo>
                <a:lnTo>
                  <a:pt x="925996" y="39290"/>
                </a:lnTo>
                <a:lnTo>
                  <a:pt x="953833" y="56006"/>
                </a:lnTo>
                <a:lnTo>
                  <a:pt x="979098" y="74437"/>
                </a:lnTo>
                <a:lnTo>
                  <a:pt x="998219" y="86867"/>
                </a:lnTo>
              </a:path>
              <a:path w="2415540" h="143510">
                <a:moveTo>
                  <a:pt x="998219" y="86867"/>
                </a:moveTo>
                <a:lnTo>
                  <a:pt x="1024247" y="106775"/>
                </a:lnTo>
                <a:lnTo>
                  <a:pt x="1049845" y="123824"/>
                </a:lnTo>
                <a:lnTo>
                  <a:pt x="1075158" y="135731"/>
                </a:lnTo>
                <a:lnTo>
                  <a:pt x="1100327" y="140207"/>
                </a:lnTo>
                <a:lnTo>
                  <a:pt x="1127188" y="133159"/>
                </a:lnTo>
                <a:lnTo>
                  <a:pt x="1155191" y="116966"/>
                </a:lnTo>
                <a:lnTo>
                  <a:pt x="1180909" y="99059"/>
                </a:lnTo>
                <a:lnTo>
                  <a:pt x="1200911" y="86867"/>
                </a:lnTo>
              </a:path>
              <a:path w="2415540" h="143510">
                <a:moveTo>
                  <a:pt x="1200911" y="86867"/>
                </a:moveTo>
                <a:lnTo>
                  <a:pt x="1225176" y="66722"/>
                </a:lnTo>
                <a:lnTo>
                  <a:pt x="1249870" y="49148"/>
                </a:lnTo>
                <a:lnTo>
                  <a:pt x="1274849" y="36718"/>
                </a:lnTo>
                <a:lnTo>
                  <a:pt x="1299971" y="32003"/>
                </a:lnTo>
                <a:lnTo>
                  <a:pt x="1326594" y="39290"/>
                </a:lnTo>
                <a:lnTo>
                  <a:pt x="1354073" y="56006"/>
                </a:lnTo>
                <a:lnTo>
                  <a:pt x="1379267" y="74437"/>
                </a:lnTo>
                <a:lnTo>
                  <a:pt x="1399031" y="86867"/>
                </a:lnTo>
              </a:path>
              <a:path w="2415540" h="143510">
                <a:moveTo>
                  <a:pt x="1399031" y="86867"/>
                </a:moveTo>
                <a:lnTo>
                  <a:pt x="1424177" y="106775"/>
                </a:lnTo>
                <a:lnTo>
                  <a:pt x="1449323" y="123824"/>
                </a:lnTo>
                <a:lnTo>
                  <a:pt x="1474469" y="135731"/>
                </a:lnTo>
                <a:lnTo>
                  <a:pt x="1499615" y="140207"/>
                </a:lnTo>
                <a:lnTo>
                  <a:pt x="1525809" y="133159"/>
                </a:lnTo>
                <a:lnTo>
                  <a:pt x="1553717" y="116966"/>
                </a:lnTo>
                <a:lnTo>
                  <a:pt x="1579340" y="99059"/>
                </a:lnTo>
                <a:lnTo>
                  <a:pt x="1598675" y="86867"/>
                </a:lnTo>
              </a:path>
              <a:path w="2415540" h="143510">
                <a:moveTo>
                  <a:pt x="1598675" y="86867"/>
                </a:moveTo>
                <a:lnTo>
                  <a:pt x="1623821" y="66722"/>
                </a:lnTo>
                <a:lnTo>
                  <a:pt x="1648967" y="49148"/>
                </a:lnTo>
                <a:lnTo>
                  <a:pt x="1674113" y="36718"/>
                </a:lnTo>
                <a:lnTo>
                  <a:pt x="1699259" y="32003"/>
                </a:lnTo>
                <a:lnTo>
                  <a:pt x="1726096" y="39290"/>
                </a:lnTo>
                <a:lnTo>
                  <a:pt x="1753933" y="56006"/>
                </a:lnTo>
                <a:lnTo>
                  <a:pt x="1779198" y="74437"/>
                </a:lnTo>
                <a:lnTo>
                  <a:pt x="1798319" y="86867"/>
                </a:lnTo>
              </a:path>
              <a:path w="2415540" h="143510">
                <a:moveTo>
                  <a:pt x="1798319" y="86867"/>
                </a:moveTo>
                <a:lnTo>
                  <a:pt x="1823465" y="106775"/>
                </a:lnTo>
                <a:lnTo>
                  <a:pt x="1848611" y="123824"/>
                </a:lnTo>
                <a:lnTo>
                  <a:pt x="1873757" y="135731"/>
                </a:lnTo>
                <a:lnTo>
                  <a:pt x="1898903" y="140207"/>
                </a:lnTo>
                <a:lnTo>
                  <a:pt x="1925764" y="133159"/>
                </a:lnTo>
                <a:lnTo>
                  <a:pt x="1953767" y="116966"/>
                </a:lnTo>
                <a:lnTo>
                  <a:pt x="1979485" y="99059"/>
                </a:lnTo>
                <a:lnTo>
                  <a:pt x="1999487" y="86867"/>
                </a:lnTo>
              </a:path>
              <a:path w="2415540" h="143510">
                <a:moveTo>
                  <a:pt x="1999487" y="53339"/>
                </a:moveTo>
                <a:lnTo>
                  <a:pt x="2023752" y="33432"/>
                </a:lnTo>
                <a:lnTo>
                  <a:pt x="2048446" y="16382"/>
                </a:lnTo>
                <a:lnTo>
                  <a:pt x="2073425" y="4476"/>
                </a:lnTo>
                <a:lnTo>
                  <a:pt x="2098547" y="0"/>
                </a:lnTo>
                <a:lnTo>
                  <a:pt x="2125170" y="7048"/>
                </a:lnTo>
                <a:lnTo>
                  <a:pt x="2152649" y="23240"/>
                </a:lnTo>
                <a:lnTo>
                  <a:pt x="2177843" y="41147"/>
                </a:lnTo>
                <a:lnTo>
                  <a:pt x="2197607" y="53339"/>
                </a:lnTo>
              </a:path>
              <a:path w="2415540" h="143510">
                <a:moveTo>
                  <a:pt x="1999487" y="86867"/>
                </a:moveTo>
                <a:lnTo>
                  <a:pt x="2023752" y="66722"/>
                </a:lnTo>
                <a:lnTo>
                  <a:pt x="2048446" y="49148"/>
                </a:lnTo>
                <a:lnTo>
                  <a:pt x="2073425" y="36718"/>
                </a:lnTo>
                <a:lnTo>
                  <a:pt x="2098547" y="32003"/>
                </a:lnTo>
                <a:lnTo>
                  <a:pt x="2125170" y="39290"/>
                </a:lnTo>
                <a:lnTo>
                  <a:pt x="2152649" y="56006"/>
                </a:lnTo>
                <a:lnTo>
                  <a:pt x="2177843" y="74437"/>
                </a:lnTo>
                <a:lnTo>
                  <a:pt x="2197607" y="86867"/>
                </a:lnTo>
              </a:path>
              <a:path w="2415540" h="143510">
                <a:moveTo>
                  <a:pt x="2214371" y="56387"/>
                </a:moveTo>
                <a:lnTo>
                  <a:pt x="2239517" y="76533"/>
                </a:lnTo>
                <a:lnTo>
                  <a:pt x="2264663" y="94106"/>
                </a:lnTo>
                <a:lnTo>
                  <a:pt x="2289809" y="106537"/>
                </a:lnTo>
                <a:lnTo>
                  <a:pt x="2314955" y="111251"/>
                </a:lnTo>
                <a:lnTo>
                  <a:pt x="2341816" y="103965"/>
                </a:lnTo>
                <a:lnTo>
                  <a:pt x="2369819" y="87248"/>
                </a:lnTo>
                <a:lnTo>
                  <a:pt x="2395537" y="68818"/>
                </a:lnTo>
                <a:lnTo>
                  <a:pt x="2415539" y="56387"/>
                </a:lnTo>
              </a:path>
              <a:path w="2415540" h="143510">
                <a:moveTo>
                  <a:pt x="2214371" y="89915"/>
                </a:moveTo>
                <a:lnTo>
                  <a:pt x="2239517" y="109823"/>
                </a:lnTo>
                <a:lnTo>
                  <a:pt x="2264663" y="126872"/>
                </a:lnTo>
                <a:lnTo>
                  <a:pt x="2289809" y="138779"/>
                </a:lnTo>
                <a:lnTo>
                  <a:pt x="2314955" y="143255"/>
                </a:lnTo>
                <a:lnTo>
                  <a:pt x="2341816" y="136207"/>
                </a:lnTo>
                <a:lnTo>
                  <a:pt x="2369819" y="120014"/>
                </a:lnTo>
                <a:lnTo>
                  <a:pt x="2395537" y="102107"/>
                </a:lnTo>
                <a:lnTo>
                  <a:pt x="2415539" y="89915"/>
                </a:lnTo>
              </a:path>
            </a:pathLst>
          </a:custGeom>
          <a:ln w="9143">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グループ化 214">
            <a:extLst>
              <a:ext uri="{FF2B5EF4-FFF2-40B4-BE49-F238E27FC236}">
                <a16:creationId xmlns:a16="http://schemas.microsoft.com/office/drawing/2014/main" id="{65618EF0-9360-2A29-FB09-7D7EA43D8CDF}"/>
              </a:ext>
            </a:extLst>
          </p:cNvPr>
          <p:cNvGrpSpPr/>
          <p:nvPr/>
        </p:nvGrpSpPr>
        <p:grpSpPr>
          <a:xfrm>
            <a:off x="2259787" y="6200521"/>
            <a:ext cx="1433499" cy="1049705"/>
            <a:chOff x="1057201" y="5616269"/>
            <a:chExt cx="1433499" cy="1049705"/>
          </a:xfrm>
        </p:grpSpPr>
        <p:sp>
          <p:nvSpPr>
            <p:cNvPr id="39" name="object 39"/>
            <p:cNvSpPr txBox="1"/>
            <p:nvPr/>
          </p:nvSpPr>
          <p:spPr>
            <a:xfrm>
              <a:off x="1070732" y="5834885"/>
              <a:ext cx="1170305" cy="239395"/>
            </a:xfrm>
            <a:prstGeom prst="rect">
              <a:avLst/>
            </a:prstGeom>
          </p:spPr>
          <p:txBody>
            <a:bodyPr vert="horz" wrap="square" lIns="0" tIns="12700" rIns="0" bIns="0" rtlCol="0">
              <a:spAutoFit/>
            </a:bodyPr>
            <a:lstStyle/>
            <a:p>
              <a:pPr marL="12700">
                <a:lnSpc>
                  <a:spcPct val="100000"/>
                </a:lnSpc>
                <a:spcBef>
                  <a:spcPts val="100"/>
                </a:spcBef>
                <a:tabLst>
                  <a:tab pos="774065" algn="l"/>
                </a:tabLst>
              </a:pPr>
              <a:r>
                <a:rPr sz="1200" spc="-10" dirty="0">
                  <a:solidFill>
                    <a:srgbClr val="000099"/>
                  </a:solidFill>
                  <a:latin typeface="HGP創英角ｺﾞｼｯｸUB"/>
                  <a:cs typeface="HGP創英角ｺﾞｼｯｸUB"/>
                </a:rPr>
                <a:t>業績計</a:t>
              </a:r>
              <a:r>
                <a:rPr sz="1200" spc="-50" dirty="0">
                  <a:solidFill>
                    <a:srgbClr val="000099"/>
                  </a:solidFill>
                  <a:latin typeface="HGP創英角ｺﾞｼｯｸUB"/>
                  <a:cs typeface="HGP創英角ｺﾞｼｯｸUB"/>
                </a:rPr>
                <a:t>画</a:t>
              </a:r>
              <a:r>
                <a:rPr sz="1200" dirty="0">
                  <a:solidFill>
                    <a:srgbClr val="000099"/>
                  </a:solidFill>
                  <a:latin typeface="HGP創英角ｺﾞｼｯｸUB"/>
                  <a:cs typeface="HGP創英角ｺﾞｼｯｸUB"/>
                </a:rPr>
                <a:t>	</a:t>
              </a:r>
              <a:r>
                <a:rPr sz="1400" spc="-20" dirty="0">
                  <a:solidFill>
                    <a:srgbClr val="000099"/>
                  </a:solidFill>
                  <a:latin typeface="HGP創英角ｺﾞｼｯｸUB"/>
                  <a:cs typeface="HGP創英角ｺﾞｼｯｸUB"/>
                </a:rPr>
                <a:t>Point</a:t>
              </a:r>
              <a:endParaRPr sz="1400" dirty="0">
                <a:latin typeface="HGP創英角ｺﾞｼｯｸUB"/>
                <a:cs typeface="HGP創英角ｺﾞｼｯｸUB"/>
              </a:endParaRPr>
            </a:p>
          </p:txBody>
        </p:sp>
        <p:sp>
          <p:nvSpPr>
            <p:cNvPr id="40" name="object 40"/>
            <p:cNvSpPr txBox="1"/>
            <p:nvPr/>
          </p:nvSpPr>
          <p:spPr>
            <a:xfrm>
              <a:off x="1057201" y="5616269"/>
              <a:ext cx="1433499" cy="239396"/>
            </a:xfrm>
            <a:prstGeom prst="rect">
              <a:avLst/>
            </a:prstGeom>
            <a:solidFill>
              <a:srgbClr val="007F7F"/>
            </a:solidFill>
          </p:spPr>
          <p:txBody>
            <a:bodyPr vert="horz" wrap="square" lIns="0" tIns="48260" rIns="0" bIns="0" rtlCol="0">
              <a:spAutoFit/>
            </a:bodyPr>
            <a:lstStyle/>
            <a:p>
              <a:pPr marL="90805">
                <a:lnSpc>
                  <a:spcPct val="100000"/>
                </a:lnSpc>
                <a:spcBef>
                  <a:spcPts val="380"/>
                </a:spcBef>
              </a:pPr>
              <a:r>
                <a:rPr sz="1200" spc="-10" dirty="0">
                  <a:solidFill>
                    <a:srgbClr val="FFFFFF"/>
                  </a:solidFill>
                  <a:latin typeface="HGP創英角ｺﾞｼｯｸUB"/>
                  <a:cs typeface="HGP創英角ｺﾞｼｯｸUB"/>
                </a:rPr>
                <a:t>202</a:t>
              </a:r>
              <a:r>
                <a:rPr lang="en-US" sz="1200" spc="-10" dirty="0">
                  <a:solidFill>
                    <a:srgbClr val="FFFFFF"/>
                  </a:solidFill>
                  <a:latin typeface="HGP創英角ｺﾞｼｯｸUB"/>
                  <a:cs typeface="HGP創英角ｺﾞｼｯｸUB"/>
                </a:rPr>
                <a:t>6</a:t>
              </a:r>
              <a:r>
                <a:rPr sz="1200" spc="-15" dirty="0">
                  <a:solidFill>
                    <a:srgbClr val="FFFFFF"/>
                  </a:solidFill>
                  <a:latin typeface="HGP創英角ｺﾞｼｯｸUB"/>
                  <a:cs typeface="HGP創英角ｺﾞｼｯｸUB"/>
                </a:rPr>
                <a:t>年</a:t>
              </a:r>
              <a:r>
                <a:rPr sz="1200" dirty="0">
                  <a:solidFill>
                    <a:srgbClr val="FFFFFF"/>
                  </a:solidFill>
                  <a:latin typeface="HGP創英角ｺﾞｼｯｸUB"/>
                  <a:cs typeface="HGP創英角ｺﾞｼｯｸUB"/>
                </a:rPr>
                <a:t>3</a:t>
              </a:r>
              <a:r>
                <a:rPr sz="1200" spc="-20" dirty="0">
                  <a:solidFill>
                    <a:srgbClr val="FFFFFF"/>
                  </a:solidFill>
                  <a:latin typeface="HGP創英角ｺﾞｼｯｸUB"/>
                  <a:cs typeface="HGP創英角ｺﾞｼｯｸUB"/>
                </a:rPr>
                <a:t>月期</a:t>
              </a:r>
              <a:r>
                <a:rPr lang="en-US" sz="1200" spc="-20" dirty="0">
                  <a:solidFill>
                    <a:srgbClr val="FFFFFF"/>
                  </a:solidFill>
                  <a:latin typeface="HGP創英角ｺﾞｼｯｸUB"/>
                  <a:cs typeface="HGP創英角ｺﾞｼｯｸUB"/>
                </a:rPr>
                <a:t> </a:t>
              </a:r>
              <a:r>
                <a:rPr lang="ja-JP" altLang="en-US" sz="1200" spc="-2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200" spc="-2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2Q</a:t>
              </a:r>
              <a:r>
                <a:rPr lang="ja-JP" altLang="en-US" sz="1200" spc="-20" dirty="0">
                  <a:solidFill>
                    <a:srgbClr val="FFFFFF"/>
                  </a:solidFill>
                  <a:latin typeface="HGP創英角ｺﾞｼｯｸUB"/>
                  <a:cs typeface="HGP創英角ｺﾞｼｯｸUB"/>
                </a:rPr>
                <a:t> </a:t>
              </a:r>
              <a:endParaRPr lang="en-US" altLang="ja-JP" sz="1200" spc="-20" dirty="0">
                <a:solidFill>
                  <a:srgbClr val="FFFFFF"/>
                </a:solidFill>
                <a:latin typeface="HGP創英角ｺﾞｼｯｸUB"/>
                <a:cs typeface="HGP創英角ｺﾞｼｯｸUB"/>
              </a:endParaRPr>
            </a:p>
          </p:txBody>
        </p:sp>
        <p:pic>
          <p:nvPicPr>
            <p:cNvPr id="41" name="object 41"/>
            <p:cNvPicPr/>
            <p:nvPr/>
          </p:nvPicPr>
          <p:blipFill>
            <a:blip r:embed="rId5" cstate="print"/>
            <a:stretch>
              <a:fillRect/>
            </a:stretch>
          </p:blipFill>
          <p:spPr>
            <a:xfrm>
              <a:off x="1356228" y="6149339"/>
              <a:ext cx="591305" cy="516635"/>
            </a:xfrm>
            <a:prstGeom prst="rect">
              <a:avLst/>
            </a:prstGeom>
          </p:spPr>
        </p:pic>
      </p:grpSp>
      <p:pic>
        <p:nvPicPr>
          <p:cNvPr id="42" name="object 42"/>
          <p:cNvPicPr/>
          <p:nvPr/>
        </p:nvPicPr>
        <p:blipFill>
          <a:blip r:embed="rId6" cstate="print"/>
          <a:stretch>
            <a:fillRect/>
          </a:stretch>
        </p:blipFill>
        <p:spPr>
          <a:xfrm>
            <a:off x="1613794" y="348989"/>
            <a:ext cx="8305800" cy="609600"/>
          </a:xfrm>
          <a:prstGeom prst="rect">
            <a:avLst/>
          </a:prstGeom>
        </p:spPr>
      </p:pic>
      <p:sp>
        <p:nvSpPr>
          <p:cNvPr id="43" name="object 43"/>
          <p:cNvSpPr txBox="1"/>
          <p:nvPr/>
        </p:nvSpPr>
        <p:spPr>
          <a:xfrm>
            <a:off x="9424279" y="605021"/>
            <a:ext cx="304800" cy="216726"/>
          </a:xfrm>
          <a:prstGeom prst="rect">
            <a:avLst/>
          </a:prstGeom>
          <a:solidFill>
            <a:srgbClr val="FFFFFF"/>
          </a:solidFill>
        </p:spPr>
        <p:txBody>
          <a:bodyPr vert="horz" wrap="square" lIns="0" tIns="31750" rIns="0" bIns="0" rtlCol="0">
            <a:spAutoFit/>
          </a:bodyPr>
          <a:lstStyle/>
          <a:p>
            <a:pPr marL="91440">
              <a:lnSpc>
                <a:spcPct val="100000"/>
              </a:lnSpc>
              <a:spcBef>
                <a:spcPts val="250"/>
              </a:spcBef>
            </a:pPr>
            <a:r>
              <a:rPr lang="en-US" sz="1200" spc="245" dirty="0">
                <a:latin typeface="HGP創英角ｺﾞｼｯｸUB"/>
                <a:cs typeface="HGP創英角ｺﾞｼｯｸUB"/>
              </a:rPr>
              <a:t>6</a:t>
            </a:r>
            <a:endParaRPr sz="1200" dirty="0">
              <a:latin typeface="HGP創英角ｺﾞｼｯｸUB"/>
              <a:cs typeface="HGP創英角ｺﾞｼｯｸUB"/>
            </a:endParaRPr>
          </a:p>
        </p:txBody>
      </p:sp>
      <p:sp>
        <p:nvSpPr>
          <p:cNvPr id="44" name="object 44"/>
          <p:cNvSpPr txBox="1"/>
          <p:nvPr/>
        </p:nvSpPr>
        <p:spPr>
          <a:xfrm>
            <a:off x="1878954" y="541012"/>
            <a:ext cx="6182995" cy="232115"/>
          </a:xfrm>
          <a:prstGeom prst="rect">
            <a:avLst/>
          </a:prstGeom>
          <a:solidFill>
            <a:srgbClr val="FFFFFF"/>
          </a:solidFill>
          <a:ln w="28955">
            <a:solidFill>
              <a:srgbClr val="323299"/>
            </a:solidFill>
          </a:ln>
        </p:spPr>
        <p:txBody>
          <a:bodyPr vert="horz" wrap="square" lIns="0" tIns="46990" rIns="0" bIns="0" rtlCol="0">
            <a:spAutoFit/>
          </a:bodyPr>
          <a:lstStyle/>
          <a:p>
            <a:pPr marL="106680">
              <a:lnSpc>
                <a:spcPct val="100000"/>
              </a:lnSpc>
              <a:spcBef>
                <a:spcPts val="370"/>
              </a:spcBef>
            </a:pPr>
            <a:r>
              <a:rPr sz="1200" spc="40" dirty="0">
                <a:latin typeface="HGP創英角ｺﾞｼｯｸUB"/>
                <a:cs typeface="HGP創英角ｺﾞｼｯｸUB"/>
              </a:rPr>
              <a:t>Ⅱ．経営指標 【</a:t>
            </a:r>
            <a:r>
              <a:rPr sz="1200" spc="-10" dirty="0">
                <a:latin typeface="HGP創英角ｺﾞｼｯｸUB"/>
                <a:cs typeface="HGP創英角ｺﾞｼｯｸUB"/>
              </a:rPr>
              <a:t>202</a:t>
            </a:r>
            <a:r>
              <a:rPr lang="en-US" sz="1200" spc="-10" dirty="0">
                <a:latin typeface="HGP創英角ｺﾞｼｯｸUB"/>
                <a:cs typeface="HGP創英角ｺﾞｼｯｸUB"/>
              </a:rPr>
              <a:t>6</a:t>
            </a:r>
            <a:r>
              <a:rPr sz="1200" spc="-10" dirty="0">
                <a:latin typeface="HGP創英角ｺﾞｼｯｸUB"/>
                <a:cs typeface="HGP創英角ｺﾞｼｯｸUB"/>
              </a:rPr>
              <a:t>年</a:t>
            </a:r>
            <a:r>
              <a:rPr sz="1200" dirty="0">
                <a:latin typeface="HGP創英角ｺﾞｼｯｸUB"/>
                <a:cs typeface="HGP創英角ｺﾞｼｯｸUB"/>
              </a:rPr>
              <a:t>3</a:t>
            </a:r>
            <a:r>
              <a:rPr sz="1200" spc="40" dirty="0">
                <a:latin typeface="HGP創英角ｺﾞｼｯｸUB"/>
                <a:cs typeface="HGP創英角ｺﾞｼｯｸUB"/>
              </a:rPr>
              <a:t>月期</a:t>
            </a:r>
            <a:r>
              <a:rPr lang="en-US" sz="1200" spc="40" dirty="0">
                <a:latin typeface="HGP創英角ｺﾞｼｯｸUB"/>
                <a:cs typeface="HGP創英角ｺﾞｼｯｸUB"/>
              </a:rPr>
              <a:t> </a:t>
            </a:r>
            <a:r>
              <a:rPr lang="ja-JP" altLang="en-US" sz="1200" spc="40" dirty="0">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200" spc="40" dirty="0">
                <a:latin typeface="HGP創英角ｺﾞｼｯｸUB" panose="020B0900000000000000" pitchFamily="50" charset="-128"/>
                <a:ea typeface="HGP創英角ｺﾞｼｯｸUB" panose="020B0900000000000000" pitchFamily="50" charset="-128"/>
                <a:cs typeface="HGP創英角ｺﾞｼｯｸUB"/>
              </a:rPr>
              <a:t>2</a:t>
            </a:r>
            <a:r>
              <a:rPr lang="ja-JP" altLang="en-US" sz="1200" spc="40" dirty="0">
                <a:latin typeface="HGP創英角ｺﾞｼｯｸUB" panose="020B0900000000000000" pitchFamily="50" charset="-128"/>
                <a:ea typeface="HGP創英角ｺﾞｼｯｸUB" panose="020B0900000000000000" pitchFamily="50" charset="-128"/>
                <a:cs typeface="HGP創英角ｺﾞｼｯｸUB"/>
              </a:rPr>
              <a:t>四半期（中間期）  </a:t>
            </a:r>
            <a:r>
              <a:rPr sz="1200" spc="40" dirty="0" err="1">
                <a:latin typeface="HGP創英角ｺﾞｼｯｸUB"/>
                <a:cs typeface="HGP創英角ｺﾞｼｯｸUB"/>
              </a:rPr>
              <a:t>業績</a:t>
            </a:r>
            <a:r>
              <a:rPr lang="ja-JP" altLang="en-US" sz="1200" spc="40" dirty="0">
                <a:latin typeface="HGP創英角ｺﾞｼｯｸUB" panose="020B0900000000000000" pitchFamily="50" charset="-128"/>
                <a:ea typeface="HGP創英角ｺﾞｼｯｸUB" panose="020B0900000000000000" pitchFamily="50" charset="-128"/>
                <a:cs typeface="HGP創英角ｺﾞｼｯｸUB"/>
              </a:rPr>
              <a:t>推移</a:t>
            </a:r>
            <a:r>
              <a:rPr sz="1200" spc="40" dirty="0">
                <a:latin typeface="HGP創英角ｺﾞｼｯｸUB"/>
                <a:cs typeface="HGP創英角ｺﾞｼｯｸUB"/>
              </a:rPr>
              <a:t>ー</a:t>
            </a:r>
            <a:r>
              <a:rPr sz="1200" spc="-15" dirty="0">
                <a:latin typeface="HGP創英角ｺﾞｼｯｸUB"/>
                <a:cs typeface="HGP創英角ｺﾞｼｯｸUB"/>
              </a:rPr>
              <a:t>2</a:t>
            </a:r>
            <a:r>
              <a:rPr sz="1200" spc="-50" dirty="0">
                <a:latin typeface="HGP創英角ｺﾞｼｯｸUB"/>
                <a:cs typeface="HGP創英角ｺﾞｼｯｸUB"/>
              </a:rPr>
              <a:t>】</a:t>
            </a:r>
            <a:endParaRPr sz="1200" dirty="0">
              <a:latin typeface="HGP創英角ｺﾞｼｯｸUB"/>
              <a:cs typeface="HGP創英角ｺﾞｼｯｸUB"/>
            </a:endParaRPr>
          </a:p>
        </p:txBody>
      </p:sp>
      <p:sp>
        <p:nvSpPr>
          <p:cNvPr id="135" name="object 135"/>
          <p:cNvSpPr txBox="1"/>
          <p:nvPr/>
        </p:nvSpPr>
        <p:spPr>
          <a:xfrm>
            <a:off x="3761015" y="4782092"/>
            <a:ext cx="6328243" cy="2569934"/>
          </a:xfrm>
          <a:prstGeom prst="rect">
            <a:avLst/>
          </a:prstGeom>
          <a:ln w="6350">
            <a:solidFill>
              <a:srgbClr val="000000"/>
            </a:solidFill>
          </a:ln>
        </p:spPr>
        <p:txBody>
          <a:bodyPr vert="horz" wrap="square" lIns="0" tIns="53340" rIns="0" bIns="0" rtlCol="0">
            <a:spAutoFit/>
          </a:bodyPr>
          <a:lstStyle/>
          <a:p>
            <a:pPr marL="224767" indent="-149845">
              <a:spcBef>
                <a:spcPts val="381"/>
              </a:spcBef>
              <a:buClr>
                <a:srgbClr val="3232CC"/>
              </a:buClr>
              <a:buSzPct val="91666"/>
              <a:buChar char="■"/>
              <a:tabLst>
                <a:tab pos="224767" algn="l"/>
              </a:tabLst>
            </a:pPr>
            <a:r>
              <a:rPr sz="1150" spc="-10" dirty="0" err="1">
                <a:latin typeface="HGP創英角ｺﾞｼｯｸUB" panose="020B0900000000000000" pitchFamily="50" charset="-128"/>
                <a:ea typeface="HGP創英角ｺﾞｼｯｸUB" panose="020B0900000000000000" pitchFamily="50" charset="-128"/>
                <a:cs typeface="HGP創英角ｺﾞｼｯｸUB"/>
              </a:rPr>
              <a:t>食肉</a:t>
            </a:r>
            <a:br>
              <a:rPr lang="en-US" sz="1200" spc="-10" dirty="0">
                <a:latin typeface="HGP創英角ｺﾞｼｯｸUB"/>
                <a:cs typeface="HGP創英角ｺﾞｼｯｸUB"/>
              </a:rPr>
            </a:br>
            <a:r>
              <a:rPr lang="ja-JP" altLang="en-US" sz="1000" spc="-23" dirty="0">
                <a:solidFill>
                  <a:schemeClr val="tx1">
                    <a:lumMod val="95000"/>
                    <a:lumOff val="5000"/>
                  </a:schemeClr>
                </a:solidFill>
                <a:latin typeface="BIZ UDPゴシック" panose="020B0400000000000000" pitchFamily="50" charset="-128"/>
                <a:ea typeface="BIZ UDPゴシック" panose="020B0400000000000000" pitchFamily="50" charset="-128"/>
                <a:cs typeface="HGP創英角ｺﾞｼｯｸUB"/>
              </a:rPr>
              <a:t>主力商品である</a:t>
            </a:r>
            <a:r>
              <a:rPr lang="ja-JP" altLang="en-US" sz="1000" spc="-23" dirty="0">
                <a:latin typeface="BIZ UDPゴシック" panose="020B0400000000000000" pitchFamily="50" charset="-128"/>
                <a:ea typeface="BIZ UDPゴシック" panose="020B0400000000000000" pitchFamily="50" charset="-128"/>
                <a:cs typeface="HGP創英角ｺﾞｼｯｸUB"/>
              </a:rPr>
              <a:t>当社オリジナルのメキシコ産チルド牛肉の継続的販売。</a:t>
            </a:r>
            <a:br>
              <a:rPr lang="en-US" altLang="ja-JP" sz="1000" spc="-23" dirty="0">
                <a:latin typeface="BIZ UDPゴシック" panose="020B0400000000000000" pitchFamily="50" charset="-128"/>
                <a:ea typeface="BIZ UDPゴシック" panose="020B0400000000000000" pitchFamily="50" charset="-128"/>
                <a:cs typeface="HGP創英角ｺﾞｼｯｸUB"/>
              </a:rPr>
            </a:br>
            <a:r>
              <a:rPr lang="ja-JP" altLang="en-US" sz="1000" spc="-23" dirty="0">
                <a:latin typeface="BIZ UDPゴシック" panose="020B0400000000000000" pitchFamily="50" charset="-128"/>
                <a:ea typeface="BIZ UDPゴシック" panose="020B0400000000000000" pitchFamily="50" charset="-128"/>
                <a:cs typeface="HGP創英角ｺﾞｼｯｸUB"/>
              </a:rPr>
              <a:t>卸売事業として顧客ニーズに合わせた提案型営業の強化。</a:t>
            </a:r>
            <a:br>
              <a:rPr lang="en-US" altLang="ja-JP" sz="1000" spc="-23" dirty="0">
                <a:latin typeface="BIZ UDPゴシック" panose="020B0400000000000000" pitchFamily="50" charset="-128"/>
                <a:ea typeface="BIZ UDPゴシック" panose="020B0400000000000000" pitchFamily="50" charset="-128"/>
                <a:cs typeface="HGP創英角ｺﾞｼｯｸUB"/>
              </a:rPr>
            </a:br>
            <a:r>
              <a:rPr lang="ja-JP" altLang="en-US" sz="1000" spc="-23" dirty="0">
                <a:latin typeface="BIZ UDPゴシック" panose="020B0400000000000000" pitchFamily="50" charset="-128"/>
                <a:ea typeface="BIZ UDPゴシック" panose="020B0400000000000000" pitchFamily="50" charset="-128"/>
                <a:cs typeface="HGP創英角ｺﾞｼｯｸUB"/>
              </a:rPr>
              <a:t>通信販売事業として販売チャネルの増加による販路拡大と</a:t>
            </a:r>
            <a:r>
              <a:rPr lang="en-US" altLang="ja-JP" sz="1000" spc="-23" dirty="0">
                <a:latin typeface="BIZ UDPゴシック" panose="020B0400000000000000" pitchFamily="50" charset="-128"/>
                <a:ea typeface="BIZ UDPゴシック" panose="020B0400000000000000" pitchFamily="50" charset="-128"/>
                <a:cs typeface="HGP創英角ｺﾞｼｯｸUB"/>
              </a:rPr>
              <a:t>PB</a:t>
            </a:r>
            <a:r>
              <a:rPr lang="ja-JP" altLang="en-US" sz="1000" spc="-23" dirty="0">
                <a:latin typeface="BIZ UDPゴシック" panose="020B0400000000000000" pitchFamily="50" charset="-128"/>
                <a:ea typeface="BIZ UDPゴシック" panose="020B0400000000000000" pitchFamily="50" charset="-128"/>
                <a:cs typeface="HGP創英角ｺﾞｼｯｸUB"/>
              </a:rPr>
              <a:t>商品開発。</a:t>
            </a:r>
            <a:endParaRPr lang="en-US" altLang="ja-JP" sz="1000" spc="-23" dirty="0">
              <a:latin typeface="BIZ UDPゴシック" panose="020B0400000000000000" pitchFamily="50" charset="-128"/>
              <a:ea typeface="BIZ UDPゴシック" panose="020B0400000000000000" pitchFamily="50" charset="-128"/>
              <a:cs typeface="HGP創英角ｺﾞｼｯｸUB"/>
            </a:endParaRPr>
          </a:p>
          <a:p>
            <a:pPr marL="247650" indent="-165100">
              <a:spcBef>
                <a:spcPts val="720"/>
              </a:spcBef>
              <a:buClr>
                <a:srgbClr val="CC6500"/>
              </a:buClr>
              <a:buSzPct val="91666"/>
              <a:buFontTx/>
              <a:buChar char="■"/>
              <a:tabLst>
                <a:tab pos="247650" algn="l"/>
              </a:tabLst>
            </a:pPr>
            <a:r>
              <a:rPr lang="ja-JP" altLang="en-US" sz="1150" spc="-10" dirty="0">
                <a:latin typeface="HGP創英角ｺﾞｼｯｸUB" panose="020B0900000000000000" pitchFamily="50" charset="-128"/>
                <a:ea typeface="HGP創英角ｺﾞｼｯｸUB" panose="020B0900000000000000" pitchFamily="50" charset="-128"/>
                <a:cs typeface="HGP創英角ｺﾞｼｯｸUB"/>
              </a:rPr>
              <a:t>給食</a:t>
            </a:r>
            <a:br>
              <a:rPr lang="en-US" altLang="ja-JP" sz="1200" spc="-10" dirty="0">
                <a:latin typeface="HGP創英角ｺﾞｼｯｸUB"/>
                <a:cs typeface="HGP創英角ｺﾞｼｯｸUB"/>
              </a:rPr>
            </a:br>
            <a:r>
              <a:rPr lang="ja-JP" altLang="en-US" sz="1000" spc="-10" dirty="0">
                <a:latin typeface="BIZ UDPゴシック" panose="020B0400000000000000" pitchFamily="50" charset="-128"/>
                <a:ea typeface="BIZ UDPゴシック" panose="020B0400000000000000" pitchFamily="50" charset="-128"/>
                <a:cs typeface="HGP創英角ｺﾞｼｯｸUB"/>
              </a:rPr>
              <a:t>積極的な営業活動及び官公庁や自治体への入札参加による受託施設増加。</a:t>
            </a:r>
            <a:br>
              <a:rPr lang="en-US" altLang="ja-JP" sz="1000" spc="-10" dirty="0">
                <a:latin typeface="BIZ UDPゴシック" panose="020B0400000000000000" pitchFamily="50" charset="-128"/>
                <a:ea typeface="BIZ UDPゴシック" panose="020B0400000000000000" pitchFamily="50" charset="-128"/>
                <a:cs typeface="HGP創英角ｺﾞｼｯｸUB"/>
              </a:rPr>
            </a:br>
            <a:r>
              <a:rPr lang="ja-JP" altLang="en-US" sz="1000" spc="-10" dirty="0">
                <a:latin typeface="BIZ UDPゴシック" panose="020B0400000000000000" pitchFamily="50" charset="-128"/>
                <a:ea typeface="BIZ UDPゴシック" panose="020B0400000000000000" pitchFamily="50" charset="-128"/>
                <a:cs typeface="HGP創英角ｺﾞｼｯｸUB"/>
              </a:rPr>
              <a:t>従業員の処遇改善を図り安定的な人材育成を行い業務効率の改善を図る。</a:t>
            </a:r>
            <a:endParaRPr lang="ja-JP" altLang="en-US" sz="1000" dirty="0">
              <a:latin typeface="BIZ UDPゴシック" panose="020B0400000000000000" pitchFamily="50" charset="-128"/>
              <a:ea typeface="BIZ UDPゴシック" panose="020B0400000000000000" pitchFamily="50" charset="-128"/>
              <a:cs typeface="HGP創英角ｺﾞｼｯｸUB"/>
            </a:endParaRPr>
          </a:p>
          <a:p>
            <a:pPr marL="224767" indent="-149845">
              <a:spcBef>
                <a:spcPts val="663"/>
              </a:spcBef>
              <a:buClr>
                <a:srgbClr val="659900"/>
              </a:buClr>
              <a:buSzPct val="91666"/>
              <a:buChar char="■"/>
              <a:tabLst>
                <a:tab pos="224767" algn="l"/>
              </a:tabLst>
            </a:pPr>
            <a:r>
              <a:rPr lang="ja-JP" altLang="en-US" sz="1150" spc="-20" dirty="0">
                <a:latin typeface="HGP創英角ｺﾞｼｯｸUB" panose="020B0900000000000000" pitchFamily="50" charset="-128"/>
                <a:ea typeface="HGP創英角ｺﾞｼｯｸUB" panose="020B0900000000000000" pitchFamily="50" charset="-128"/>
                <a:cs typeface="HGP創英角ｺﾞｼｯｸUB"/>
              </a:rPr>
              <a:t>介護</a:t>
            </a:r>
            <a:br>
              <a:rPr lang="en-US" altLang="ja-JP" sz="1200" spc="-20" dirty="0">
                <a:latin typeface="HGP創英角ｺﾞｼｯｸUB"/>
                <a:cs typeface="HGP創英角ｺﾞｼｯｸUB"/>
              </a:rPr>
            </a:br>
            <a:r>
              <a:rPr lang="ja-JP" altLang="en-US" sz="1000" spc="-18" dirty="0">
                <a:latin typeface="BIZ UDPゴシック" panose="020B0400000000000000" pitchFamily="50" charset="-128"/>
                <a:ea typeface="BIZ UDPゴシック" panose="020B0400000000000000" pitchFamily="50" charset="-128"/>
                <a:cs typeface="HGP創英角ｺﾞｼｯｸUB"/>
              </a:rPr>
              <a:t>介護報酬改定による減算を積極的な入居者様及び利用者様獲得にて軽減を図る。</a:t>
            </a:r>
            <a:br>
              <a:rPr lang="en-US" altLang="ja-JP" sz="1000" spc="-18" dirty="0">
                <a:latin typeface="BIZ UDPゴシック" panose="020B0400000000000000" pitchFamily="50" charset="-128"/>
                <a:ea typeface="BIZ UDPゴシック" panose="020B0400000000000000" pitchFamily="50" charset="-128"/>
                <a:cs typeface="HGP創英角ｺﾞｼｯｸUB"/>
              </a:rPr>
            </a:br>
            <a:r>
              <a:rPr lang="ja-JP" altLang="en-US" sz="1000" spc="-18" dirty="0">
                <a:latin typeface="BIZ UDPゴシック" panose="020B0400000000000000" pitchFamily="50" charset="-128"/>
                <a:ea typeface="BIZ UDPゴシック" panose="020B0400000000000000" pitchFamily="50" charset="-128"/>
                <a:cs typeface="HGP創英角ｺﾞｼｯｸUB"/>
              </a:rPr>
              <a:t>新規施設開発による入居者様数及び利用者様数の増加を図る。</a:t>
            </a:r>
            <a:endParaRPr lang="ja-JP" altLang="en-US" sz="1000" dirty="0">
              <a:latin typeface="BIZ UDPゴシック" panose="020B0400000000000000" pitchFamily="50" charset="-128"/>
              <a:ea typeface="BIZ UDPゴシック" panose="020B0400000000000000" pitchFamily="50" charset="-128"/>
              <a:cs typeface="HGP創英角ｺﾞｼｯｸUB"/>
            </a:endParaRPr>
          </a:p>
          <a:p>
            <a:pPr marL="247650" indent="-165100">
              <a:lnSpc>
                <a:spcPct val="100000"/>
              </a:lnSpc>
              <a:spcBef>
                <a:spcPts val="720"/>
              </a:spcBef>
              <a:buClr>
                <a:srgbClr val="FFCC00"/>
              </a:buClr>
              <a:buSzPct val="91666"/>
              <a:buChar char="■"/>
              <a:tabLst>
                <a:tab pos="247650" algn="l"/>
              </a:tabLst>
            </a:pPr>
            <a:r>
              <a:rPr lang="ja-JP" altLang="en-US" sz="1150" spc="-10" dirty="0">
                <a:latin typeface="HGP創英角ｺﾞｼｯｸUB" panose="020B0900000000000000" pitchFamily="50" charset="-128"/>
                <a:ea typeface="HGP創英角ｺﾞｼｯｸUB" panose="020B0900000000000000" pitchFamily="50" charset="-128"/>
                <a:cs typeface="HGP創英角ｺﾞｼｯｸUB"/>
              </a:rPr>
              <a:t>香港</a:t>
            </a:r>
            <a:br>
              <a:rPr lang="en-US" altLang="ja-JP" sz="1200" spc="-10" dirty="0">
                <a:latin typeface="HGP創英角ｺﾞｼｯｸUB"/>
                <a:cs typeface="HGP創英角ｺﾞｼｯｸUB"/>
              </a:rPr>
            </a:br>
            <a:r>
              <a:rPr lang="ja-JP" altLang="en-US" sz="1000" spc="-10" dirty="0">
                <a:latin typeface="BIZ UDPゴシック" panose="020B0400000000000000" pitchFamily="50" charset="-128"/>
                <a:ea typeface="BIZ UDPゴシック" panose="020B0400000000000000" pitchFamily="50" charset="-128"/>
                <a:cs typeface="HGP創英角ｺﾞｼｯｸUB"/>
              </a:rPr>
              <a:t>外食事業においては、平日のランチ需要を取り込むメニューを強化する。　　　　　　　　　　　　　　　　　　　　　　　　　　卸売事業は現行の主要顧客である日系飲食各社以外のローカルスーパー、ネット販売会社などへの営業を強化する。</a:t>
            </a:r>
            <a:endParaRPr lang="ja-JP" altLang="en-US" sz="1000" dirty="0">
              <a:latin typeface="BIZ UDPゴシック" panose="020B0400000000000000" pitchFamily="50" charset="-128"/>
              <a:ea typeface="BIZ UDPゴシック" panose="020B0400000000000000" pitchFamily="50" charset="-128"/>
              <a:cs typeface="HGP創英角ｺﾞｼｯｸUB"/>
            </a:endParaRPr>
          </a:p>
        </p:txBody>
      </p:sp>
      <p:sp>
        <p:nvSpPr>
          <p:cNvPr id="175" name="object 2">
            <a:extLst>
              <a:ext uri="{FF2B5EF4-FFF2-40B4-BE49-F238E27FC236}">
                <a16:creationId xmlns:a16="http://schemas.microsoft.com/office/drawing/2014/main" id="{5805F86C-B9CC-16B2-A7EE-A9297ECE0E99}"/>
              </a:ext>
            </a:extLst>
          </p:cNvPr>
          <p:cNvSpPr txBox="1"/>
          <p:nvPr/>
        </p:nvSpPr>
        <p:spPr>
          <a:xfrm>
            <a:off x="1725733" y="965774"/>
            <a:ext cx="2735580" cy="197490"/>
          </a:xfrm>
          <a:prstGeom prst="rect">
            <a:avLst/>
          </a:prstGeom>
        </p:spPr>
        <p:txBody>
          <a:bodyPr vert="horz" wrap="square" lIns="0" tIns="12700" rIns="0" bIns="0" rtlCol="0">
            <a:spAutoFit/>
          </a:bodyPr>
          <a:lstStyle/>
          <a:p>
            <a:pPr marL="12700">
              <a:lnSpc>
                <a:spcPct val="100000"/>
              </a:lnSpc>
              <a:spcBef>
                <a:spcPts val="100"/>
              </a:spcBef>
            </a:pPr>
            <a:r>
              <a:rPr sz="1200" u="sng" spc="-10" dirty="0">
                <a:uFill>
                  <a:solidFill>
                    <a:srgbClr val="000000"/>
                  </a:solidFill>
                </a:uFill>
                <a:latin typeface="HGP創英角ｺﾞｼｯｸUB"/>
                <a:cs typeface="HGP創英角ｺﾞｼｯｸUB"/>
              </a:rPr>
              <a:t>202</a:t>
            </a:r>
            <a:r>
              <a:rPr lang="en-US" sz="1200" u="sng" spc="-10" dirty="0">
                <a:uFill>
                  <a:solidFill>
                    <a:srgbClr val="000000"/>
                  </a:solidFill>
                </a:uFill>
                <a:latin typeface="HGP創英角ｺﾞｼｯｸUB"/>
                <a:cs typeface="HGP創英角ｺﾞｼｯｸUB"/>
              </a:rPr>
              <a:t>6</a:t>
            </a:r>
            <a:r>
              <a:rPr sz="1200" u="sng" spc="-15" dirty="0">
                <a:uFill>
                  <a:solidFill>
                    <a:srgbClr val="000000"/>
                  </a:solidFill>
                </a:uFill>
                <a:latin typeface="HGP創英角ｺﾞｼｯｸUB"/>
                <a:cs typeface="HGP創英角ｺﾞｼｯｸUB"/>
              </a:rPr>
              <a:t>年</a:t>
            </a:r>
            <a:r>
              <a:rPr sz="1200" u="sng" dirty="0">
                <a:uFill>
                  <a:solidFill>
                    <a:srgbClr val="000000"/>
                  </a:solidFill>
                </a:uFill>
                <a:latin typeface="HGP創英角ｺﾞｼｯｸUB"/>
                <a:cs typeface="HGP創英角ｺﾞｼｯｸUB"/>
              </a:rPr>
              <a:t>3</a:t>
            </a:r>
            <a:r>
              <a:rPr sz="1200" u="sng" spc="15" dirty="0">
                <a:uFill>
                  <a:solidFill>
                    <a:srgbClr val="000000"/>
                  </a:solidFill>
                </a:uFill>
                <a:latin typeface="HGP創英角ｺﾞｼｯｸUB"/>
                <a:cs typeface="HGP創英角ｺﾞｼｯｸUB"/>
              </a:rPr>
              <a:t>月期</a:t>
            </a:r>
            <a:r>
              <a:rPr lang="en-US" sz="1200" u="sng" spc="15" dirty="0">
                <a:uFill>
                  <a:solidFill>
                    <a:srgbClr val="000000"/>
                  </a:solidFill>
                </a:uFill>
                <a:latin typeface="HGP創英角ｺﾞｼｯｸUB"/>
                <a:cs typeface="HGP創英角ｺﾞｼｯｸUB"/>
              </a:rPr>
              <a:t> </a:t>
            </a:r>
            <a:r>
              <a:rPr lang="ja-JP" altLang="en-US" sz="1200" u="sng" spc="15" dirty="0">
                <a:uFill>
                  <a:solidFill>
                    <a:srgbClr val="000000"/>
                  </a:solidFill>
                </a:uFill>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200" u="sng" spc="15" dirty="0">
                <a:uFill>
                  <a:solidFill>
                    <a:srgbClr val="000000"/>
                  </a:solidFill>
                </a:uFill>
                <a:latin typeface="HGP創英角ｺﾞｼｯｸUB"/>
                <a:cs typeface="HGP創英角ｺﾞｼｯｸUB"/>
              </a:rPr>
              <a:t>2Q</a:t>
            </a:r>
            <a:r>
              <a:rPr lang="ja-JP" altLang="en-US" sz="1200" u="sng" spc="15" dirty="0">
                <a:uFill>
                  <a:solidFill>
                    <a:srgbClr val="000000"/>
                  </a:solidFill>
                </a:uFill>
                <a:latin typeface="HGP創英角ｺﾞｼｯｸUB"/>
                <a:cs typeface="HGP創英角ｺﾞｼｯｸUB"/>
              </a:rPr>
              <a:t> </a:t>
            </a:r>
            <a:r>
              <a:rPr sz="1200" u="sng" spc="15" dirty="0">
                <a:uFill>
                  <a:solidFill>
                    <a:srgbClr val="000000"/>
                  </a:solidFill>
                </a:uFill>
                <a:latin typeface="HGP創英角ｺﾞｼｯｸUB"/>
                <a:cs typeface="HGP創英角ｺﾞｼｯｸUB"/>
              </a:rPr>
              <a:t> </a:t>
            </a:r>
            <a:r>
              <a:rPr sz="1200" u="sng" spc="15" dirty="0" err="1">
                <a:uFill>
                  <a:solidFill>
                    <a:srgbClr val="000000"/>
                  </a:solidFill>
                </a:uFill>
                <a:latin typeface="HGP創英角ｺﾞｼｯｸUB"/>
                <a:cs typeface="HGP創英角ｺﾞｼｯｸUB"/>
              </a:rPr>
              <a:t>セグメント別売上高</a:t>
            </a:r>
            <a:endParaRPr sz="1200" dirty="0">
              <a:latin typeface="HGP創英角ｺﾞｼｯｸUB"/>
              <a:cs typeface="HGP創英角ｺﾞｼｯｸUB"/>
            </a:endParaRPr>
          </a:p>
        </p:txBody>
      </p:sp>
      <p:grpSp>
        <p:nvGrpSpPr>
          <p:cNvPr id="176" name="object 3">
            <a:extLst>
              <a:ext uri="{FF2B5EF4-FFF2-40B4-BE49-F238E27FC236}">
                <a16:creationId xmlns:a16="http://schemas.microsoft.com/office/drawing/2014/main" id="{E4DC531A-4390-D2C3-DF63-871DD2F43DC6}"/>
              </a:ext>
            </a:extLst>
          </p:cNvPr>
          <p:cNvGrpSpPr/>
          <p:nvPr/>
        </p:nvGrpSpPr>
        <p:grpSpPr>
          <a:xfrm>
            <a:off x="-4244680" y="5435691"/>
            <a:ext cx="4211320" cy="256540"/>
            <a:chOff x="946279" y="2987039"/>
            <a:chExt cx="4211320" cy="256540"/>
          </a:xfrm>
        </p:grpSpPr>
        <p:pic>
          <p:nvPicPr>
            <p:cNvPr id="177" name="object 4">
              <a:extLst>
                <a:ext uri="{FF2B5EF4-FFF2-40B4-BE49-F238E27FC236}">
                  <a16:creationId xmlns:a16="http://schemas.microsoft.com/office/drawing/2014/main" id="{BFC566FC-C46F-5B48-0E69-B125742895A7}"/>
                </a:ext>
              </a:extLst>
            </p:cNvPr>
            <p:cNvPicPr/>
            <p:nvPr/>
          </p:nvPicPr>
          <p:blipFill>
            <a:blip r:embed="rId7" cstate="print"/>
            <a:stretch>
              <a:fillRect/>
            </a:stretch>
          </p:blipFill>
          <p:spPr>
            <a:xfrm>
              <a:off x="946279" y="2987039"/>
              <a:ext cx="1444755" cy="256031"/>
            </a:xfrm>
            <a:prstGeom prst="rect">
              <a:avLst/>
            </a:prstGeom>
          </p:spPr>
        </p:pic>
        <p:pic>
          <p:nvPicPr>
            <p:cNvPr id="178" name="object 5">
              <a:extLst>
                <a:ext uri="{FF2B5EF4-FFF2-40B4-BE49-F238E27FC236}">
                  <a16:creationId xmlns:a16="http://schemas.microsoft.com/office/drawing/2014/main" id="{4858829E-4812-62B6-0FDD-A24B68D90072}"/>
                </a:ext>
              </a:extLst>
            </p:cNvPr>
            <p:cNvPicPr/>
            <p:nvPr/>
          </p:nvPicPr>
          <p:blipFill>
            <a:blip r:embed="rId8" cstate="print"/>
            <a:stretch>
              <a:fillRect/>
            </a:stretch>
          </p:blipFill>
          <p:spPr>
            <a:xfrm>
              <a:off x="2391034" y="2987039"/>
              <a:ext cx="917447" cy="256031"/>
            </a:xfrm>
            <a:prstGeom prst="rect">
              <a:avLst/>
            </a:prstGeom>
          </p:spPr>
        </p:pic>
        <p:pic>
          <p:nvPicPr>
            <p:cNvPr id="179" name="object 6">
              <a:extLst>
                <a:ext uri="{FF2B5EF4-FFF2-40B4-BE49-F238E27FC236}">
                  <a16:creationId xmlns:a16="http://schemas.microsoft.com/office/drawing/2014/main" id="{28C438EB-E978-20D6-BF3D-4A36EDF6A2FD}"/>
                </a:ext>
              </a:extLst>
            </p:cNvPr>
            <p:cNvPicPr/>
            <p:nvPr/>
          </p:nvPicPr>
          <p:blipFill>
            <a:blip r:embed="rId9" cstate="print"/>
            <a:stretch>
              <a:fillRect/>
            </a:stretch>
          </p:blipFill>
          <p:spPr>
            <a:xfrm>
              <a:off x="3308482" y="2987039"/>
              <a:ext cx="981455" cy="256031"/>
            </a:xfrm>
            <a:prstGeom prst="rect">
              <a:avLst/>
            </a:prstGeom>
          </p:spPr>
        </p:pic>
        <p:pic>
          <p:nvPicPr>
            <p:cNvPr id="180" name="object 7">
              <a:extLst>
                <a:ext uri="{FF2B5EF4-FFF2-40B4-BE49-F238E27FC236}">
                  <a16:creationId xmlns:a16="http://schemas.microsoft.com/office/drawing/2014/main" id="{0D05333C-186C-7122-5633-34CBFCEAECDF}"/>
                </a:ext>
              </a:extLst>
            </p:cNvPr>
            <p:cNvPicPr/>
            <p:nvPr/>
          </p:nvPicPr>
          <p:blipFill>
            <a:blip r:embed="rId10" cstate="print"/>
            <a:stretch>
              <a:fillRect/>
            </a:stretch>
          </p:blipFill>
          <p:spPr>
            <a:xfrm>
              <a:off x="4289938" y="2987039"/>
              <a:ext cx="867155" cy="256031"/>
            </a:xfrm>
            <a:prstGeom prst="rect">
              <a:avLst/>
            </a:prstGeom>
          </p:spPr>
        </p:pic>
      </p:grpSp>
      <p:graphicFrame>
        <p:nvGraphicFramePr>
          <p:cNvPr id="181" name="object 8">
            <a:extLst>
              <a:ext uri="{FF2B5EF4-FFF2-40B4-BE49-F238E27FC236}">
                <a16:creationId xmlns:a16="http://schemas.microsoft.com/office/drawing/2014/main" id="{501F7150-667C-5E73-3E56-DC4469EA5A41}"/>
              </a:ext>
            </a:extLst>
          </p:cNvPr>
          <p:cNvGraphicFramePr>
            <a:graphicFrameLocks noGrp="1"/>
          </p:cNvGraphicFramePr>
          <p:nvPr>
            <p:custDataLst>
              <p:custData r:id="rId1"/>
            </p:custDataLst>
            <p:extLst>
              <p:ext uri="{D42A27DB-BD31-4B8C-83A1-F6EECF244321}">
                <p14:modId xmlns:p14="http://schemas.microsoft.com/office/powerpoint/2010/main" val="886058947"/>
              </p:ext>
            </p:extLst>
          </p:nvPr>
        </p:nvGraphicFramePr>
        <p:xfrm>
          <a:off x="999617" y="1245739"/>
          <a:ext cx="4092172" cy="2313308"/>
        </p:xfrm>
        <a:graphic>
          <a:graphicData uri="http://schemas.openxmlformats.org/drawingml/2006/table">
            <a:tbl>
              <a:tblPr firstRow="1" bandRow="1">
                <a:tableStyleId>{2D5ABB26-0587-4C30-8999-92F81FD0307C}</a:tableStyleId>
              </a:tblPr>
              <a:tblGrid>
                <a:gridCol w="1403753">
                  <a:extLst>
                    <a:ext uri="{9D8B030D-6E8A-4147-A177-3AD203B41FA5}">
                      <a16:colId xmlns:a16="http://schemas.microsoft.com/office/drawing/2014/main" val="20000"/>
                    </a:ext>
                  </a:extLst>
                </a:gridCol>
                <a:gridCol w="931132">
                  <a:extLst>
                    <a:ext uri="{9D8B030D-6E8A-4147-A177-3AD203B41FA5}">
                      <a16:colId xmlns:a16="http://schemas.microsoft.com/office/drawing/2014/main" val="20001"/>
                    </a:ext>
                  </a:extLst>
                </a:gridCol>
                <a:gridCol w="914418">
                  <a:extLst>
                    <a:ext uri="{9D8B030D-6E8A-4147-A177-3AD203B41FA5}">
                      <a16:colId xmlns:a16="http://schemas.microsoft.com/office/drawing/2014/main" val="20002"/>
                    </a:ext>
                  </a:extLst>
                </a:gridCol>
                <a:gridCol w="842869">
                  <a:extLst>
                    <a:ext uri="{9D8B030D-6E8A-4147-A177-3AD203B41FA5}">
                      <a16:colId xmlns:a16="http://schemas.microsoft.com/office/drawing/2014/main" val="20003"/>
                    </a:ext>
                  </a:extLst>
                </a:gridCol>
              </a:tblGrid>
              <a:tr h="546373">
                <a:tc>
                  <a:txBody>
                    <a:bodyPr/>
                    <a:lstStyle/>
                    <a:p>
                      <a:pPr marR="408305" algn="r">
                        <a:lnSpc>
                          <a:spcPts val="1165"/>
                        </a:lnSpc>
                        <a:spcBef>
                          <a:spcPts val="345"/>
                        </a:spcBef>
                      </a:pPr>
                      <a:r>
                        <a:rPr sz="1000" spc="-25" dirty="0">
                          <a:latin typeface="HGP創英角ｺﾞｼｯｸUB"/>
                          <a:cs typeface="HGP創英角ｺﾞｼｯｸUB"/>
                        </a:rPr>
                        <a:t>単位；百万円</a:t>
                      </a:r>
                      <a:endParaRPr sz="1000" dirty="0">
                        <a:latin typeface="HGP創英角ｺﾞｼｯｸUB"/>
                        <a:cs typeface="HGP創英角ｺﾞｼｯｸUB"/>
                      </a:endParaRPr>
                    </a:p>
                    <a:p>
                      <a:pPr marR="421640" algn="r">
                        <a:lnSpc>
                          <a:spcPts val="1165"/>
                        </a:lnSpc>
                      </a:pPr>
                      <a:r>
                        <a:rPr sz="1000" dirty="0">
                          <a:latin typeface="HGP創英角ｺﾞｼｯｸUB"/>
                          <a:cs typeface="HGP創英角ｺﾞｼｯｸUB"/>
                        </a:rPr>
                        <a:t>（</a:t>
                      </a:r>
                      <a:r>
                        <a:rPr sz="1000" spc="-15" dirty="0">
                          <a:latin typeface="HGP創英角ｺﾞｼｯｸUB"/>
                          <a:cs typeface="HGP創英角ｺﾞｼｯｸUB"/>
                        </a:rPr>
                        <a:t>切り捨て</a:t>
                      </a:r>
                      <a:r>
                        <a:rPr sz="1000" spc="-50" dirty="0">
                          <a:latin typeface="HGP創英角ｺﾞｼｯｸUB"/>
                          <a:cs typeface="HGP創英角ｺﾞｼｯｸUB"/>
                        </a:rPr>
                        <a:t>）</a:t>
                      </a:r>
                      <a:endParaRPr sz="1000" dirty="0">
                        <a:latin typeface="HGP創英角ｺﾞｼｯｸUB"/>
                        <a:cs typeface="HGP創英角ｺﾞｼｯｸUB"/>
                      </a:endParaRPr>
                    </a:p>
                  </a:txBody>
                  <a:tcPr marL="0" marR="0" marT="43815" marB="0" anchor="ctr">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tcPr>
                </a:tc>
                <a:tc>
                  <a:txBody>
                    <a:bodyPr/>
                    <a:lstStyle/>
                    <a:p>
                      <a:pPr marL="191770" algn="l">
                        <a:lnSpc>
                          <a:spcPct val="150000"/>
                        </a:lnSpc>
                        <a:spcBef>
                          <a:spcPts val="755"/>
                        </a:spcBef>
                      </a:pPr>
                      <a:r>
                        <a:rPr lang="en-US" altLang="ja-JP"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25/3</a:t>
                      </a:r>
                      <a:r>
                        <a:rPr lang="ja-JP" altLang="en-US"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期　　    　　　　  　   　　　　　</a:t>
                      </a:r>
                      <a:endParaRPr lang="en-US" altLang="ja-JP"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endParaRPr>
                    </a:p>
                  </a:txBody>
                  <a:tcPr marL="0" marR="0" marT="95885" marB="0">
                    <a:lnL w="127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solidFill>
                      <a:srgbClr val="000099"/>
                    </a:solidFill>
                  </a:tcPr>
                </a:tc>
                <a:tc>
                  <a:txBody>
                    <a:bodyPr/>
                    <a:lstStyle/>
                    <a:p>
                      <a:pPr marL="1270" algn="ctr">
                        <a:lnSpc>
                          <a:spcPct val="200000"/>
                        </a:lnSpc>
                        <a:spcBef>
                          <a:spcPts val="70"/>
                        </a:spcBef>
                      </a:pPr>
                      <a:r>
                        <a:rPr sz="1200" spc="-10" dirty="0">
                          <a:solidFill>
                            <a:srgbClr val="FFFFFF"/>
                          </a:solidFill>
                          <a:latin typeface="HGP創英角ｺﾞｼｯｸUB"/>
                          <a:cs typeface="HGP創英角ｺﾞｼｯｸUB"/>
                        </a:rPr>
                        <a:t>2</a:t>
                      </a:r>
                      <a:r>
                        <a:rPr lang="en-US" sz="1200" spc="-10" dirty="0">
                          <a:solidFill>
                            <a:srgbClr val="FFFFFF"/>
                          </a:solidFill>
                          <a:latin typeface="HGP創英角ｺﾞｼｯｸUB"/>
                          <a:cs typeface="HGP創英角ｺﾞｼｯｸUB"/>
                        </a:rPr>
                        <a:t>6</a:t>
                      </a:r>
                      <a:r>
                        <a:rPr sz="1200" spc="-10" dirty="0">
                          <a:solidFill>
                            <a:srgbClr val="FFFFFF"/>
                          </a:solidFill>
                          <a:latin typeface="HGP創英角ｺﾞｼｯｸUB"/>
                          <a:cs typeface="HGP創英角ｺﾞｼｯｸUB"/>
                        </a:rPr>
                        <a:t>/3</a:t>
                      </a:r>
                      <a:r>
                        <a:rPr lang="ja-JP" altLang="en-US"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期    </a:t>
                      </a:r>
                      <a:endParaRPr lang="en-US" altLang="ja-JP"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endParaRPr>
                    </a:p>
                    <a:p>
                      <a:pPr marL="1270" algn="ctr">
                        <a:lnSpc>
                          <a:spcPct val="100000"/>
                        </a:lnSpc>
                        <a:spcBef>
                          <a:spcPts val="70"/>
                        </a:spcBef>
                      </a:pPr>
                      <a:r>
                        <a:rPr lang="ja-JP" altLang="en-US"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200" spc="-50" dirty="0">
                          <a:solidFill>
                            <a:srgbClr val="FFFFFF"/>
                          </a:solidFill>
                          <a:latin typeface="HGP創英角ｺﾞｼｯｸUB"/>
                          <a:cs typeface="HGP創英角ｺﾞｼｯｸUB"/>
                        </a:rPr>
                        <a:t>2Q</a:t>
                      </a:r>
                    </a:p>
                  </a:txBody>
                  <a:tcPr marL="0" marR="0" marT="8890" marB="0">
                    <a:lnL w="127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solidFill>
                      <a:srgbClr val="007F7F"/>
                    </a:solidFill>
                  </a:tcPr>
                </a:tc>
                <a:tc>
                  <a:txBody>
                    <a:bodyPr/>
                    <a:lstStyle/>
                    <a:p>
                      <a:pPr marL="205740" algn="l">
                        <a:lnSpc>
                          <a:spcPct val="200000"/>
                        </a:lnSpc>
                        <a:spcBef>
                          <a:spcPts val="755"/>
                        </a:spcBef>
                      </a:pPr>
                      <a:r>
                        <a:rPr lang="ja-JP" altLang="en-US" sz="1200" dirty="0">
                          <a:latin typeface="HGP創英角ｺﾞｼｯｸUB" panose="020B0900000000000000" pitchFamily="50" charset="-128"/>
                          <a:ea typeface="HGP創英角ｺﾞｼｯｸUB" panose="020B0900000000000000" pitchFamily="50" charset="-128"/>
                          <a:cs typeface="HGP創英角ｺﾞｼｯｸUB"/>
                        </a:rPr>
                        <a:t>前期比</a:t>
                      </a:r>
                      <a:endParaRPr lang="en-US" altLang="ja-JP" sz="12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95885" marB="0">
                    <a:lnL w="127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90513">
                <a:tc>
                  <a:txBody>
                    <a:bodyPr/>
                    <a:lstStyle/>
                    <a:p>
                      <a:pPr marL="244475" indent="-152400">
                        <a:lnSpc>
                          <a:spcPct val="100000"/>
                        </a:lnSpc>
                        <a:spcBef>
                          <a:spcPts val="320"/>
                        </a:spcBef>
                        <a:buClr>
                          <a:srgbClr val="3232CC"/>
                        </a:buClr>
                        <a:buSzPct val="91666"/>
                        <a:buChar char="■"/>
                        <a:tabLst>
                          <a:tab pos="244475" algn="l"/>
                        </a:tabLst>
                      </a:pPr>
                      <a:r>
                        <a:rPr sz="1200" spc="-20" dirty="0">
                          <a:latin typeface="HGP創英角ｺﾞｼｯｸUB"/>
                          <a:cs typeface="HGP創英角ｺﾞｼｯｸUB"/>
                        </a:rPr>
                        <a:t>食肉卸売事業</a:t>
                      </a:r>
                      <a:endParaRPr sz="1200" dirty="0">
                        <a:latin typeface="HGP創英角ｺﾞｼｯｸUB"/>
                        <a:cs typeface="HGP創英角ｺﾞｼｯｸUB"/>
                      </a:endParaRPr>
                    </a:p>
                  </a:txBody>
                  <a:tcPr marL="0" marR="0" marT="4064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45"/>
                        </a:spcBef>
                      </a:pPr>
                      <a:r>
                        <a:rPr lang="en-US" sz="1200">
                          <a:solidFill>
                            <a:srgbClr val="000000"/>
                          </a:solidFill>
                          <a:latin typeface="HGP創英角ｺﾞｼｯｸUB"/>
                          <a:cs typeface="HGP創英角ｺﾞｼｯｸUB"/>
                        </a:rPr>
                        <a:t>2,037</a:t>
                      </a:r>
                      <a:endParaRPr sz="1200" dirty="0">
                        <a:solidFill>
                          <a:srgbClr val="000000"/>
                        </a:solidFill>
                        <a:latin typeface="HGP創英角ｺﾞｼｯｸUB"/>
                        <a:cs typeface="HGP創英角ｺﾞｼｯｸUB"/>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45"/>
                        </a:spcBef>
                      </a:pPr>
                      <a:r>
                        <a:rPr lang="en-US" altLang="ja-JP" sz="1200">
                          <a:solidFill>
                            <a:srgbClr val="000000"/>
                          </a:solidFill>
                          <a:latin typeface="HGP創英角ｺﾞｼｯｸUB"/>
                          <a:cs typeface="HGP創英角ｺﾞｼｯｸUB"/>
                        </a:rPr>
                        <a:t>1,873</a:t>
                      </a:r>
                      <a:endParaRPr lang="en-US" altLang="ja-JP" sz="1200" dirty="0">
                        <a:solidFill>
                          <a:srgbClr val="000000"/>
                        </a:solidFill>
                        <a:latin typeface="HGP創英角ｺﾞｼｯｸUB"/>
                        <a:cs typeface="HGP創英角ｺﾞｼｯｸUB"/>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80"/>
                        </a:spcBef>
                      </a:pPr>
                      <a:r>
                        <a:rPr lang="en-US" altLang="ja-JP" sz="1200" b="1" spc="-20">
                          <a:solidFill>
                            <a:srgbClr val="000000"/>
                          </a:solidFill>
                          <a:latin typeface="HGPｺﾞｼｯｸM" panose="020B0600000000000000" pitchFamily="50" charset="-128"/>
                          <a:ea typeface="HGPｺﾞｼｯｸM" panose="020B0600000000000000" pitchFamily="50" charset="-128"/>
                          <a:cs typeface="HGP創英角ｺﾞｼｯｸUB"/>
                        </a:rPr>
                        <a:t>△8.1</a:t>
                      </a:r>
                      <a:r>
                        <a:rPr lang="ja-JP" altLang="en-US" sz="1200" spc="-20">
                          <a:latin typeface="HGP創英角ｺﾞｼｯｸUB" panose="020B0900000000000000" pitchFamily="50" charset="-128"/>
                          <a:ea typeface="HGP創英角ｺﾞｼｯｸUB" panose="020B0900000000000000" pitchFamily="50" charset="-128"/>
                          <a:cs typeface="HGP創英角ｺﾞｼｯｸUB"/>
                        </a:rPr>
                        <a:t>％</a:t>
                      </a:r>
                      <a:endParaRPr lang="ja-JP" altLang="en-US" sz="12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4826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90513">
                <a:tc>
                  <a:txBody>
                    <a:bodyPr/>
                    <a:lstStyle/>
                    <a:p>
                      <a:pPr marL="244475" indent="-152400">
                        <a:lnSpc>
                          <a:spcPct val="100000"/>
                        </a:lnSpc>
                        <a:spcBef>
                          <a:spcPts val="320"/>
                        </a:spcBef>
                        <a:buClr>
                          <a:srgbClr val="CC6500"/>
                        </a:buClr>
                        <a:buSzPct val="91666"/>
                        <a:buChar char="■"/>
                        <a:tabLst>
                          <a:tab pos="244475" algn="l"/>
                        </a:tabLst>
                      </a:pPr>
                      <a:r>
                        <a:rPr sz="1200" spc="-20" dirty="0">
                          <a:latin typeface="HGP創英角ｺﾞｼｯｸUB"/>
                          <a:cs typeface="HGP創英角ｺﾞｼｯｸUB"/>
                        </a:rPr>
                        <a:t>給食事業</a:t>
                      </a:r>
                      <a:endParaRPr sz="1200" dirty="0">
                        <a:latin typeface="HGP創英角ｺﾞｼｯｸUB"/>
                        <a:cs typeface="HGP創英角ｺﾞｼｯｸUB"/>
                      </a:endParaRPr>
                    </a:p>
                  </a:txBody>
                  <a:tcPr marL="0" marR="0" marT="4064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345"/>
                        </a:spcBef>
                      </a:pPr>
                      <a:r>
                        <a:rPr lang="en-US" sz="1200">
                          <a:solidFill>
                            <a:srgbClr val="000000"/>
                          </a:solidFill>
                          <a:latin typeface="HGP創英角ｺﾞｼｯｸUB"/>
                          <a:cs typeface="HGP創英角ｺﾞｼｯｸUB"/>
                        </a:rPr>
                        <a:t>4,136</a:t>
                      </a:r>
                      <a:endParaRPr sz="1200" dirty="0">
                        <a:solidFill>
                          <a:srgbClr val="000000"/>
                        </a:solidFill>
                        <a:latin typeface="HGP創英角ｺﾞｼｯｸUB"/>
                        <a:cs typeface="HGP創英角ｺﾞｼｯｸUB"/>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80"/>
                        </a:spcBef>
                      </a:pPr>
                      <a:r>
                        <a:rPr lang="en-US" altLang="ja-JP" sz="1200">
                          <a:solidFill>
                            <a:srgbClr val="000000"/>
                          </a:solidFill>
                          <a:latin typeface="HGP創英角ｺﾞｼｯｸUB"/>
                          <a:cs typeface="HGP創英角ｺﾞｼｯｸUB"/>
                        </a:rPr>
                        <a:t>4,555</a:t>
                      </a:r>
                      <a:endParaRPr lang="en-US" altLang="ja-JP" sz="1200" dirty="0">
                        <a:solidFill>
                          <a:srgbClr val="000000"/>
                        </a:solidFill>
                        <a:latin typeface="HGP創英角ｺﾞｼｯｸUB"/>
                        <a:cs typeface="HGP創英角ｺﾞｼｯｸUB"/>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80"/>
                        </a:spcBef>
                      </a:pPr>
                      <a:r>
                        <a:rPr lang="en-US" sz="1200" spc="-20">
                          <a:solidFill>
                            <a:srgbClr val="000000"/>
                          </a:solidFill>
                          <a:latin typeface="HGP創英角ｺﾞｼｯｸUB"/>
                          <a:cs typeface="HGP創英角ｺﾞｼｯｸUB"/>
                        </a:rPr>
                        <a:t>10.1</a:t>
                      </a:r>
                      <a:r>
                        <a:rPr sz="1200" spc="-20">
                          <a:latin typeface="HGP創英角ｺﾞｼｯｸUB"/>
                          <a:cs typeface="HGP創英角ｺﾞｼｯｸUB"/>
                        </a:rPr>
                        <a:t>％</a:t>
                      </a:r>
                      <a:endParaRPr sz="1200" dirty="0">
                        <a:latin typeface="HGP創英角ｺﾞｼｯｸUB"/>
                        <a:cs typeface="HGP創英角ｺﾞｼｯｸUB"/>
                      </a:endParaRPr>
                    </a:p>
                  </a:txBody>
                  <a:tcPr marL="0" marR="0" marT="4826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90513">
                <a:tc>
                  <a:txBody>
                    <a:bodyPr/>
                    <a:lstStyle/>
                    <a:p>
                      <a:pPr marL="244475" indent="-152400">
                        <a:lnSpc>
                          <a:spcPct val="100000"/>
                        </a:lnSpc>
                        <a:spcBef>
                          <a:spcPts val="310"/>
                        </a:spcBef>
                        <a:buClr>
                          <a:srgbClr val="659900"/>
                        </a:buClr>
                        <a:buSzPct val="91666"/>
                        <a:buChar char="■"/>
                        <a:tabLst>
                          <a:tab pos="244475" algn="l"/>
                        </a:tabLst>
                      </a:pPr>
                      <a:r>
                        <a:rPr sz="1200" spc="-20" dirty="0">
                          <a:latin typeface="HGP創英角ｺﾞｼｯｸUB"/>
                          <a:cs typeface="HGP創英角ｺﾞｼｯｸUB"/>
                        </a:rPr>
                        <a:t>介護事業</a:t>
                      </a:r>
                      <a:endParaRPr sz="1200" dirty="0">
                        <a:latin typeface="HGP創英角ｺﾞｼｯｸUB"/>
                        <a:cs typeface="HGP創英角ｺﾞｼｯｸUB"/>
                      </a:endParaRPr>
                    </a:p>
                  </a:txBody>
                  <a:tcPr marL="0" marR="0" marT="3937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345"/>
                        </a:spcBef>
                      </a:pPr>
                      <a:r>
                        <a:rPr lang="en-US" sz="1200">
                          <a:solidFill>
                            <a:srgbClr val="000000"/>
                          </a:solidFill>
                          <a:latin typeface="HGP創英角ｺﾞｼｯｸUB"/>
                          <a:cs typeface="HGP創英角ｺﾞｼｯｸUB"/>
                        </a:rPr>
                        <a:t>2,772</a:t>
                      </a:r>
                      <a:endParaRPr sz="1200" dirty="0">
                        <a:solidFill>
                          <a:srgbClr val="000000"/>
                        </a:solidFill>
                        <a:latin typeface="HGP創英角ｺﾞｼｯｸUB"/>
                        <a:cs typeface="HGP創英角ｺﾞｼｯｸUB"/>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80"/>
                        </a:spcBef>
                      </a:pPr>
                      <a:r>
                        <a:rPr lang="en-US" altLang="ja-JP" sz="1200">
                          <a:solidFill>
                            <a:srgbClr val="000000"/>
                          </a:solidFill>
                          <a:latin typeface="HGP創英角ｺﾞｼｯｸUB"/>
                          <a:cs typeface="HGP創英角ｺﾞｼｯｸUB"/>
                        </a:rPr>
                        <a:t>2,667</a:t>
                      </a:r>
                      <a:endParaRPr sz="1200" dirty="0">
                        <a:solidFill>
                          <a:srgbClr val="000000"/>
                        </a:solidFill>
                        <a:latin typeface="HGP創英角ｺﾞｼｯｸUB"/>
                        <a:cs typeface="HGP創英角ｺﾞｼｯｸUB"/>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80"/>
                        </a:spcBef>
                      </a:pPr>
                      <a:r>
                        <a:rPr lang="en-US" altLang="ja-JP" sz="1200" spc="-10">
                          <a:solidFill>
                            <a:srgbClr val="000000"/>
                          </a:solidFill>
                          <a:latin typeface="HGPｺﾞｼｯｸE" panose="020B0900000000000000" pitchFamily="50" charset="-128"/>
                          <a:ea typeface="HGPｺﾞｼｯｸE" panose="020B0900000000000000" pitchFamily="50" charset="-128"/>
                          <a:cs typeface="HGP創英角ｺﾞｼｯｸUB"/>
                        </a:rPr>
                        <a:t>△3.8</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4826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90513">
                <a:tc>
                  <a:txBody>
                    <a:bodyPr/>
                    <a:lstStyle/>
                    <a:p>
                      <a:pPr marL="244475" indent="-152400">
                        <a:lnSpc>
                          <a:spcPct val="100000"/>
                        </a:lnSpc>
                        <a:spcBef>
                          <a:spcPts val="320"/>
                        </a:spcBef>
                        <a:buClr>
                          <a:srgbClr val="FFCC00"/>
                        </a:buClr>
                        <a:buSzPct val="91666"/>
                        <a:buChar char="■"/>
                        <a:tabLst>
                          <a:tab pos="244475" algn="l"/>
                        </a:tabLst>
                      </a:pPr>
                      <a:r>
                        <a:rPr lang="ja-JP" altLang="en-US" sz="1200" spc="-20" dirty="0">
                          <a:latin typeface="HGP創英角ｺﾞｼｯｸUB" panose="020B0900000000000000" pitchFamily="50" charset="-128"/>
                          <a:ea typeface="HGP創英角ｺﾞｼｯｸUB" panose="020B0900000000000000" pitchFamily="50" charset="-128"/>
                          <a:cs typeface="HGP創英角ｺﾞｼｯｸUB"/>
                        </a:rPr>
                        <a:t>香港</a:t>
                      </a:r>
                      <a:r>
                        <a:rPr sz="1200" spc="-20" dirty="0" err="1">
                          <a:latin typeface="HGP創英角ｺﾞｼｯｸUB"/>
                          <a:cs typeface="HGP創英角ｺﾞｼｯｸUB"/>
                        </a:rPr>
                        <a:t>事業</a:t>
                      </a:r>
                      <a:endParaRPr sz="1200" dirty="0">
                        <a:latin typeface="HGP創英角ｺﾞｼｯｸUB"/>
                        <a:cs typeface="HGP創英角ｺﾞｼｯｸUB"/>
                      </a:endParaRPr>
                    </a:p>
                  </a:txBody>
                  <a:tcPr marL="0" marR="0" marT="4064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45"/>
                        </a:spcBef>
                      </a:pPr>
                      <a:r>
                        <a:rPr lang="en-US" sz="1200">
                          <a:solidFill>
                            <a:srgbClr val="000000"/>
                          </a:solidFill>
                          <a:latin typeface="HGP創英角ｺﾞｼｯｸUB"/>
                          <a:cs typeface="HGP創英角ｺﾞｼｯｸUB"/>
                        </a:rPr>
                        <a:t>1,335</a:t>
                      </a:r>
                      <a:endParaRPr sz="1200" dirty="0">
                        <a:solidFill>
                          <a:srgbClr val="000000"/>
                        </a:solidFill>
                        <a:latin typeface="HGP創英角ｺﾞｼｯｸUB"/>
                        <a:cs typeface="HGP創英角ｺﾞｼｯｸUB"/>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380"/>
                        </a:spcBef>
                      </a:pPr>
                      <a:r>
                        <a:rPr lang="en-US" altLang="ja-JP" sz="1200">
                          <a:solidFill>
                            <a:srgbClr val="000000"/>
                          </a:solidFill>
                          <a:latin typeface="HGP創英角ｺﾞｼｯｸUB"/>
                          <a:cs typeface="HGP創英角ｺﾞｼｯｸUB"/>
                        </a:rPr>
                        <a:t>1,273</a:t>
                      </a:r>
                      <a:endParaRPr sz="1200" dirty="0">
                        <a:solidFill>
                          <a:srgbClr val="000000"/>
                        </a:solidFill>
                        <a:latin typeface="HGP創英角ｺﾞｼｯｸUB"/>
                        <a:cs typeface="HGP創英角ｺﾞｼｯｸUB"/>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185" algn="r">
                        <a:lnSpc>
                          <a:spcPct val="100000"/>
                        </a:lnSpc>
                        <a:spcBef>
                          <a:spcPts val="380"/>
                        </a:spcBef>
                      </a:pPr>
                      <a:r>
                        <a:rPr lang="en-US" sz="1200" spc="-10">
                          <a:solidFill>
                            <a:srgbClr val="000000"/>
                          </a:solidFill>
                          <a:latin typeface="HGP創英角ｺﾞｼｯｸUB"/>
                          <a:cs typeface="HGP創英角ｺﾞｼｯｸUB"/>
                        </a:rPr>
                        <a:t>△4.6</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4826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90513">
                <a:tc>
                  <a:txBody>
                    <a:bodyPr/>
                    <a:lstStyle/>
                    <a:p>
                      <a:pPr marL="244475" indent="-152400">
                        <a:lnSpc>
                          <a:spcPct val="100000"/>
                        </a:lnSpc>
                        <a:spcBef>
                          <a:spcPts val="320"/>
                        </a:spcBef>
                        <a:buClr>
                          <a:srgbClr val="B2B2B2"/>
                        </a:buClr>
                        <a:buSzPct val="91666"/>
                        <a:buChar char="■"/>
                        <a:tabLst>
                          <a:tab pos="244475" algn="l"/>
                        </a:tabLst>
                      </a:pPr>
                      <a:r>
                        <a:rPr sz="1200" spc="-20" dirty="0">
                          <a:latin typeface="HGP創英角ｺﾞｼｯｸUB"/>
                          <a:cs typeface="HGP創英角ｺﾞｼｯｸUB"/>
                        </a:rPr>
                        <a:t>その他事業</a:t>
                      </a:r>
                      <a:endParaRPr sz="1200" dirty="0">
                        <a:latin typeface="HGP創英角ｺﾞｼｯｸUB"/>
                        <a:cs typeface="HGP創英角ｺﾞｼｯｸUB"/>
                      </a:endParaRPr>
                    </a:p>
                  </a:txBody>
                  <a:tcPr marL="0" marR="0" marT="4064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345"/>
                        </a:spcBef>
                      </a:pPr>
                      <a:r>
                        <a:rPr lang="en-US" altLang="ja-JP" sz="1200">
                          <a:solidFill>
                            <a:srgbClr val="000000"/>
                          </a:solidFill>
                          <a:latin typeface="HGP創英角ｺﾞｼｯｸUB"/>
                          <a:cs typeface="HGP創英角ｺﾞｼｯｸUB"/>
                        </a:rPr>
                        <a:t>2</a:t>
                      </a:r>
                      <a:endParaRPr sz="1200" dirty="0">
                        <a:solidFill>
                          <a:srgbClr val="000000"/>
                        </a:solidFill>
                        <a:latin typeface="HGP創英角ｺﾞｼｯｸUB"/>
                        <a:cs typeface="HGP創英角ｺﾞｼｯｸUB"/>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380"/>
                        </a:spcBef>
                      </a:pPr>
                      <a:r>
                        <a:rPr lang="en-US" altLang="ja-JP" sz="1200">
                          <a:solidFill>
                            <a:srgbClr val="000000"/>
                          </a:solidFill>
                          <a:latin typeface="HGP創英角ｺﾞｼｯｸUB"/>
                          <a:cs typeface="HGP創英角ｺﾞｼｯｸUB"/>
                        </a:rPr>
                        <a:t>2</a:t>
                      </a:r>
                      <a:endParaRPr sz="1200" dirty="0">
                        <a:solidFill>
                          <a:srgbClr val="000000"/>
                        </a:solidFill>
                        <a:latin typeface="HGP創英角ｺﾞｼｯｸUB"/>
                        <a:cs typeface="HGP創英角ｺﾞｼｯｸUB"/>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185" algn="r">
                        <a:lnSpc>
                          <a:spcPct val="100000"/>
                        </a:lnSpc>
                        <a:spcBef>
                          <a:spcPts val="380"/>
                        </a:spcBef>
                      </a:pPr>
                      <a:r>
                        <a:rPr lang="ja-JP" altLang="en-US" sz="1200" spc="-2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a:t>
                      </a:r>
                      <a:r>
                        <a:rPr lang="ja-JP" altLang="en-US" sz="1200" spc="-20">
                          <a:latin typeface="HGP創英角ｺﾞｼｯｸUB" panose="020B0900000000000000" pitchFamily="50" charset="-128"/>
                          <a:ea typeface="HGP創英角ｺﾞｼｯｸUB" panose="020B0900000000000000" pitchFamily="50" charset="-128"/>
                          <a:cs typeface="HGP創英角ｺﾞｼｯｸUB"/>
                        </a:rPr>
                        <a:t>％</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4826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90513">
                <a:tc>
                  <a:txBody>
                    <a:bodyPr/>
                    <a:lstStyle/>
                    <a:p>
                      <a:pPr marL="290830">
                        <a:lnSpc>
                          <a:spcPct val="100000"/>
                        </a:lnSpc>
                        <a:spcBef>
                          <a:spcPts val="260"/>
                        </a:spcBef>
                      </a:pPr>
                      <a:r>
                        <a:rPr sz="1200" spc="-10" dirty="0">
                          <a:latin typeface="HGP創英角ｺﾞｼｯｸUB"/>
                          <a:cs typeface="HGP創英角ｺﾞｼｯｸUB"/>
                        </a:rPr>
                        <a:t>売上高</a:t>
                      </a:r>
                      <a:r>
                        <a:rPr sz="1200" spc="405" dirty="0">
                          <a:latin typeface="HGP創英角ｺﾞｼｯｸUB"/>
                          <a:cs typeface="HGP創英角ｺﾞｼｯｸUB"/>
                        </a:rPr>
                        <a:t> </a:t>
                      </a:r>
                      <a:r>
                        <a:rPr sz="1200" spc="-30" dirty="0">
                          <a:latin typeface="HGP創英角ｺﾞｼｯｸUB"/>
                          <a:cs typeface="HGP創英角ｺﾞｼｯｸUB"/>
                        </a:rPr>
                        <a:t>合計</a:t>
                      </a:r>
                      <a:endParaRPr sz="1200" dirty="0">
                        <a:latin typeface="HGP創英角ｺﾞｼｯｸUB"/>
                        <a:cs typeface="HGP創英角ｺﾞｼｯｸUB"/>
                      </a:endParaRPr>
                    </a:p>
                  </a:txBody>
                  <a:tcPr marL="0" marR="0" marT="33020" marB="0">
                    <a:lnL w="381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blipFill>
                      <a:blip r:embed="rId11"/>
                      <a:tile tx="0" ty="0" sx="100000" sy="100000" flip="none" algn="tl"/>
                    </a:blipFill>
                  </a:tcPr>
                </a:tc>
                <a:tc>
                  <a:txBody>
                    <a:bodyPr/>
                    <a:lstStyle/>
                    <a:p>
                      <a:pPr marR="83820" algn="r">
                        <a:lnSpc>
                          <a:spcPct val="100000"/>
                        </a:lnSpc>
                        <a:spcBef>
                          <a:spcPts val="260"/>
                        </a:spcBef>
                      </a:pPr>
                      <a:r>
                        <a:rPr lang="en-US" altLang="ja-JP" sz="1200">
                          <a:solidFill>
                            <a:srgbClr val="000000"/>
                          </a:solidFill>
                          <a:latin typeface="HGP創英角ｺﾞｼｯｸUB"/>
                          <a:cs typeface="HGP創英角ｺﾞｼｯｸUB"/>
                        </a:rPr>
                        <a:t>10,285</a:t>
                      </a:r>
                      <a:endParaRPr sz="1200" dirty="0">
                        <a:solidFill>
                          <a:srgbClr val="000000"/>
                        </a:solidFill>
                        <a:latin typeface="HGP創英角ｺﾞｼｯｸUB"/>
                        <a:cs typeface="HGP創英角ｺﾞｼｯｸUB"/>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blipFill>
                      <a:blip r:embed="rId11"/>
                      <a:tile tx="0" ty="0" sx="100000" sy="100000" flip="none" algn="tl"/>
                    </a:blipFill>
                  </a:tcPr>
                </a:tc>
                <a:tc>
                  <a:txBody>
                    <a:bodyPr/>
                    <a:lstStyle/>
                    <a:p>
                      <a:pPr marR="83820" algn="r">
                        <a:lnSpc>
                          <a:spcPct val="100000"/>
                        </a:lnSpc>
                        <a:spcBef>
                          <a:spcPts val="260"/>
                        </a:spcBef>
                      </a:pPr>
                      <a:r>
                        <a:rPr lang="en-US" altLang="ja-JP" sz="1200">
                          <a:solidFill>
                            <a:srgbClr val="000000"/>
                          </a:solidFill>
                          <a:latin typeface="HGP創英角ｺﾞｼｯｸUB"/>
                          <a:cs typeface="HGP創英角ｺﾞｼｯｸUB"/>
                        </a:rPr>
                        <a:t>10,372</a:t>
                      </a:r>
                      <a:endParaRPr sz="1200" dirty="0">
                        <a:solidFill>
                          <a:srgbClr val="000000"/>
                        </a:solidFill>
                        <a:latin typeface="HGP創英角ｺﾞｼｯｸUB"/>
                        <a:cs typeface="HGP創英角ｺﾞｼｯｸUB"/>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blipFill>
                      <a:blip r:embed="rId11"/>
                      <a:tile tx="0" ty="0" sx="100000" sy="100000" flip="none" algn="tl"/>
                    </a:blipFill>
                  </a:tcPr>
                </a:tc>
                <a:tc>
                  <a:txBody>
                    <a:bodyPr/>
                    <a:lstStyle/>
                    <a:p>
                      <a:pPr marR="81915" algn="r">
                        <a:lnSpc>
                          <a:spcPct val="100000"/>
                        </a:lnSpc>
                        <a:spcBef>
                          <a:spcPts val="260"/>
                        </a:spcBef>
                      </a:pPr>
                      <a:r>
                        <a:rPr lang="en-US" altLang="ja-JP" sz="1200" spc="-20">
                          <a:solidFill>
                            <a:srgbClr val="000000"/>
                          </a:solidFill>
                          <a:latin typeface="HGP創英角ｺﾞｼｯｸUB"/>
                          <a:cs typeface="HGP創英角ｺﾞｼｯｸUB"/>
                        </a:rPr>
                        <a:t>0.9</a:t>
                      </a:r>
                      <a:r>
                        <a:rPr sz="1200" spc="-20">
                          <a:latin typeface="HGP創英角ｺﾞｼｯｸUB"/>
                          <a:cs typeface="HGP創英角ｺﾞｼｯｸUB"/>
                        </a:rPr>
                        <a:t>％</a:t>
                      </a:r>
                      <a:endParaRPr sz="1200" dirty="0">
                        <a:latin typeface="HGP創英角ｺﾞｼｯｸUB"/>
                        <a:cs typeface="HGP創英角ｺﾞｼｯｸUB"/>
                      </a:endParaRPr>
                    </a:p>
                  </a:txBody>
                  <a:tcPr marL="0" marR="0" marT="33020" marB="0">
                    <a:lnL w="12700">
                      <a:solidFill>
                        <a:srgbClr val="000000"/>
                      </a:solidFill>
                      <a:prstDash val="solid"/>
                    </a:lnL>
                    <a:lnR w="38100">
                      <a:solidFill>
                        <a:srgbClr val="000000"/>
                      </a:solidFill>
                      <a:prstDash val="solid"/>
                    </a:lnR>
                    <a:lnT w="12700">
                      <a:solidFill>
                        <a:srgbClr val="000000"/>
                      </a:solidFill>
                      <a:prstDash val="solid"/>
                    </a:lnT>
                    <a:lnB w="38100">
                      <a:solidFill>
                        <a:srgbClr val="000000"/>
                      </a:solidFill>
                      <a:prstDash val="solid"/>
                    </a:lnB>
                    <a:blipFill>
                      <a:blip r:embed="rId11"/>
                      <a:tile tx="0" ty="0" sx="100000" sy="100000" flip="none" algn="tl"/>
                    </a:blipFill>
                  </a:tcPr>
                </a:tc>
                <a:extLst>
                  <a:ext uri="{0D108BD9-81ED-4DB2-BD59-A6C34878D82A}">
                    <a16:rowId xmlns:a16="http://schemas.microsoft.com/office/drawing/2014/main" val="10006"/>
                  </a:ext>
                </a:extLst>
              </a:tr>
            </a:tbl>
          </a:graphicData>
        </a:graphic>
      </p:graphicFrame>
      <p:sp>
        <p:nvSpPr>
          <p:cNvPr id="182" name="object 9">
            <a:extLst>
              <a:ext uri="{FF2B5EF4-FFF2-40B4-BE49-F238E27FC236}">
                <a16:creationId xmlns:a16="http://schemas.microsoft.com/office/drawing/2014/main" id="{10B3F0D6-26CF-0890-A4B4-F6EEB9CBC0B9}"/>
              </a:ext>
            </a:extLst>
          </p:cNvPr>
          <p:cNvSpPr/>
          <p:nvPr/>
        </p:nvSpPr>
        <p:spPr>
          <a:xfrm>
            <a:off x="5249471" y="1109538"/>
            <a:ext cx="423920" cy="3513461"/>
          </a:xfrm>
          <a:custGeom>
            <a:avLst/>
            <a:gdLst/>
            <a:ahLst/>
            <a:cxnLst/>
            <a:rect l="l" t="t" r="r" b="b"/>
            <a:pathLst>
              <a:path w="533400" h="3735704">
                <a:moveTo>
                  <a:pt x="0" y="0"/>
                </a:moveTo>
                <a:lnTo>
                  <a:pt x="70555" y="1940"/>
                </a:lnTo>
                <a:lnTo>
                  <a:pt x="134168" y="7394"/>
                </a:lnTo>
                <a:lnTo>
                  <a:pt x="188213" y="15811"/>
                </a:lnTo>
                <a:lnTo>
                  <a:pt x="230067" y="26641"/>
                </a:lnTo>
                <a:lnTo>
                  <a:pt x="266699" y="53339"/>
                </a:lnTo>
                <a:lnTo>
                  <a:pt x="266699" y="525786"/>
                </a:lnTo>
                <a:lnTo>
                  <a:pt x="276189" y="540433"/>
                </a:lnTo>
                <a:lnTo>
                  <a:pt x="344614" y="564648"/>
                </a:lnTo>
                <a:lnTo>
                  <a:pt x="398554" y="573199"/>
                </a:lnTo>
                <a:lnTo>
                  <a:pt x="462315" y="578702"/>
                </a:lnTo>
                <a:lnTo>
                  <a:pt x="533399" y="580650"/>
                </a:lnTo>
                <a:lnTo>
                  <a:pt x="462315" y="582597"/>
                </a:lnTo>
                <a:lnTo>
                  <a:pt x="398554" y="588100"/>
                </a:lnTo>
                <a:lnTo>
                  <a:pt x="344614" y="596652"/>
                </a:lnTo>
                <a:lnTo>
                  <a:pt x="302993" y="607743"/>
                </a:lnTo>
                <a:lnTo>
                  <a:pt x="266699" y="635514"/>
                </a:lnTo>
                <a:lnTo>
                  <a:pt x="266699" y="3680466"/>
                </a:lnTo>
                <a:lnTo>
                  <a:pt x="257104" y="3695113"/>
                </a:lnTo>
                <a:lnTo>
                  <a:pt x="230067" y="3708236"/>
                </a:lnTo>
                <a:lnTo>
                  <a:pt x="188213" y="3719328"/>
                </a:lnTo>
                <a:lnTo>
                  <a:pt x="134168" y="3727879"/>
                </a:lnTo>
                <a:lnTo>
                  <a:pt x="70555" y="3733382"/>
                </a:lnTo>
                <a:lnTo>
                  <a:pt x="0" y="3735330"/>
                </a:lnTo>
              </a:path>
            </a:pathLst>
          </a:custGeom>
          <a:ln w="32003">
            <a:solidFill>
              <a:srgbClr val="26269B"/>
            </a:solidFill>
          </a:ln>
        </p:spPr>
        <p:txBody>
          <a:bodyPr wrap="square" lIns="0" tIns="0" rIns="0" bIns="0" rtlCol="0"/>
          <a:lstStyle/>
          <a:p>
            <a:endParaRPr/>
          </a:p>
        </p:txBody>
      </p:sp>
      <p:grpSp>
        <p:nvGrpSpPr>
          <p:cNvPr id="183" name="object 10">
            <a:extLst>
              <a:ext uri="{FF2B5EF4-FFF2-40B4-BE49-F238E27FC236}">
                <a16:creationId xmlns:a16="http://schemas.microsoft.com/office/drawing/2014/main" id="{95371185-085C-7BDE-0D3A-8F7ECA0FAED3}"/>
              </a:ext>
            </a:extLst>
          </p:cNvPr>
          <p:cNvGrpSpPr/>
          <p:nvPr/>
        </p:nvGrpSpPr>
        <p:grpSpPr>
          <a:xfrm>
            <a:off x="11137900" y="3540824"/>
            <a:ext cx="4110354" cy="257810"/>
            <a:chOff x="5695065" y="1578863"/>
            <a:chExt cx="4110354" cy="257810"/>
          </a:xfrm>
        </p:grpSpPr>
        <p:pic>
          <p:nvPicPr>
            <p:cNvPr id="184" name="object 11">
              <a:extLst>
                <a:ext uri="{FF2B5EF4-FFF2-40B4-BE49-F238E27FC236}">
                  <a16:creationId xmlns:a16="http://schemas.microsoft.com/office/drawing/2014/main" id="{6BA14D82-3E03-B198-01A0-4D9212F91176}"/>
                </a:ext>
              </a:extLst>
            </p:cNvPr>
            <p:cNvPicPr/>
            <p:nvPr/>
          </p:nvPicPr>
          <p:blipFill>
            <a:blip r:embed="rId12" cstate="print"/>
            <a:stretch>
              <a:fillRect/>
            </a:stretch>
          </p:blipFill>
          <p:spPr>
            <a:xfrm>
              <a:off x="5695065" y="1578863"/>
              <a:ext cx="1472184" cy="257556"/>
            </a:xfrm>
            <a:prstGeom prst="rect">
              <a:avLst/>
            </a:prstGeom>
          </p:spPr>
        </p:pic>
        <p:pic>
          <p:nvPicPr>
            <p:cNvPr id="185" name="object 12">
              <a:extLst>
                <a:ext uri="{FF2B5EF4-FFF2-40B4-BE49-F238E27FC236}">
                  <a16:creationId xmlns:a16="http://schemas.microsoft.com/office/drawing/2014/main" id="{4BD620D6-016C-070F-194E-9D727BD641AF}"/>
                </a:ext>
              </a:extLst>
            </p:cNvPr>
            <p:cNvPicPr/>
            <p:nvPr/>
          </p:nvPicPr>
          <p:blipFill>
            <a:blip r:embed="rId13" cstate="print"/>
            <a:stretch>
              <a:fillRect/>
            </a:stretch>
          </p:blipFill>
          <p:spPr>
            <a:xfrm>
              <a:off x="7167249" y="1578863"/>
              <a:ext cx="941832" cy="257556"/>
            </a:xfrm>
            <a:prstGeom prst="rect">
              <a:avLst/>
            </a:prstGeom>
          </p:spPr>
        </p:pic>
        <p:pic>
          <p:nvPicPr>
            <p:cNvPr id="186" name="object 13">
              <a:extLst>
                <a:ext uri="{FF2B5EF4-FFF2-40B4-BE49-F238E27FC236}">
                  <a16:creationId xmlns:a16="http://schemas.microsoft.com/office/drawing/2014/main" id="{A8C2E13A-49C3-3C5C-87A2-6A756867CA6B}"/>
                </a:ext>
              </a:extLst>
            </p:cNvPr>
            <p:cNvPicPr/>
            <p:nvPr/>
          </p:nvPicPr>
          <p:blipFill>
            <a:blip r:embed="rId14" cstate="print"/>
            <a:stretch>
              <a:fillRect/>
            </a:stretch>
          </p:blipFill>
          <p:spPr>
            <a:xfrm>
              <a:off x="8109081" y="1578863"/>
              <a:ext cx="943355" cy="257556"/>
            </a:xfrm>
            <a:prstGeom prst="rect">
              <a:avLst/>
            </a:prstGeom>
          </p:spPr>
        </p:pic>
        <p:pic>
          <p:nvPicPr>
            <p:cNvPr id="187" name="object 14">
              <a:extLst>
                <a:ext uri="{FF2B5EF4-FFF2-40B4-BE49-F238E27FC236}">
                  <a16:creationId xmlns:a16="http://schemas.microsoft.com/office/drawing/2014/main" id="{7494239F-810E-18AA-F1C4-3E1FB73261C5}"/>
                </a:ext>
              </a:extLst>
            </p:cNvPr>
            <p:cNvPicPr/>
            <p:nvPr/>
          </p:nvPicPr>
          <p:blipFill>
            <a:blip r:embed="rId15" cstate="print"/>
            <a:stretch>
              <a:fillRect/>
            </a:stretch>
          </p:blipFill>
          <p:spPr>
            <a:xfrm>
              <a:off x="9052437" y="1578863"/>
              <a:ext cx="752855" cy="257556"/>
            </a:xfrm>
            <a:prstGeom prst="rect">
              <a:avLst/>
            </a:prstGeom>
          </p:spPr>
        </p:pic>
      </p:grpSp>
      <p:grpSp>
        <p:nvGrpSpPr>
          <p:cNvPr id="188" name="object 15">
            <a:extLst>
              <a:ext uri="{FF2B5EF4-FFF2-40B4-BE49-F238E27FC236}">
                <a16:creationId xmlns:a16="http://schemas.microsoft.com/office/drawing/2014/main" id="{E3CA5EDD-4F33-F196-6B44-CB2995B06CD7}"/>
              </a:ext>
            </a:extLst>
          </p:cNvPr>
          <p:cNvGrpSpPr/>
          <p:nvPr/>
        </p:nvGrpSpPr>
        <p:grpSpPr>
          <a:xfrm>
            <a:off x="11442700" y="3878385"/>
            <a:ext cx="4110354" cy="274320"/>
            <a:chOff x="5695065" y="2092451"/>
            <a:chExt cx="4110354" cy="274320"/>
          </a:xfrm>
        </p:grpSpPr>
        <p:pic>
          <p:nvPicPr>
            <p:cNvPr id="189" name="object 16">
              <a:extLst>
                <a:ext uri="{FF2B5EF4-FFF2-40B4-BE49-F238E27FC236}">
                  <a16:creationId xmlns:a16="http://schemas.microsoft.com/office/drawing/2014/main" id="{2EC344E9-D8F5-14E5-5470-99176A716482}"/>
                </a:ext>
              </a:extLst>
            </p:cNvPr>
            <p:cNvPicPr/>
            <p:nvPr/>
          </p:nvPicPr>
          <p:blipFill>
            <a:blip r:embed="rId16" cstate="print"/>
            <a:stretch>
              <a:fillRect/>
            </a:stretch>
          </p:blipFill>
          <p:spPr>
            <a:xfrm>
              <a:off x="5695065" y="2092451"/>
              <a:ext cx="1472184" cy="274320"/>
            </a:xfrm>
            <a:prstGeom prst="rect">
              <a:avLst/>
            </a:prstGeom>
          </p:spPr>
        </p:pic>
        <p:pic>
          <p:nvPicPr>
            <p:cNvPr id="190" name="object 17">
              <a:extLst>
                <a:ext uri="{FF2B5EF4-FFF2-40B4-BE49-F238E27FC236}">
                  <a16:creationId xmlns:a16="http://schemas.microsoft.com/office/drawing/2014/main" id="{382BE826-CEF1-B485-9168-78C3E8EB8D2F}"/>
                </a:ext>
              </a:extLst>
            </p:cNvPr>
            <p:cNvPicPr/>
            <p:nvPr/>
          </p:nvPicPr>
          <p:blipFill>
            <a:blip r:embed="rId17" cstate="print"/>
            <a:stretch>
              <a:fillRect/>
            </a:stretch>
          </p:blipFill>
          <p:spPr>
            <a:xfrm>
              <a:off x="7167249" y="2092451"/>
              <a:ext cx="941832" cy="274320"/>
            </a:xfrm>
            <a:prstGeom prst="rect">
              <a:avLst/>
            </a:prstGeom>
          </p:spPr>
        </p:pic>
        <p:pic>
          <p:nvPicPr>
            <p:cNvPr id="191" name="object 18">
              <a:extLst>
                <a:ext uri="{FF2B5EF4-FFF2-40B4-BE49-F238E27FC236}">
                  <a16:creationId xmlns:a16="http://schemas.microsoft.com/office/drawing/2014/main" id="{A02D0399-7A84-59F2-9DDE-8F5151E7725C}"/>
                </a:ext>
              </a:extLst>
            </p:cNvPr>
            <p:cNvPicPr/>
            <p:nvPr/>
          </p:nvPicPr>
          <p:blipFill>
            <a:blip r:embed="rId18" cstate="print"/>
            <a:stretch>
              <a:fillRect/>
            </a:stretch>
          </p:blipFill>
          <p:spPr>
            <a:xfrm>
              <a:off x="8109081" y="2092451"/>
              <a:ext cx="943355" cy="274320"/>
            </a:xfrm>
            <a:prstGeom prst="rect">
              <a:avLst/>
            </a:prstGeom>
          </p:spPr>
        </p:pic>
        <p:pic>
          <p:nvPicPr>
            <p:cNvPr id="192" name="object 19">
              <a:extLst>
                <a:ext uri="{FF2B5EF4-FFF2-40B4-BE49-F238E27FC236}">
                  <a16:creationId xmlns:a16="http://schemas.microsoft.com/office/drawing/2014/main" id="{96B4CEC8-0150-25FB-5D9B-1D8577374959}"/>
                </a:ext>
              </a:extLst>
            </p:cNvPr>
            <p:cNvPicPr/>
            <p:nvPr/>
          </p:nvPicPr>
          <p:blipFill>
            <a:blip r:embed="rId19" cstate="print"/>
            <a:stretch>
              <a:fillRect/>
            </a:stretch>
          </p:blipFill>
          <p:spPr>
            <a:xfrm>
              <a:off x="9052437" y="2092451"/>
              <a:ext cx="752855" cy="274320"/>
            </a:xfrm>
            <a:prstGeom prst="rect">
              <a:avLst/>
            </a:prstGeom>
          </p:spPr>
        </p:pic>
      </p:grpSp>
      <p:grpSp>
        <p:nvGrpSpPr>
          <p:cNvPr id="193" name="object 20">
            <a:extLst>
              <a:ext uri="{FF2B5EF4-FFF2-40B4-BE49-F238E27FC236}">
                <a16:creationId xmlns:a16="http://schemas.microsoft.com/office/drawing/2014/main" id="{77B3808B-BE79-9A29-0D24-B7531474B617}"/>
              </a:ext>
            </a:extLst>
          </p:cNvPr>
          <p:cNvGrpSpPr/>
          <p:nvPr/>
        </p:nvGrpSpPr>
        <p:grpSpPr>
          <a:xfrm>
            <a:off x="11290300" y="4252640"/>
            <a:ext cx="4110354" cy="257810"/>
            <a:chOff x="5695065" y="2639567"/>
            <a:chExt cx="4110354" cy="257810"/>
          </a:xfrm>
        </p:grpSpPr>
        <p:pic>
          <p:nvPicPr>
            <p:cNvPr id="194" name="object 21">
              <a:extLst>
                <a:ext uri="{FF2B5EF4-FFF2-40B4-BE49-F238E27FC236}">
                  <a16:creationId xmlns:a16="http://schemas.microsoft.com/office/drawing/2014/main" id="{E6C0AB72-D59A-5BF4-201B-A29E225C0A87}"/>
                </a:ext>
              </a:extLst>
            </p:cNvPr>
            <p:cNvPicPr/>
            <p:nvPr/>
          </p:nvPicPr>
          <p:blipFill>
            <a:blip r:embed="rId20" cstate="print"/>
            <a:stretch>
              <a:fillRect/>
            </a:stretch>
          </p:blipFill>
          <p:spPr>
            <a:xfrm>
              <a:off x="5695065" y="2639567"/>
              <a:ext cx="1472184" cy="257556"/>
            </a:xfrm>
            <a:prstGeom prst="rect">
              <a:avLst/>
            </a:prstGeom>
          </p:spPr>
        </p:pic>
        <p:pic>
          <p:nvPicPr>
            <p:cNvPr id="195" name="object 22">
              <a:extLst>
                <a:ext uri="{FF2B5EF4-FFF2-40B4-BE49-F238E27FC236}">
                  <a16:creationId xmlns:a16="http://schemas.microsoft.com/office/drawing/2014/main" id="{4496B235-3B99-E1F3-06AA-9EB33D611DEB}"/>
                </a:ext>
              </a:extLst>
            </p:cNvPr>
            <p:cNvPicPr/>
            <p:nvPr/>
          </p:nvPicPr>
          <p:blipFill>
            <a:blip r:embed="rId21" cstate="print"/>
            <a:stretch>
              <a:fillRect/>
            </a:stretch>
          </p:blipFill>
          <p:spPr>
            <a:xfrm>
              <a:off x="7167249" y="2639567"/>
              <a:ext cx="941832" cy="257556"/>
            </a:xfrm>
            <a:prstGeom prst="rect">
              <a:avLst/>
            </a:prstGeom>
          </p:spPr>
        </p:pic>
        <p:pic>
          <p:nvPicPr>
            <p:cNvPr id="196" name="object 23">
              <a:extLst>
                <a:ext uri="{FF2B5EF4-FFF2-40B4-BE49-F238E27FC236}">
                  <a16:creationId xmlns:a16="http://schemas.microsoft.com/office/drawing/2014/main" id="{958CDDDC-C90F-5000-8143-A9A32348764A}"/>
                </a:ext>
              </a:extLst>
            </p:cNvPr>
            <p:cNvPicPr/>
            <p:nvPr/>
          </p:nvPicPr>
          <p:blipFill>
            <a:blip r:embed="rId22" cstate="print"/>
            <a:stretch>
              <a:fillRect/>
            </a:stretch>
          </p:blipFill>
          <p:spPr>
            <a:xfrm>
              <a:off x="8109081" y="2639567"/>
              <a:ext cx="943355" cy="257556"/>
            </a:xfrm>
            <a:prstGeom prst="rect">
              <a:avLst/>
            </a:prstGeom>
          </p:spPr>
        </p:pic>
        <p:pic>
          <p:nvPicPr>
            <p:cNvPr id="197" name="object 24">
              <a:extLst>
                <a:ext uri="{FF2B5EF4-FFF2-40B4-BE49-F238E27FC236}">
                  <a16:creationId xmlns:a16="http://schemas.microsoft.com/office/drawing/2014/main" id="{56400FDA-6F8A-4709-46E4-A7E5EB9CD4DA}"/>
                </a:ext>
              </a:extLst>
            </p:cNvPr>
            <p:cNvPicPr/>
            <p:nvPr/>
          </p:nvPicPr>
          <p:blipFill>
            <a:blip r:embed="rId23" cstate="print"/>
            <a:stretch>
              <a:fillRect/>
            </a:stretch>
          </p:blipFill>
          <p:spPr>
            <a:xfrm>
              <a:off x="9052437" y="2639567"/>
              <a:ext cx="752855" cy="257556"/>
            </a:xfrm>
            <a:prstGeom prst="rect">
              <a:avLst/>
            </a:prstGeom>
          </p:spPr>
        </p:pic>
      </p:grpSp>
      <p:grpSp>
        <p:nvGrpSpPr>
          <p:cNvPr id="198" name="object 25">
            <a:extLst>
              <a:ext uri="{FF2B5EF4-FFF2-40B4-BE49-F238E27FC236}">
                <a16:creationId xmlns:a16="http://schemas.microsoft.com/office/drawing/2014/main" id="{7CE2C7B2-5A1A-6079-0806-826093402B73}"/>
              </a:ext>
            </a:extLst>
          </p:cNvPr>
          <p:cNvGrpSpPr/>
          <p:nvPr/>
        </p:nvGrpSpPr>
        <p:grpSpPr>
          <a:xfrm>
            <a:off x="11265130" y="4606828"/>
            <a:ext cx="4110354" cy="254635"/>
            <a:chOff x="5695065" y="3153155"/>
            <a:chExt cx="4110354" cy="254635"/>
          </a:xfrm>
        </p:grpSpPr>
        <p:pic>
          <p:nvPicPr>
            <p:cNvPr id="199" name="object 26">
              <a:extLst>
                <a:ext uri="{FF2B5EF4-FFF2-40B4-BE49-F238E27FC236}">
                  <a16:creationId xmlns:a16="http://schemas.microsoft.com/office/drawing/2014/main" id="{EFAB9B65-CD45-B7F3-8A9A-700FF6BAD363}"/>
                </a:ext>
              </a:extLst>
            </p:cNvPr>
            <p:cNvPicPr/>
            <p:nvPr/>
          </p:nvPicPr>
          <p:blipFill>
            <a:blip r:embed="rId24" cstate="print"/>
            <a:stretch>
              <a:fillRect/>
            </a:stretch>
          </p:blipFill>
          <p:spPr>
            <a:xfrm>
              <a:off x="5695065" y="3153155"/>
              <a:ext cx="1472184" cy="254508"/>
            </a:xfrm>
            <a:prstGeom prst="rect">
              <a:avLst/>
            </a:prstGeom>
          </p:spPr>
        </p:pic>
        <p:pic>
          <p:nvPicPr>
            <p:cNvPr id="200" name="object 27">
              <a:extLst>
                <a:ext uri="{FF2B5EF4-FFF2-40B4-BE49-F238E27FC236}">
                  <a16:creationId xmlns:a16="http://schemas.microsoft.com/office/drawing/2014/main" id="{214A78B1-146A-2EF6-EBA1-5400D4C33F06}"/>
                </a:ext>
              </a:extLst>
            </p:cNvPr>
            <p:cNvPicPr/>
            <p:nvPr/>
          </p:nvPicPr>
          <p:blipFill>
            <a:blip r:embed="rId25" cstate="print"/>
            <a:stretch>
              <a:fillRect/>
            </a:stretch>
          </p:blipFill>
          <p:spPr>
            <a:xfrm>
              <a:off x="7167249" y="3153155"/>
              <a:ext cx="941832" cy="254508"/>
            </a:xfrm>
            <a:prstGeom prst="rect">
              <a:avLst/>
            </a:prstGeom>
          </p:spPr>
        </p:pic>
        <p:pic>
          <p:nvPicPr>
            <p:cNvPr id="201" name="object 28">
              <a:extLst>
                <a:ext uri="{FF2B5EF4-FFF2-40B4-BE49-F238E27FC236}">
                  <a16:creationId xmlns:a16="http://schemas.microsoft.com/office/drawing/2014/main" id="{A9A005E5-6F8F-429E-D9C3-5635769C44F1}"/>
                </a:ext>
              </a:extLst>
            </p:cNvPr>
            <p:cNvPicPr/>
            <p:nvPr/>
          </p:nvPicPr>
          <p:blipFill>
            <a:blip r:embed="rId26" cstate="print"/>
            <a:stretch>
              <a:fillRect/>
            </a:stretch>
          </p:blipFill>
          <p:spPr>
            <a:xfrm>
              <a:off x="8109081" y="3153155"/>
              <a:ext cx="943355" cy="254508"/>
            </a:xfrm>
            <a:prstGeom prst="rect">
              <a:avLst/>
            </a:prstGeom>
          </p:spPr>
        </p:pic>
        <p:pic>
          <p:nvPicPr>
            <p:cNvPr id="202" name="object 29">
              <a:extLst>
                <a:ext uri="{FF2B5EF4-FFF2-40B4-BE49-F238E27FC236}">
                  <a16:creationId xmlns:a16="http://schemas.microsoft.com/office/drawing/2014/main" id="{DB379062-0EE0-242D-E400-57C9D880582D}"/>
                </a:ext>
              </a:extLst>
            </p:cNvPr>
            <p:cNvPicPr/>
            <p:nvPr/>
          </p:nvPicPr>
          <p:blipFill>
            <a:blip r:embed="rId27" cstate="print"/>
            <a:stretch>
              <a:fillRect/>
            </a:stretch>
          </p:blipFill>
          <p:spPr>
            <a:xfrm>
              <a:off x="9052437" y="3153155"/>
              <a:ext cx="752855" cy="254508"/>
            </a:xfrm>
            <a:prstGeom prst="rect">
              <a:avLst/>
            </a:prstGeom>
          </p:spPr>
        </p:pic>
      </p:grpSp>
      <p:graphicFrame>
        <p:nvGraphicFramePr>
          <p:cNvPr id="203" name="object 30">
            <a:extLst>
              <a:ext uri="{FF2B5EF4-FFF2-40B4-BE49-F238E27FC236}">
                <a16:creationId xmlns:a16="http://schemas.microsoft.com/office/drawing/2014/main" id="{7E5D686C-434F-EDD3-EE36-DFF8058C3DAE}"/>
              </a:ext>
            </a:extLst>
          </p:cNvPr>
          <p:cNvGraphicFramePr>
            <a:graphicFrameLocks noGrp="1"/>
          </p:cNvGraphicFramePr>
          <p:nvPr>
            <p:custDataLst>
              <p:custData r:id="rId2"/>
            </p:custDataLst>
            <p:extLst>
              <p:ext uri="{D42A27DB-BD31-4B8C-83A1-F6EECF244321}">
                <p14:modId xmlns:p14="http://schemas.microsoft.com/office/powerpoint/2010/main" val="454430908"/>
              </p:ext>
            </p:extLst>
          </p:nvPr>
        </p:nvGraphicFramePr>
        <p:xfrm>
          <a:off x="5813171" y="1077375"/>
          <a:ext cx="4130045" cy="2397123"/>
        </p:xfrm>
        <a:graphic>
          <a:graphicData uri="http://schemas.openxmlformats.org/drawingml/2006/table">
            <a:tbl>
              <a:tblPr firstRow="1" bandRow="1">
                <a:tableStyleId>{2D5ABB26-0587-4C30-8999-92F81FD0307C}</a:tableStyleId>
              </a:tblPr>
              <a:tblGrid>
                <a:gridCol w="1344944">
                  <a:extLst>
                    <a:ext uri="{9D8B030D-6E8A-4147-A177-3AD203B41FA5}">
                      <a16:colId xmlns:a16="http://schemas.microsoft.com/office/drawing/2014/main" val="20000"/>
                    </a:ext>
                  </a:extLst>
                </a:gridCol>
                <a:gridCol w="860462">
                  <a:extLst>
                    <a:ext uri="{9D8B030D-6E8A-4147-A177-3AD203B41FA5}">
                      <a16:colId xmlns:a16="http://schemas.microsoft.com/office/drawing/2014/main" val="20001"/>
                    </a:ext>
                  </a:extLst>
                </a:gridCol>
                <a:gridCol w="861623">
                  <a:extLst>
                    <a:ext uri="{9D8B030D-6E8A-4147-A177-3AD203B41FA5}">
                      <a16:colId xmlns:a16="http://schemas.microsoft.com/office/drawing/2014/main" val="20002"/>
                    </a:ext>
                  </a:extLst>
                </a:gridCol>
                <a:gridCol w="1063016">
                  <a:extLst>
                    <a:ext uri="{9D8B030D-6E8A-4147-A177-3AD203B41FA5}">
                      <a16:colId xmlns:a16="http://schemas.microsoft.com/office/drawing/2014/main" val="20003"/>
                    </a:ext>
                  </a:extLst>
                </a:gridCol>
              </a:tblGrid>
              <a:tr h="400685">
                <a:tc>
                  <a:txBody>
                    <a:bodyPr/>
                    <a:lstStyle/>
                    <a:p>
                      <a:pPr marR="421640" algn="r">
                        <a:lnSpc>
                          <a:spcPct val="150000"/>
                        </a:lnSpc>
                        <a:spcBef>
                          <a:spcPts val="330"/>
                        </a:spcBef>
                      </a:pPr>
                      <a:r>
                        <a:rPr sz="1000" spc="-25" dirty="0">
                          <a:latin typeface="HGP創英角ｺﾞｼｯｸUB"/>
                          <a:cs typeface="HGP創英角ｺﾞｼｯｸUB"/>
                        </a:rPr>
                        <a:t>単位；百万円</a:t>
                      </a:r>
                      <a:endParaRPr sz="1000" dirty="0">
                        <a:latin typeface="HGP創英角ｺﾞｼｯｸUB"/>
                        <a:cs typeface="HGP創英角ｺﾞｼｯｸUB"/>
                      </a:endParaRPr>
                    </a:p>
                    <a:p>
                      <a:pPr marR="434975" algn="r">
                        <a:lnSpc>
                          <a:spcPct val="150000"/>
                        </a:lnSpc>
                        <a:spcBef>
                          <a:spcPts val="110"/>
                        </a:spcBef>
                      </a:pPr>
                      <a:r>
                        <a:rPr sz="1000" dirty="0">
                          <a:latin typeface="HGP創英角ｺﾞｼｯｸUB"/>
                          <a:cs typeface="HGP創英角ｺﾞｼｯｸUB"/>
                        </a:rPr>
                        <a:t>（</a:t>
                      </a:r>
                      <a:r>
                        <a:rPr sz="1000" spc="-15" dirty="0">
                          <a:latin typeface="HGP創英角ｺﾞｼｯｸUB"/>
                          <a:cs typeface="HGP創英角ｺﾞｼｯｸUB"/>
                        </a:rPr>
                        <a:t>切り捨て</a:t>
                      </a:r>
                      <a:r>
                        <a:rPr sz="1000" spc="-50" dirty="0">
                          <a:latin typeface="HGP創英角ｺﾞｼｯｸUB"/>
                          <a:cs typeface="HGP創英角ｺﾞｼｯｸUB"/>
                        </a:rPr>
                        <a:t>）</a:t>
                      </a:r>
                      <a:endParaRPr sz="1000" dirty="0">
                        <a:latin typeface="HGP創英角ｺﾞｼｯｸUB"/>
                        <a:cs typeface="HGP創英角ｺﾞｼｯｸUB"/>
                      </a:endParaRPr>
                    </a:p>
                  </a:txBody>
                  <a:tcPr marL="0" marR="0" marT="4191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93040" algn="l">
                        <a:lnSpc>
                          <a:spcPct val="100000"/>
                        </a:lnSpc>
                        <a:spcBef>
                          <a:spcPts val="815"/>
                        </a:spcBef>
                      </a:pPr>
                      <a:r>
                        <a:rPr sz="1200" spc="-10" dirty="0">
                          <a:solidFill>
                            <a:srgbClr val="FFFFFF"/>
                          </a:solidFill>
                          <a:latin typeface="HGP創英角ｺﾞｼｯｸUB"/>
                          <a:cs typeface="HGP創英角ｺﾞｼｯｸUB"/>
                        </a:rPr>
                        <a:t>2</a:t>
                      </a:r>
                      <a:r>
                        <a:rPr lang="en-US" sz="1200" spc="-10" dirty="0">
                          <a:solidFill>
                            <a:srgbClr val="FFFFFF"/>
                          </a:solidFill>
                          <a:latin typeface="HGP創英角ｺﾞｼｯｸUB"/>
                          <a:cs typeface="HGP創英角ｺﾞｼｯｸUB"/>
                        </a:rPr>
                        <a:t>5</a:t>
                      </a:r>
                      <a:r>
                        <a:rPr sz="1200" spc="-10" dirty="0">
                          <a:solidFill>
                            <a:srgbClr val="FFFFFF"/>
                          </a:solidFill>
                          <a:latin typeface="HGP創英角ｺﾞｼｯｸUB"/>
                          <a:cs typeface="HGP創英角ｺﾞｼｯｸUB"/>
                        </a:rPr>
                        <a:t>/3</a:t>
                      </a:r>
                      <a:r>
                        <a:rPr lang="ja-JP" altLang="en-US"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期</a:t>
                      </a:r>
                      <a:endParaRPr lang="en-US" altLang="ja-JP"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endParaRPr>
                    </a:p>
                    <a:p>
                      <a:pPr marL="193040">
                        <a:lnSpc>
                          <a:spcPct val="100000"/>
                        </a:lnSpc>
                        <a:spcBef>
                          <a:spcPts val="815"/>
                        </a:spcBef>
                      </a:pPr>
                      <a:r>
                        <a:rPr lang="ja-JP" altLang="en-US"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  第</a:t>
                      </a:r>
                      <a:r>
                        <a:rPr lang="en-US" altLang="ja-JP"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2Q           </a:t>
                      </a:r>
                      <a:r>
                        <a:rPr lang="ja-JP" altLang="en-US"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            </a:t>
                      </a:r>
                      <a:endParaRPr lang="en-US" altLang="ja-JP"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endParaRPr>
                    </a:p>
                  </a:txBody>
                  <a:tcPr marL="0" marR="0" marT="103505" marB="0">
                    <a:lnL w="381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0099"/>
                    </a:solidFill>
                  </a:tcPr>
                </a:tc>
                <a:tc>
                  <a:txBody>
                    <a:bodyPr/>
                    <a:lstStyle/>
                    <a:p>
                      <a:pPr marL="2540" algn="ctr">
                        <a:lnSpc>
                          <a:spcPct val="200000"/>
                        </a:lnSpc>
                        <a:spcBef>
                          <a:spcPts val="85"/>
                        </a:spcBef>
                      </a:pPr>
                      <a:r>
                        <a:rPr sz="1200" spc="-10" dirty="0">
                          <a:solidFill>
                            <a:srgbClr val="FFFFFF"/>
                          </a:solidFill>
                          <a:latin typeface="HGP創英角ｺﾞｼｯｸUB"/>
                          <a:cs typeface="HGP創英角ｺﾞｼｯｸUB"/>
                        </a:rPr>
                        <a:t>2</a:t>
                      </a:r>
                      <a:r>
                        <a:rPr lang="en-US" sz="1200" spc="-10" dirty="0">
                          <a:solidFill>
                            <a:srgbClr val="FFFFFF"/>
                          </a:solidFill>
                          <a:latin typeface="HGP創英角ｺﾞｼｯｸUB"/>
                          <a:cs typeface="HGP創英角ｺﾞｼｯｸUB"/>
                        </a:rPr>
                        <a:t>6</a:t>
                      </a:r>
                      <a:r>
                        <a:rPr sz="1200" spc="-10" dirty="0">
                          <a:solidFill>
                            <a:srgbClr val="FFFFFF"/>
                          </a:solidFill>
                          <a:latin typeface="HGP創英角ｺﾞｼｯｸUB"/>
                          <a:cs typeface="HGP創英角ｺﾞｼｯｸUB"/>
                        </a:rPr>
                        <a:t>/3</a:t>
                      </a:r>
                      <a:r>
                        <a:rPr lang="ja-JP" altLang="en-US"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期   </a:t>
                      </a:r>
                      <a:r>
                        <a:rPr lang="en-US" sz="1200" spc="-50" dirty="0">
                          <a:solidFill>
                            <a:srgbClr val="FFFFFF"/>
                          </a:solidFill>
                          <a:latin typeface="HGP創英角ｺﾞｼｯｸUB"/>
                          <a:cs typeface="HGP創英角ｺﾞｼｯｸUB"/>
                        </a:rPr>
                        <a:t>         </a:t>
                      </a:r>
                      <a:r>
                        <a:rPr lang="ja-JP" altLang="en-US" sz="1200" spc="-50" dirty="0">
                          <a:solidFill>
                            <a:srgbClr val="FFFFFF"/>
                          </a:solidFill>
                          <a:latin typeface="HGP創英角ｺﾞｼｯｸUB"/>
                          <a:cs typeface="HGP創英角ｺﾞｼｯｸUB"/>
                        </a:rPr>
                        <a:t>　　</a:t>
                      </a:r>
                      <a:r>
                        <a:rPr lang="en-US" sz="1200" spc="-50" dirty="0">
                          <a:solidFill>
                            <a:srgbClr val="FFFFFF"/>
                          </a:solidFill>
                          <a:latin typeface="HGP創英角ｺﾞｼｯｸUB"/>
                          <a:cs typeface="HGP創英角ｺﾞｼｯｸUB"/>
                        </a:rPr>
                        <a:t>    </a:t>
                      </a:r>
                    </a:p>
                  </a:txBody>
                  <a:tcPr marL="0" marR="0" marT="10795" marB="0">
                    <a:lnL w="12700">
                      <a:solidFill>
                        <a:srgbClr val="000000"/>
                      </a:solidFill>
                      <a:prstDash val="solid"/>
                    </a:lnL>
                    <a:lnR w="12700">
                      <a:solidFill>
                        <a:srgbClr val="000000"/>
                      </a:solidFill>
                      <a:prstDash val="solid"/>
                    </a:lnR>
                    <a:lnT w="38100">
                      <a:solidFill>
                        <a:srgbClr val="000000"/>
                      </a:solidFill>
                      <a:prstDash val="solid"/>
                    </a:lnT>
                    <a:lnB w="38100">
                      <a:solidFill>
                        <a:srgbClr val="000000"/>
                      </a:solidFill>
                      <a:prstDash val="solid"/>
                    </a:lnB>
                    <a:solidFill>
                      <a:srgbClr val="007F7F"/>
                    </a:solidFill>
                  </a:tcPr>
                </a:tc>
                <a:tc>
                  <a:txBody>
                    <a:bodyPr/>
                    <a:lstStyle/>
                    <a:p>
                      <a:pPr marL="147320" algn="l">
                        <a:lnSpc>
                          <a:spcPct val="200000"/>
                        </a:lnSpc>
                        <a:spcBef>
                          <a:spcPts val="815"/>
                        </a:spcBef>
                      </a:pPr>
                      <a:r>
                        <a:rPr lang="ja-JP" altLang="en-US" sz="1200" dirty="0">
                          <a:latin typeface="HGP創英角ｺﾞｼｯｸUB" panose="020B0900000000000000" pitchFamily="50" charset="-128"/>
                          <a:ea typeface="HGP創英角ｺﾞｼｯｸUB" panose="020B0900000000000000" pitchFamily="50" charset="-128"/>
                          <a:cs typeface="HGP創英角ｺﾞｼｯｸUB"/>
                        </a:rPr>
                        <a:t>　 前期比</a:t>
                      </a:r>
                      <a:endParaRPr sz="120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103505" marB="0">
                    <a:lnL w="127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extLst>
                  <a:ext uri="{0D108BD9-81ED-4DB2-BD59-A6C34878D82A}">
                    <a16:rowId xmlns:a16="http://schemas.microsoft.com/office/drawing/2014/main" val="10000"/>
                  </a:ext>
                </a:extLst>
              </a:tr>
              <a:tr h="257175">
                <a:tc>
                  <a:txBody>
                    <a:bodyPr/>
                    <a:lstStyle/>
                    <a:p>
                      <a:pPr algn="ctr">
                        <a:lnSpc>
                          <a:spcPct val="100000"/>
                        </a:lnSpc>
                        <a:spcBef>
                          <a:spcPts val="260"/>
                        </a:spcBef>
                      </a:pPr>
                      <a:r>
                        <a:rPr sz="1200" spc="-25" dirty="0">
                          <a:latin typeface="HGP創英角ｺﾞｼｯｸUB"/>
                          <a:cs typeface="HGP創英角ｺﾞｼｯｸUB"/>
                        </a:rPr>
                        <a:t>売上高</a:t>
                      </a:r>
                      <a:endParaRPr sz="1200" dirty="0">
                        <a:latin typeface="HGP創英角ｺﾞｼｯｸUB"/>
                        <a:cs typeface="HGP創英角ｺﾞｼｯｸUB"/>
                      </a:endParaRPr>
                    </a:p>
                  </a:txBody>
                  <a:tcPr marL="0" marR="0" marT="33020" marB="0">
                    <a:lnL w="381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ysDot"/>
                    </a:lnB>
                    <a:blipFill>
                      <a:blip r:embed="rId11"/>
                      <a:tile tx="0" ty="0" sx="100000" sy="100000" flip="none" algn="tl"/>
                    </a:blipFill>
                  </a:tcPr>
                </a:tc>
                <a:tc>
                  <a:txBody>
                    <a:bodyPr/>
                    <a:lstStyle/>
                    <a:p>
                      <a:pPr marR="83820" algn="r">
                        <a:lnSpc>
                          <a:spcPct val="100000"/>
                        </a:lnSpc>
                        <a:spcBef>
                          <a:spcPts val="260"/>
                        </a:spcBef>
                      </a:pPr>
                      <a:r>
                        <a:rPr lang="en-US" sz="1200">
                          <a:solidFill>
                            <a:srgbClr val="000000"/>
                          </a:solidFill>
                          <a:latin typeface="HGP創英角ｺﾞｼｯｸUB"/>
                          <a:cs typeface="HGP創英角ｺﾞｼｯｸUB"/>
                        </a:rPr>
                        <a:t>10,285</a:t>
                      </a:r>
                      <a:endParaRPr sz="1200" dirty="0">
                        <a:solidFill>
                          <a:srgbClr val="000000"/>
                        </a:solidFill>
                        <a:latin typeface="HGP創英角ｺﾞｼｯｸUB"/>
                        <a:cs typeface="HGP創英角ｺﾞｼｯｸUB"/>
                      </a:endParaRPr>
                    </a:p>
                  </a:txBody>
                  <a:tcPr marL="0" marR="0" marT="33020" marB="0">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ysDot"/>
                    </a:lnB>
                    <a:blipFill>
                      <a:blip r:embed="rId11"/>
                      <a:tile tx="0" ty="0" sx="100000" sy="100000" flip="none" algn="tl"/>
                    </a:blipFill>
                  </a:tcPr>
                </a:tc>
                <a:tc>
                  <a:txBody>
                    <a:bodyPr/>
                    <a:lstStyle/>
                    <a:p>
                      <a:pPr marR="83820" algn="r">
                        <a:lnSpc>
                          <a:spcPct val="100000"/>
                        </a:lnSpc>
                        <a:spcBef>
                          <a:spcPts val="260"/>
                        </a:spcBef>
                      </a:pPr>
                      <a:r>
                        <a:rPr lang="en-US" altLang="ja-JP" sz="1200">
                          <a:solidFill>
                            <a:srgbClr val="000000"/>
                          </a:solidFill>
                          <a:latin typeface="HGP創英角ｺﾞｼｯｸUB"/>
                          <a:cs typeface="HGP創英角ｺﾞｼｯｸUB"/>
                        </a:rPr>
                        <a:t>10,372</a:t>
                      </a:r>
                      <a:endParaRPr sz="1200" dirty="0">
                        <a:solidFill>
                          <a:srgbClr val="000000"/>
                        </a:solidFill>
                        <a:latin typeface="HGP創英角ｺﾞｼｯｸUB"/>
                        <a:cs typeface="HGP創英角ｺﾞｼｯｸUB"/>
                      </a:endParaRPr>
                    </a:p>
                  </a:txBody>
                  <a:tcPr marL="0" marR="0" marT="33020" marB="0">
                    <a:lnL w="127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ysDot"/>
                    </a:lnB>
                    <a:blipFill>
                      <a:blip r:embed="rId11"/>
                      <a:tile tx="0" ty="0" sx="100000" sy="100000" flip="none" algn="tl"/>
                    </a:blipFill>
                  </a:tcPr>
                </a:tc>
                <a:tc>
                  <a:txBody>
                    <a:bodyPr/>
                    <a:lstStyle/>
                    <a:p>
                      <a:pPr marR="81915" algn="r">
                        <a:lnSpc>
                          <a:spcPct val="100000"/>
                        </a:lnSpc>
                        <a:spcBef>
                          <a:spcPts val="260"/>
                        </a:spcBef>
                      </a:pPr>
                      <a:r>
                        <a:rPr lang="en-US" altLang="ja-JP" sz="1200" spc="-20">
                          <a:solidFill>
                            <a:srgbClr val="000000"/>
                          </a:solidFill>
                          <a:latin typeface="HGP創英角ｺﾞｼｯｸUB"/>
                          <a:cs typeface="HGP創英角ｺﾞｼｯｸUB"/>
                        </a:rPr>
                        <a:t>0.9</a:t>
                      </a:r>
                      <a:r>
                        <a:rPr sz="1200" spc="-20">
                          <a:latin typeface="HGP創英角ｺﾞｼｯｸUB"/>
                          <a:cs typeface="HGP創英角ｺﾞｼｯｸUB"/>
                        </a:rPr>
                        <a:t>％</a:t>
                      </a:r>
                      <a:endParaRPr sz="1200" dirty="0">
                        <a:latin typeface="HGP創英角ｺﾞｼｯｸUB"/>
                        <a:cs typeface="HGP創英角ｺﾞｼｯｸUB"/>
                      </a:endParaRPr>
                    </a:p>
                  </a:txBody>
                  <a:tcPr marL="0" marR="0" marT="33020" marB="0">
                    <a:lnL w="127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ysDot"/>
                    </a:lnB>
                    <a:blipFill>
                      <a:blip r:embed="rId11"/>
                      <a:tile tx="0" ty="0" sx="100000" sy="100000" flip="none" algn="tl"/>
                    </a:blipFill>
                  </a:tcPr>
                </a:tc>
                <a:extLst>
                  <a:ext uri="{0D108BD9-81ED-4DB2-BD59-A6C34878D82A}">
                    <a16:rowId xmlns:a16="http://schemas.microsoft.com/office/drawing/2014/main" val="10001"/>
                  </a:ext>
                </a:extLst>
              </a:tr>
              <a:tr h="255904">
                <a:tc>
                  <a:txBody>
                    <a:bodyPr/>
                    <a:lstStyle/>
                    <a:p>
                      <a:pPr algn="ctr">
                        <a:lnSpc>
                          <a:spcPct val="100000"/>
                        </a:lnSpc>
                        <a:spcBef>
                          <a:spcPts val="260"/>
                        </a:spcBef>
                      </a:pPr>
                      <a:r>
                        <a:rPr sz="1200" spc="-20" dirty="0">
                          <a:latin typeface="HGP創英角ｺﾞｼｯｸUB"/>
                          <a:cs typeface="HGP創英角ｺﾞｼｯｸUB"/>
                        </a:rPr>
                        <a:t>売上原価</a:t>
                      </a:r>
                      <a:endParaRPr sz="1200">
                        <a:latin typeface="HGP創英角ｺﾞｼｯｸUB"/>
                        <a:cs typeface="HGP創英角ｺﾞｼｯｸUB"/>
                      </a:endParaRPr>
                    </a:p>
                  </a:txBody>
                  <a:tcPr marL="0" marR="0" marT="33020" marB="0">
                    <a:lnL w="381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tcPr>
                </a:tc>
                <a:tc>
                  <a:txBody>
                    <a:bodyPr/>
                    <a:lstStyle/>
                    <a:p>
                      <a:pPr marR="83820" algn="r">
                        <a:lnSpc>
                          <a:spcPct val="100000"/>
                        </a:lnSpc>
                        <a:spcBef>
                          <a:spcPts val="225"/>
                        </a:spcBef>
                      </a:pPr>
                      <a:r>
                        <a:rPr lang="en-US" altLang="ja-JP" sz="1200">
                          <a:solidFill>
                            <a:srgbClr val="000000"/>
                          </a:solidFill>
                          <a:latin typeface="HGP創英角ｺﾞｼｯｸUB"/>
                          <a:cs typeface="HGP創英角ｺﾞｼｯｸUB"/>
                        </a:rPr>
                        <a:t>8,399</a:t>
                      </a:r>
                      <a:endParaRPr sz="1200" dirty="0">
                        <a:solidFill>
                          <a:srgbClr val="000000"/>
                        </a:solidFill>
                        <a:latin typeface="HGP創英角ｺﾞｼｯｸUB"/>
                        <a:cs typeface="HGP創英角ｺﾞｼｯｸUB"/>
                      </a:endParaRPr>
                    </a:p>
                  </a:txBody>
                  <a:tcPr marL="0" marR="0" marT="28575" marB="0">
                    <a:lnL w="381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tcPr>
                </a:tc>
                <a:tc>
                  <a:txBody>
                    <a:bodyPr/>
                    <a:lstStyle/>
                    <a:p>
                      <a:pPr marR="83820" algn="r">
                        <a:lnSpc>
                          <a:spcPct val="100000"/>
                        </a:lnSpc>
                        <a:spcBef>
                          <a:spcPts val="225"/>
                        </a:spcBef>
                      </a:pPr>
                      <a:r>
                        <a:rPr lang="en-US" altLang="ja-JP" sz="1200">
                          <a:solidFill>
                            <a:srgbClr val="000000"/>
                          </a:solidFill>
                          <a:latin typeface="HGP創英角ｺﾞｼｯｸUB"/>
                          <a:cs typeface="HGP創英角ｺﾞｼｯｸUB"/>
                        </a:rPr>
                        <a:t>8,367</a:t>
                      </a:r>
                      <a:endParaRPr sz="1200" dirty="0">
                        <a:solidFill>
                          <a:srgbClr val="000000"/>
                        </a:solidFill>
                        <a:latin typeface="HGP創英角ｺﾞｼｯｸUB"/>
                        <a:cs typeface="HGP創英角ｺﾞｼｯｸUB"/>
                      </a:endParaRPr>
                    </a:p>
                  </a:txBody>
                  <a:tcPr marL="0" marR="0" marT="28575" marB="0">
                    <a:lnL w="127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tcPr>
                </a:tc>
                <a:tc>
                  <a:txBody>
                    <a:bodyPr/>
                    <a:lstStyle/>
                    <a:p>
                      <a:pPr marR="83185" algn="r">
                        <a:lnSpc>
                          <a:spcPct val="100000"/>
                        </a:lnSpc>
                        <a:spcBef>
                          <a:spcPts val="260"/>
                        </a:spcBef>
                      </a:pPr>
                      <a:r>
                        <a:rPr lang="en-US" altLang="ja-JP" sz="1200" spc="-20">
                          <a:solidFill>
                            <a:srgbClr val="000000"/>
                          </a:solidFill>
                          <a:latin typeface="HGP創英角ｺﾞｼｯｸUB"/>
                          <a:cs typeface="HGP創英角ｺﾞｼｯｸUB"/>
                        </a:rPr>
                        <a:t>△0.4</a:t>
                      </a:r>
                      <a:r>
                        <a:rPr sz="1200" spc="-20">
                          <a:latin typeface="HGP創英角ｺﾞｼｯｸUB"/>
                          <a:cs typeface="HGP創英角ｺﾞｼｯｸUB"/>
                        </a:rPr>
                        <a:t>％</a:t>
                      </a:r>
                      <a:endParaRPr sz="1200" dirty="0">
                        <a:latin typeface="HGP創英角ｺﾞｼｯｸUB"/>
                        <a:cs typeface="HGP創英角ｺﾞｼｯｸUB"/>
                      </a:endParaRPr>
                    </a:p>
                  </a:txBody>
                  <a:tcPr marL="0" marR="0" marT="33020" marB="0">
                    <a:lnL w="127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tcPr>
                </a:tc>
                <a:extLst>
                  <a:ext uri="{0D108BD9-81ED-4DB2-BD59-A6C34878D82A}">
                    <a16:rowId xmlns:a16="http://schemas.microsoft.com/office/drawing/2014/main" val="10002"/>
                  </a:ext>
                </a:extLst>
              </a:tr>
              <a:tr h="273685">
                <a:tc>
                  <a:txBody>
                    <a:bodyPr/>
                    <a:lstStyle/>
                    <a:p>
                      <a:pPr algn="ctr">
                        <a:lnSpc>
                          <a:spcPct val="100000"/>
                        </a:lnSpc>
                        <a:spcBef>
                          <a:spcPts val="320"/>
                        </a:spcBef>
                      </a:pPr>
                      <a:r>
                        <a:rPr sz="1200" spc="-20" dirty="0">
                          <a:latin typeface="HGP創英角ｺﾞｼｯｸUB"/>
                          <a:cs typeface="HGP創英角ｺﾞｼｯｸUB"/>
                        </a:rPr>
                        <a:t>売上総利益</a:t>
                      </a:r>
                      <a:endParaRPr sz="1200" dirty="0">
                        <a:latin typeface="HGP創英角ｺﾞｼｯｸUB"/>
                        <a:cs typeface="HGP創英角ｺﾞｼｯｸUB"/>
                      </a:endParaRPr>
                    </a:p>
                  </a:txBody>
                  <a:tcPr marL="0" marR="0" marT="40640" marB="0">
                    <a:lnL w="381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blipFill>
                      <a:blip r:embed="rId11"/>
                      <a:tile tx="0" ty="0" sx="100000" sy="100000" flip="none" algn="tl"/>
                    </a:blipFill>
                  </a:tcPr>
                </a:tc>
                <a:tc>
                  <a:txBody>
                    <a:bodyPr/>
                    <a:lstStyle/>
                    <a:p>
                      <a:pPr marR="81915" algn="r">
                        <a:lnSpc>
                          <a:spcPct val="100000"/>
                        </a:lnSpc>
                        <a:spcBef>
                          <a:spcPts val="215"/>
                        </a:spcBef>
                      </a:pPr>
                      <a:r>
                        <a:rPr lang="en-US" sz="1200">
                          <a:solidFill>
                            <a:srgbClr val="000000"/>
                          </a:solidFill>
                          <a:latin typeface="HGP創英角ｺﾞｼｯｸUB"/>
                          <a:cs typeface="HGP創英角ｺﾞｼｯｸUB"/>
                        </a:rPr>
                        <a:t>1,885</a:t>
                      </a:r>
                      <a:endParaRPr sz="1200" dirty="0">
                        <a:solidFill>
                          <a:srgbClr val="000000"/>
                        </a:solidFill>
                        <a:latin typeface="HGP創英角ｺﾞｼｯｸUB"/>
                        <a:cs typeface="HGP創英角ｺﾞｼｯｸUB"/>
                      </a:endParaRPr>
                    </a:p>
                  </a:txBody>
                  <a:tcPr marL="0" marR="0" marT="27305" marB="0">
                    <a:lnL w="381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blipFill>
                      <a:blip r:embed="rId11"/>
                      <a:tile tx="0" ty="0" sx="100000" sy="100000" flip="none" algn="tl"/>
                    </a:blipFill>
                  </a:tcPr>
                </a:tc>
                <a:tc>
                  <a:txBody>
                    <a:bodyPr/>
                    <a:lstStyle/>
                    <a:p>
                      <a:pPr marR="81915" algn="r">
                        <a:lnSpc>
                          <a:spcPct val="100000"/>
                        </a:lnSpc>
                        <a:spcBef>
                          <a:spcPts val="380"/>
                        </a:spcBef>
                      </a:pPr>
                      <a:r>
                        <a:rPr lang="en-US" altLang="ja-JP" sz="1200">
                          <a:solidFill>
                            <a:srgbClr val="000000"/>
                          </a:solidFill>
                          <a:latin typeface="HGP創英角ｺﾞｼｯｸUB"/>
                          <a:cs typeface="HGP創英角ｺﾞｼｯｸUB"/>
                        </a:rPr>
                        <a:t>2,005</a:t>
                      </a:r>
                      <a:endParaRPr sz="1200" dirty="0">
                        <a:solidFill>
                          <a:srgbClr val="000000"/>
                        </a:solidFill>
                        <a:latin typeface="HGP創英角ｺﾞｼｯｸUB"/>
                        <a:cs typeface="HGP創英角ｺﾞｼｯｸUB"/>
                      </a:endParaRPr>
                    </a:p>
                  </a:txBody>
                  <a:tcPr marL="0" marR="0" marT="48260" marB="0">
                    <a:lnL w="127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blipFill>
                      <a:blip r:embed="rId11"/>
                      <a:tile tx="0" ty="0" sx="100000" sy="100000" flip="none" algn="tl"/>
                    </a:blipFill>
                  </a:tcPr>
                </a:tc>
                <a:tc>
                  <a:txBody>
                    <a:bodyPr/>
                    <a:lstStyle/>
                    <a:p>
                      <a:pPr marR="83185" algn="r">
                        <a:lnSpc>
                          <a:spcPct val="100000"/>
                        </a:lnSpc>
                        <a:spcBef>
                          <a:spcPts val="380"/>
                        </a:spcBef>
                      </a:pPr>
                      <a:r>
                        <a:rPr lang="en-US" sz="1200" spc="-10">
                          <a:solidFill>
                            <a:srgbClr val="000000"/>
                          </a:solidFill>
                          <a:latin typeface="HGP創英角ｺﾞｼｯｸUB"/>
                          <a:cs typeface="HGP創英角ｺﾞｼｯｸUB"/>
                        </a:rPr>
                        <a:t>6.3</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48260" marB="0">
                    <a:lnL w="127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blipFill>
                      <a:blip r:embed="rId11"/>
                      <a:tile tx="0" ty="0" sx="100000" sy="100000" flip="none" algn="tl"/>
                    </a:blipFill>
                  </a:tcPr>
                </a:tc>
                <a:extLst>
                  <a:ext uri="{0D108BD9-81ED-4DB2-BD59-A6C34878D82A}">
                    <a16:rowId xmlns:a16="http://schemas.microsoft.com/office/drawing/2014/main" val="10003"/>
                  </a:ext>
                </a:extLst>
              </a:tr>
              <a:tr h="272415">
                <a:tc>
                  <a:txBody>
                    <a:bodyPr/>
                    <a:lstStyle/>
                    <a:p>
                      <a:pPr algn="ctr">
                        <a:lnSpc>
                          <a:spcPct val="100000"/>
                        </a:lnSpc>
                        <a:spcBef>
                          <a:spcPts val="320"/>
                        </a:spcBef>
                      </a:pPr>
                      <a:r>
                        <a:rPr sz="1200" spc="-20" dirty="0">
                          <a:latin typeface="HGP創英角ｺﾞｼｯｸUB"/>
                          <a:cs typeface="HGP創英角ｺﾞｼｯｸUB"/>
                        </a:rPr>
                        <a:t>販売管理費</a:t>
                      </a:r>
                      <a:endParaRPr sz="1200">
                        <a:latin typeface="HGP創英角ｺﾞｼｯｸUB"/>
                        <a:cs typeface="HGP創英角ｺﾞｼｯｸUB"/>
                      </a:endParaRPr>
                    </a:p>
                  </a:txBody>
                  <a:tcPr marL="0" marR="0" marT="40640" marB="0">
                    <a:lnL w="381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tcPr>
                </a:tc>
                <a:tc>
                  <a:txBody>
                    <a:bodyPr/>
                    <a:lstStyle/>
                    <a:p>
                      <a:pPr marR="81915" algn="r">
                        <a:lnSpc>
                          <a:spcPct val="100000"/>
                        </a:lnSpc>
                        <a:spcBef>
                          <a:spcPts val="225"/>
                        </a:spcBef>
                      </a:pPr>
                      <a:r>
                        <a:rPr lang="en-US" sz="1200">
                          <a:solidFill>
                            <a:srgbClr val="000000"/>
                          </a:solidFill>
                          <a:latin typeface="HGP創英角ｺﾞｼｯｸUB"/>
                          <a:cs typeface="HGP創英角ｺﾞｼｯｸUB"/>
                        </a:rPr>
                        <a:t>1,747</a:t>
                      </a:r>
                      <a:endParaRPr sz="1200" dirty="0">
                        <a:solidFill>
                          <a:srgbClr val="000000"/>
                        </a:solidFill>
                        <a:latin typeface="HGP創英角ｺﾞｼｯｸUB"/>
                        <a:cs typeface="HGP創英角ｺﾞｼｯｸUB"/>
                      </a:endParaRPr>
                    </a:p>
                  </a:txBody>
                  <a:tcPr marL="0" marR="0" marT="28575" marB="0">
                    <a:lnL w="381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tcPr>
                </a:tc>
                <a:tc>
                  <a:txBody>
                    <a:bodyPr/>
                    <a:lstStyle/>
                    <a:p>
                      <a:pPr marR="81915" algn="r">
                        <a:lnSpc>
                          <a:spcPct val="100000"/>
                        </a:lnSpc>
                        <a:spcBef>
                          <a:spcPts val="380"/>
                        </a:spcBef>
                      </a:pPr>
                      <a:r>
                        <a:rPr lang="en-US" altLang="ja-JP" sz="1200">
                          <a:solidFill>
                            <a:srgbClr val="000000"/>
                          </a:solidFill>
                          <a:latin typeface="HGP創英角ｺﾞｼｯｸUB"/>
                          <a:cs typeface="HGP創英角ｺﾞｼｯｸUB"/>
                        </a:rPr>
                        <a:t>1,681</a:t>
                      </a:r>
                      <a:endParaRPr sz="1200" dirty="0">
                        <a:solidFill>
                          <a:srgbClr val="000000"/>
                        </a:solidFill>
                        <a:latin typeface="HGP創英角ｺﾞｼｯｸUB"/>
                        <a:cs typeface="HGP創英角ｺﾞｼｯｸUB"/>
                      </a:endParaRPr>
                    </a:p>
                  </a:txBody>
                  <a:tcPr marL="0" marR="0" marT="48260" marB="0">
                    <a:lnL w="127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tcPr>
                </a:tc>
                <a:tc>
                  <a:txBody>
                    <a:bodyPr/>
                    <a:lstStyle/>
                    <a:p>
                      <a:pPr marR="83185" algn="r">
                        <a:lnSpc>
                          <a:spcPct val="100000"/>
                        </a:lnSpc>
                        <a:spcBef>
                          <a:spcPts val="380"/>
                        </a:spcBef>
                      </a:pPr>
                      <a:r>
                        <a:rPr lang="en-US" altLang="ja-JP" sz="1200" spc="-10">
                          <a:solidFill>
                            <a:srgbClr val="000000"/>
                          </a:solidFill>
                          <a:latin typeface="HGP創英角ｺﾞｼｯｸUB"/>
                          <a:cs typeface="HGP創英角ｺﾞｼｯｸUB"/>
                        </a:rPr>
                        <a:t>△3.8</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48260" marB="0">
                    <a:lnL w="127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tcPr>
                </a:tc>
                <a:extLst>
                  <a:ext uri="{0D108BD9-81ED-4DB2-BD59-A6C34878D82A}">
                    <a16:rowId xmlns:a16="http://schemas.microsoft.com/office/drawing/2014/main" val="10004"/>
                  </a:ext>
                </a:extLst>
              </a:tr>
              <a:tr h="257175">
                <a:tc>
                  <a:txBody>
                    <a:bodyPr/>
                    <a:lstStyle/>
                    <a:p>
                      <a:pPr algn="ctr">
                        <a:lnSpc>
                          <a:spcPct val="100000"/>
                        </a:lnSpc>
                        <a:spcBef>
                          <a:spcPts val="260"/>
                        </a:spcBef>
                      </a:pPr>
                      <a:r>
                        <a:rPr sz="1200" spc="-20" dirty="0">
                          <a:latin typeface="HGP創英角ｺﾞｼｯｸUB"/>
                          <a:cs typeface="HGP創英角ｺﾞｼｯｸUB"/>
                        </a:rPr>
                        <a:t>営業利益</a:t>
                      </a:r>
                      <a:endParaRPr sz="1200" dirty="0">
                        <a:latin typeface="HGP創英角ｺﾞｼｯｸUB"/>
                        <a:cs typeface="HGP創英角ｺﾞｼｯｸUB"/>
                      </a:endParaRPr>
                    </a:p>
                  </a:txBody>
                  <a:tcPr marL="0" marR="0" marT="33020" marB="0">
                    <a:lnL w="381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blipFill>
                      <a:blip r:embed="rId11"/>
                      <a:tile tx="0" ty="0" sx="100000" sy="100000" flip="none" algn="tl"/>
                    </a:blipFill>
                  </a:tcPr>
                </a:tc>
                <a:tc>
                  <a:txBody>
                    <a:bodyPr/>
                    <a:lstStyle/>
                    <a:p>
                      <a:pPr marR="83820" algn="r">
                        <a:lnSpc>
                          <a:spcPct val="100000"/>
                        </a:lnSpc>
                        <a:spcBef>
                          <a:spcPts val="225"/>
                        </a:spcBef>
                      </a:pPr>
                      <a:r>
                        <a:rPr lang="en-US" sz="1200">
                          <a:solidFill>
                            <a:srgbClr val="000000"/>
                          </a:solidFill>
                          <a:latin typeface="HGP創英角ｺﾞｼｯｸUB"/>
                          <a:cs typeface="HGP創英角ｺﾞｼｯｸUB"/>
                        </a:rPr>
                        <a:t>138</a:t>
                      </a:r>
                      <a:endParaRPr sz="1200" dirty="0">
                        <a:solidFill>
                          <a:srgbClr val="000000"/>
                        </a:solidFill>
                        <a:latin typeface="HGP創英角ｺﾞｼｯｸUB"/>
                        <a:cs typeface="HGP創英角ｺﾞｼｯｸUB"/>
                      </a:endParaRPr>
                    </a:p>
                  </a:txBody>
                  <a:tcPr marL="0" marR="0" marT="28575" marB="0">
                    <a:lnL w="381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blipFill>
                      <a:blip r:embed="rId11"/>
                      <a:tile tx="0" ty="0" sx="100000" sy="100000" flip="none" algn="tl"/>
                    </a:blipFill>
                  </a:tcPr>
                </a:tc>
                <a:tc>
                  <a:txBody>
                    <a:bodyPr/>
                    <a:lstStyle/>
                    <a:p>
                      <a:pPr marR="83820" algn="r">
                        <a:lnSpc>
                          <a:spcPct val="100000"/>
                        </a:lnSpc>
                        <a:spcBef>
                          <a:spcPts val="225"/>
                        </a:spcBef>
                      </a:pPr>
                      <a:r>
                        <a:rPr lang="en-US" altLang="ja-JP" sz="1200">
                          <a:solidFill>
                            <a:srgbClr val="000000"/>
                          </a:solidFill>
                          <a:latin typeface="HGP創英角ｺﾞｼｯｸUB"/>
                          <a:cs typeface="HGP創英角ｺﾞｼｯｸUB"/>
                        </a:rPr>
                        <a:t>323</a:t>
                      </a:r>
                      <a:endParaRPr sz="1200" dirty="0">
                        <a:solidFill>
                          <a:srgbClr val="000000"/>
                        </a:solidFill>
                        <a:latin typeface="HGP創英角ｺﾞｼｯｸUB"/>
                        <a:cs typeface="HGP創英角ｺﾞｼｯｸUB"/>
                      </a:endParaRPr>
                    </a:p>
                  </a:txBody>
                  <a:tcPr marL="0" marR="0" marT="28575" marB="0">
                    <a:lnL w="127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blipFill>
                      <a:blip r:embed="rId11"/>
                      <a:tile tx="0" ty="0" sx="100000" sy="100000" flip="none" algn="tl"/>
                    </a:blipFill>
                  </a:tcPr>
                </a:tc>
                <a:tc>
                  <a:txBody>
                    <a:bodyPr/>
                    <a:lstStyle/>
                    <a:p>
                      <a:pPr marR="83185" algn="r">
                        <a:lnSpc>
                          <a:spcPct val="100000"/>
                        </a:lnSpc>
                        <a:spcBef>
                          <a:spcPts val="260"/>
                        </a:spcBef>
                      </a:pPr>
                      <a:r>
                        <a:rPr lang="en-US" altLang="ja-JP" sz="1200" spc="-1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133.7</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33020" marB="0">
                    <a:lnL w="127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blipFill>
                      <a:blip r:embed="rId11"/>
                      <a:tile tx="0" ty="0" sx="100000" sy="100000" flip="none" algn="tl"/>
                    </a:blipFill>
                  </a:tcPr>
                </a:tc>
                <a:extLst>
                  <a:ext uri="{0D108BD9-81ED-4DB2-BD59-A6C34878D82A}">
                    <a16:rowId xmlns:a16="http://schemas.microsoft.com/office/drawing/2014/main" val="10005"/>
                  </a:ext>
                </a:extLst>
              </a:tr>
              <a:tr h="255904">
                <a:tc>
                  <a:txBody>
                    <a:bodyPr/>
                    <a:lstStyle/>
                    <a:p>
                      <a:pPr algn="ctr">
                        <a:lnSpc>
                          <a:spcPct val="100000"/>
                        </a:lnSpc>
                        <a:spcBef>
                          <a:spcPts val="250"/>
                        </a:spcBef>
                      </a:pPr>
                      <a:r>
                        <a:rPr sz="1200" spc="-20" dirty="0">
                          <a:latin typeface="HGP創英角ｺﾞｼｯｸUB"/>
                          <a:cs typeface="HGP創英角ｺﾞｼｯｸUB"/>
                        </a:rPr>
                        <a:t>経常利益</a:t>
                      </a:r>
                      <a:endParaRPr sz="1200">
                        <a:latin typeface="HGP創英角ｺﾞｼｯｸUB"/>
                        <a:cs typeface="HGP創英角ｺﾞｼｯｸUB"/>
                      </a:endParaRPr>
                    </a:p>
                  </a:txBody>
                  <a:tcPr marL="0" marR="0" marT="31750" marB="0">
                    <a:lnL w="381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tcPr>
                </a:tc>
                <a:tc>
                  <a:txBody>
                    <a:bodyPr/>
                    <a:lstStyle/>
                    <a:p>
                      <a:pPr marR="83820" algn="r">
                        <a:lnSpc>
                          <a:spcPct val="100000"/>
                        </a:lnSpc>
                        <a:spcBef>
                          <a:spcPts val="215"/>
                        </a:spcBef>
                      </a:pPr>
                      <a:r>
                        <a:rPr lang="en-US" sz="1200">
                          <a:solidFill>
                            <a:srgbClr val="000000"/>
                          </a:solidFill>
                          <a:latin typeface="HGP創英角ｺﾞｼｯｸUB"/>
                          <a:cs typeface="HGP創英角ｺﾞｼｯｸUB"/>
                        </a:rPr>
                        <a:t>132</a:t>
                      </a:r>
                      <a:endParaRPr sz="1200" dirty="0">
                        <a:solidFill>
                          <a:srgbClr val="000000"/>
                        </a:solidFill>
                        <a:latin typeface="HGP創英角ｺﾞｼｯｸUB"/>
                        <a:cs typeface="HGP創英角ｺﾞｼｯｸUB"/>
                      </a:endParaRPr>
                    </a:p>
                  </a:txBody>
                  <a:tcPr marL="0" marR="0" marT="27305" marB="0">
                    <a:lnL w="381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tcPr>
                </a:tc>
                <a:tc>
                  <a:txBody>
                    <a:bodyPr/>
                    <a:lstStyle/>
                    <a:p>
                      <a:pPr marR="83820" algn="r">
                        <a:lnSpc>
                          <a:spcPct val="100000"/>
                        </a:lnSpc>
                        <a:spcBef>
                          <a:spcPts val="215"/>
                        </a:spcBef>
                      </a:pPr>
                      <a:r>
                        <a:rPr lang="en-US" altLang="ja-JP" sz="1200">
                          <a:solidFill>
                            <a:srgbClr val="000000"/>
                          </a:solidFill>
                          <a:latin typeface="HGP創英角ｺﾞｼｯｸUB"/>
                          <a:cs typeface="HGP創英角ｺﾞｼｯｸUB"/>
                        </a:rPr>
                        <a:t>334</a:t>
                      </a:r>
                      <a:endParaRPr sz="1200" dirty="0">
                        <a:solidFill>
                          <a:srgbClr val="000000"/>
                        </a:solidFill>
                        <a:latin typeface="HGP創英角ｺﾞｼｯｸUB"/>
                        <a:cs typeface="HGP創英角ｺﾞｼｯｸUB"/>
                      </a:endParaRPr>
                    </a:p>
                  </a:txBody>
                  <a:tcPr marL="0" marR="0" marT="27305" marB="0">
                    <a:lnL w="127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tcPr>
                </a:tc>
                <a:tc>
                  <a:txBody>
                    <a:bodyPr/>
                    <a:lstStyle/>
                    <a:p>
                      <a:pPr marR="83185" algn="r">
                        <a:lnSpc>
                          <a:spcPct val="100000"/>
                        </a:lnSpc>
                        <a:spcBef>
                          <a:spcPts val="250"/>
                        </a:spcBef>
                      </a:pPr>
                      <a:r>
                        <a:rPr lang="en-US" altLang="ja-JP" sz="1200" spc="-10">
                          <a:solidFill>
                            <a:srgbClr val="000000"/>
                          </a:solidFill>
                          <a:latin typeface="HGP創英角ｺﾞｼｯｸUB" panose="020B0900000000000000" pitchFamily="50" charset="-128"/>
                          <a:ea typeface="HGP創英角ｺﾞｼｯｸUB" panose="020B0900000000000000" pitchFamily="50" charset="-128"/>
                          <a:cs typeface="HGP創英角ｺﾞｼｯｸUB"/>
                        </a:rPr>
                        <a:t>153.1</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31750" marB="0">
                    <a:lnL w="127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tcPr>
                </a:tc>
                <a:extLst>
                  <a:ext uri="{0D108BD9-81ED-4DB2-BD59-A6C34878D82A}">
                    <a16:rowId xmlns:a16="http://schemas.microsoft.com/office/drawing/2014/main" val="10006"/>
                  </a:ext>
                </a:extLst>
              </a:tr>
              <a:tr h="254000">
                <a:tc>
                  <a:txBody>
                    <a:bodyPr/>
                    <a:lstStyle/>
                    <a:p>
                      <a:pPr algn="ctr">
                        <a:lnSpc>
                          <a:spcPct val="100000"/>
                        </a:lnSpc>
                        <a:spcBef>
                          <a:spcPts val="250"/>
                        </a:spcBef>
                      </a:pPr>
                      <a:r>
                        <a:rPr sz="1200" spc="-20" dirty="0">
                          <a:latin typeface="HGP創英角ｺﾞｼｯｸUB"/>
                          <a:cs typeface="HGP創英角ｺﾞｼｯｸUB"/>
                        </a:rPr>
                        <a:t>当期純利益</a:t>
                      </a:r>
                      <a:endParaRPr sz="1200" dirty="0">
                        <a:latin typeface="HGP創英角ｺﾞｼｯｸUB"/>
                        <a:cs typeface="HGP創英角ｺﾞｼｯｸUB"/>
                      </a:endParaRPr>
                    </a:p>
                  </a:txBody>
                  <a:tcPr marL="0" marR="0" marT="31750" marB="0">
                    <a:lnL w="38100">
                      <a:solidFill>
                        <a:srgbClr val="000000"/>
                      </a:solidFill>
                      <a:prstDash val="solid"/>
                    </a:lnL>
                    <a:lnR w="38100">
                      <a:solidFill>
                        <a:srgbClr val="000000"/>
                      </a:solidFill>
                      <a:prstDash val="solid"/>
                    </a:lnR>
                    <a:lnT w="12700">
                      <a:solidFill>
                        <a:srgbClr val="000000"/>
                      </a:solidFill>
                      <a:prstDash val="sysDot"/>
                    </a:lnT>
                    <a:lnB w="38100">
                      <a:solidFill>
                        <a:srgbClr val="000000"/>
                      </a:solidFill>
                      <a:prstDash val="solid"/>
                    </a:lnB>
                    <a:blipFill>
                      <a:blip r:embed="rId11"/>
                      <a:tile tx="0" ty="0" sx="100000" sy="100000" flip="none" algn="tl"/>
                    </a:blipFill>
                  </a:tcPr>
                </a:tc>
                <a:tc>
                  <a:txBody>
                    <a:bodyPr/>
                    <a:lstStyle/>
                    <a:p>
                      <a:pPr marR="83820" algn="r">
                        <a:lnSpc>
                          <a:spcPct val="100000"/>
                        </a:lnSpc>
                        <a:spcBef>
                          <a:spcPts val="215"/>
                        </a:spcBef>
                      </a:pPr>
                      <a:r>
                        <a:rPr lang="en-US" altLang="ja-JP" sz="1200">
                          <a:solidFill>
                            <a:srgbClr val="000000"/>
                          </a:solidFill>
                          <a:latin typeface="HGP創英角ｺﾞｼｯｸUB"/>
                          <a:cs typeface="HGP創英角ｺﾞｼｯｸUB"/>
                        </a:rPr>
                        <a:t>75</a:t>
                      </a:r>
                      <a:endParaRPr sz="1200" dirty="0">
                        <a:solidFill>
                          <a:srgbClr val="000000"/>
                        </a:solidFill>
                        <a:latin typeface="HGP創英角ｺﾞｼｯｸUB"/>
                        <a:cs typeface="HGP創英角ｺﾞｼｯｸUB"/>
                      </a:endParaRPr>
                    </a:p>
                  </a:txBody>
                  <a:tcPr marL="0" marR="0" marT="27305" marB="0">
                    <a:lnL w="38100">
                      <a:solidFill>
                        <a:srgbClr val="000000"/>
                      </a:solidFill>
                      <a:prstDash val="solid"/>
                    </a:lnL>
                    <a:lnR w="12700">
                      <a:solidFill>
                        <a:srgbClr val="000000"/>
                      </a:solidFill>
                      <a:prstDash val="solid"/>
                    </a:lnR>
                    <a:lnT w="12700">
                      <a:solidFill>
                        <a:srgbClr val="000000"/>
                      </a:solidFill>
                      <a:prstDash val="sysDot"/>
                    </a:lnT>
                    <a:lnB w="38100">
                      <a:solidFill>
                        <a:srgbClr val="000000"/>
                      </a:solidFill>
                      <a:prstDash val="solid"/>
                    </a:lnB>
                    <a:blipFill>
                      <a:blip r:embed="rId11"/>
                      <a:tile tx="0" ty="0" sx="100000" sy="100000" flip="none" algn="tl"/>
                    </a:blipFill>
                  </a:tcPr>
                </a:tc>
                <a:tc>
                  <a:txBody>
                    <a:bodyPr/>
                    <a:lstStyle/>
                    <a:p>
                      <a:pPr marR="83820" algn="r">
                        <a:lnSpc>
                          <a:spcPct val="100000"/>
                        </a:lnSpc>
                        <a:spcBef>
                          <a:spcPts val="215"/>
                        </a:spcBef>
                      </a:pPr>
                      <a:r>
                        <a:rPr lang="en-US" altLang="ja-JP" sz="1200">
                          <a:solidFill>
                            <a:srgbClr val="000000"/>
                          </a:solidFill>
                          <a:latin typeface="HGP創英角ｺﾞｼｯｸUB"/>
                          <a:cs typeface="HGP創英角ｺﾞｼｯｸUB"/>
                        </a:rPr>
                        <a:t>214</a:t>
                      </a:r>
                      <a:endParaRPr sz="1200" dirty="0">
                        <a:solidFill>
                          <a:srgbClr val="000000"/>
                        </a:solidFill>
                        <a:latin typeface="HGP創英角ｺﾞｼｯｸUB"/>
                        <a:cs typeface="HGP創英角ｺﾞｼｯｸUB"/>
                      </a:endParaRPr>
                    </a:p>
                  </a:txBody>
                  <a:tcPr marL="0" marR="0" marT="27305" marB="0">
                    <a:lnL w="12700">
                      <a:solidFill>
                        <a:srgbClr val="000000"/>
                      </a:solidFill>
                      <a:prstDash val="solid"/>
                    </a:lnL>
                    <a:lnR w="12700">
                      <a:solidFill>
                        <a:srgbClr val="000000"/>
                      </a:solidFill>
                      <a:prstDash val="solid"/>
                    </a:lnR>
                    <a:lnT w="12700">
                      <a:solidFill>
                        <a:srgbClr val="000000"/>
                      </a:solidFill>
                      <a:prstDash val="sysDot"/>
                    </a:lnT>
                    <a:lnB w="38100">
                      <a:solidFill>
                        <a:srgbClr val="000000"/>
                      </a:solidFill>
                      <a:prstDash val="solid"/>
                    </a:lnB>
                    <a:blipFill>
                      <a:blip r:embed="rId11"/>
                      <a:tile tx="0" ty="0" sx="100000" sy="100000" flip="none" algn="tl"/>
                    </a:blipFill>
                  </a:tcPr>
                </a:tc>
                <a:tc>
                  <a:txBody>
                    <a:bodyPr/>
                    <a:lstStyle/>
                    <a:p>
                      <a:pPr marR="83185" algn="r">
                        <a:lnSpc>
                          <a:spcPct val="100000"/>
                        </a:lnSpc>
                        <a:spcBef>
                          <a:spcPts val="250"/>
                        </a:spcBef>
                      </a:pPr>
                      <a:r>
                        <a:rPr lang="en-US" altLang="ja-JP" sz="1200" spc="-10">
                          <a:solidFill>
                            <a:srgbClr val="000000"/>
                          </a:solidFill>
                          <a:latin typeface="HGP創英角ｺﾞｼｯｸUB"/>
                          <a:cs typeface="HGP創英角ｺﾞｼｯｸUB"/>
                        </a:rPr>
                        <a:t>185.0</a:t>
                      </a:r>
                      <a:r>
                        <a:rPr sz="1200" spc="-10">
                          <a:latin typeface="HGP創英角ｺﾞｼｯｸUB"/>
                          <a:cs typeface="HGP創英角ｺﾞｼｯｸUB"/>
                        </a:rPr>
                        <a:t>％</a:t>
                      </a:r>
                      <a:endParaRPr sz="1200" dirty="0">
                        <a:latin typeface="HGP創英角ｺﾞｼｯｸUB"/>
                        <a:cs typeface="HGP創英角ｺﾞｼｯｸUB"/>
                      </a:endParaRPr>
                    </a:p>
                  </a:txBody>
                  <a:tcPr marL="0" marR="0" marT="31750" marB="0">
                    <a:lnL w="12700">
                      <a:solidFill>
                        <a:srgbClr val="000000"/>
                      </a:solidFill>
                      <a:prstDash val="solid"/>
                    </a:lnL>
                    <a:lnR w="38100">
                      <a:solidFill>
                        <a:srgbClr val="000000"/>
                      </a:solidFill>
                      <a:prstDash val="solid"/>
                    </a:lnR>
                    <a:lnT w="12700">
                      <a:solidFill>
                        <a:srgbClr val="000000"/>
                      </a:solidFill>
                      <a:prstDash val="sysDot"/>
                    </a:lnT>
                    <a:lnB w="38100">
                      <a:solidFill>
                        <a:srgbClr val="000000"/>
                      </a:solidFill>
                      <a:prstDash val="solid"/>
                    </a:lnB>
                    <a:blipFill>
                      <a:blip r:embed="rId11"/>
                      <a:tile tx="0" ty="0" sx="100000" sy="100000" flip="none" algn="tl"/>
                    </a:blipFill>
                  </a:tcPr>
                </a:tc>
                <a:extLst>
                  <a:ext uri="{0D108BD9-81ED-4DB2-BD59-A6C34878D82A}">
                    <a16:rowId xmlns:a16="http://schemas.microsoft.com/office/drawing/2014/main" val="10007"/>
                  </a:ext>
                </a:extLst>
              </a:tr>
            </a:tbl>
          </a:graphicData>
        </a:graphic>
      </p:graphicFrame>
      <p:grpSp>
        <p:nvGrpSpPr>
          <p:cNvPr id="204" name="object 31">
            <a:extLst>
              <a:ext uri="{FF2B5EF4-FFF2-40B4-BE49-F238E27FC236}">
                <a16:creationId xmlns:a16="http://schemas.microsoft.com/office/drawing/2014/main" id="{80D736EE-B8A1-F93D-A1E5-424CB5D2FD8B}"/>
              </a:ext>
            </a:extLst>
          </p:cNvPr>
          <p:cNvGrpSpPr/>
          <p:nvPr/>
        </p:nvGrpSpPr>
        <p:grpSpPr>
          <a:xfrm>
            <a:off x="11058374" y="2828295"/>
            <a:ext cx="3357879" cy="548640"/>
            <a:chOff x="5685921" y="3587496"/>
            <a:chExt cx="3357879" cy="548640"/>
          </a:xfrm>
        </p:grpSpPr>
        <p:pic>
          <p:nvPicPr>
            <p:cNvPr id="205" name="object 32">
              <a:extLst>
                <a:ext uri="{FF2B5EF4-FFF2-40B4-BE49-F238E27FC236}">
                  <a16:creationId xmlns:a16="http://schemas.microsoft.com/office/drawing/2014/main" id="{EE53627A-D642-569F-D1B8-E88EEDB56D77}"/>
                </a:ext>
              </a:extLst>
            </p:cNvPr>
            <p:cNvPicPr/>
            <p:nvPr/>
          </p:nvPicPr>
          <p:blipFill>
            <a:blip r:embed="rId28" cstate="print"/>
            <a:stretch>
              <a:fillRect/>
            </a:stretch>
          </p:blipFill>
          <p:spPr>
            <a:xfrm>
              <a:off x="5685921" y="3587496"/>
              <a:ext cx="1490471" cy="274320"/>
            </a:xfrm>
            <a:prstGeom prst="rect">
              <a:avLst/>
            </a:prstGeom>
          </p:spPr>
        </p:pic>
        <p:pic>
          <p:nvPicPr>
            <p:cNvPr id="206" name="object 33">
              <a:extLst>
                <a:ext uri="{FF2B5EF4-FFF2-40B4-BE49-F238E27FC236}">
                  <a16:creationId xmlns:a16="http://schemas.microsoft.com/office/drawing/2014/main" id="{251DEA58-A2DD-6B49-1199-8258BE6AE1AB}"/>
                </a:ext>
              </a:extLst>
            </p:cNvPr>
            <p:cNvPicPr/>
            <p:nvPr/>
          </p:nvPicPr>
          <p:blipFill>
            <a:blip r:embed="rId29" cstate="print"/>
            <a:stretch>
              <a:fillRect/>
            </a:stretch>
          </p:blipFill>
          <p:spPr>
            <a:xfrm>
              <a:off x="7176393" y="3587496"/>
              <a:ext cx="952500" cy="274320"/>
            </a:xfrm>
            <a:prstGeom prst="rect">
              <a:avLst/>
            </a:prstGeom>
          </p:spPr>
        </p:pic>
        <p:pic>
          <p:nvPicPr>
            <p:cNvPr id="207" name="object 34">
              <a:extLst>
                <a:ext uri="{FF2B5EF4-FFF2-40B4-BE49-F238E27FC236}">
                  <a16:creationId xmlns:a16="http://schemas.microsoft.com/office/drawing/2014/main" id="{0D1C831E-E61C-6F91-F979-E2AF412CCEBA}"/>
                </a:ext>
              </a:extLst>
            </p:cNvPr>
            <p:cNvPicPr/>
            <p:nvPr/>
          </p:nvPicPr>
          <p:blipFill>
            <a:blip r:embed="rId30" cstate="print"/>
            <a:stretch>
              <a:fillRect/>
            </a:stretch>
          </p:blipFill>
          <p:spPr>
            <a:xfrm>
              <a:off x="8128893" y="3587496"/>
              <a:ext cx="914399" cy="274320"/>
            </a:xfrm>
            <a:prstGeom prst="rect">
              <a:avLst/>
            </a:prstGeom>
          </p:spPr>
        </p:pic>
        <p:pic>
          <p:nvPicPr>
            <p:cNvPr id="208" name="object 35">
              <a:extLst>
                <a:ext uri="{FF2B5EF4-FFF2-40B4-BE49-F238E27FC236}">
                  <a16:creationId xmlns:a16="http://schemas.microsoft.com/office/drawing/2014/main" id="{61BBA85D-0786-C4D4-6C6E-180C7574DF9F}"/>
                </a:ext>
              </a:extLst>
            </p:cNvPr>
            <p:cNvPicPr/>
            <p:nvPr/>
          </p:nvPicPr>
          <p:blipFill>
            <a:blip r:embed="rId31" cstate="print"/>
            <a:stretch>
              <a:fillRect/>
            </a:stretch>
          </p:blipFill>
          <p:spPr>
            <a:xfrm>
              <a:off x="5685921" y="3861816"/>
              <a:ext cx="1490471" cy="274320"/>
            </a:xfrm>
            <a:prstGeom prst="rect">
              <a:avLst/>
            </a:prstGeom>
          </p:spPr>
        </p:pic>
        <p:pic>
          <p:nvPicPr>
            <p:cNvPr id="209" name="object 36">
              <a:extLst>
                <a:ext uri="{FF2B5EF4-FFF2-40B4-BE49-F238E27FC236}">
                  <a16:creationId xmlns:a16="http://schemas.microsoft.com/office/drawing/2014/main" id="{C706DA85-2C29-32C9-E407-4E6DE4097584}"/>
                </a:ext>
              </a:extLst>
            </p:cNvPr>
            <p:cNvPicPr/>
            <p:nvPr/>
          </p:nvPicPr>
          <p:blipFill>
            <a:blip r:embed="rId32" cstate="print"/>
            <a:stretch>
              <a:fillRect/>
            </a:stretch>
          </p:blipFill>
          <p:spPr>
            <a:xfrm>
              <a:off x="7176393" y="3861816"/>
              <a:ext cx="952500" cy="274320"/>
            </a:xfrm>
            <a:prstGeom prst="rect">
              <a:avLst/>
            </a:prstGeom>
          </p:spPr>
        </p:pic>
        <p:pic>
          <p:nvPicPr>
            <p:cNvPr id="210" name="object 37">
              <a:extLst>
                <a:ext uri="{FF2B5EF4-FFF2-40B4-BE49-F238E27FC236}">
                  <a16:creationId xmlns:a16="http://schemas.microsoft.com/office/drawing/2014/main" id="{40C82BF2-BBC7-E3E3-D396-9E48D2FE3FC6}"/>
                </a:ext>
              </a:extLst>
            </p:cNvPr>
            <p:cNvPicPr/>
            <p:nvPr/>
          </p:nvPicPr>
          <p:blipFill>
            <a:blip r:embed="rId33" cstate="print"/>
            <a:stretch>
              <a:fillRect/>
            </a:stretch>
          </p:blipFill>
          <p:spPr>
            <a:xfrm>
              <a:off x="8128893" y="3861816"/>
              <a:ext cx="914399" cy="274320"/>
            </a:xfrm>
            <a:prstGeom prst="rect">
              <a:avLst/>
            </a:prstGeom>
          </p:spPr>
        </p:pic>
      </p:grpSp>
      <p:graphicFrame>
        <p:nvGraphicFramePr>
          <p:cNvPr id="211" name="object 38">
            <a:extLst>
              <a:ext uri="{FF2B5EF4-FFF2-40B4-BE49-F238E27FC236}">
                <a16:creationId xmlns:a16="http://schemas.microsoft.com/office/drawing/2014/main" id="{FD982A55-38BC-C353-7491-DB9D143C9305}"/>
              </a:ext>
            </a:extLst>
          </p:cNvPr>
          <p:cNvGraphicFramePr>
            <a:graphicFrameLocks noGrp="1"/>
          </p:cNvGraphicFramePr>
          <p:nvPr>
            <p:extLst>
              <p:ext uri="{D42A27DB-BD31-4B8C-83A1-F6EECF244321}">
                <p14:modId xmlns:p14="http://schemas.microsoft.com/office/powerpoint/2010/main" val="2463138566"/>
              </p:ext>
            </p:extLst>
          </p:nvPr>
        </p:nvGraphicFramePr>
        <p:xfrm>
          <a:off x="5813170" y="3639120"/>
          <a:ext cx="3357245" cy="782229"/>
        </p:xfrm>
        <a:graphic>
          <a:graphicData uri="http://schemas.openxmlformats.org/drawingml/2006/table">
            <a:tbl>
              <a:tblPr firstRow="1" bandRow="1">
                <a:tableStyleId>{2D5ABB26-0587-4C30-8999-92F81FD0307C}</a:tableStyleId>
              </a:tblPr>
              <a:tblGrid>
                <a:gridCol w="1490345">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275302">
                <a:tc>
                  <a:txBody>
                    <a:bodyPr/>
                    <a:lstStyle/>
                    <a:p>
                      <a:pPr algn="ctr">
                        <a:lnSpc>
                          <a:spcPct val="100000"/>
                        </a:lnSpc>
                        <a:spcBef>
                          <a:spcPts val="380"/>
                        </a:spcBef>
                      </a:pPr>
                      <a:r>
                        <a:rPr sz="1200" spc="-10" dirty="0">
                          <a:latin typeface="HGP創英角ｺﾞｼｯｸUB"/>
                          <a:cs typeface="HGP創英角ｺﾞｼｯｸUB"/>
                        </a:rPr>
                        <a:t>ＥＰＳ（円</a:t>
                      </a:r>
                      <a:r>
                        <a:rPr sz="1200" spc="-50" dirty="0">
                          <a:latin typeface="HGP創英角ｺﾞｼｯｸUB"/>
                          <a:cs typeface="HGP創英角ｺﾞｼｯｸUB"/>
                        </a:rPr>
                        <a:t>）</a:t>
                      </a:r>
                      <a:endParaRPr sz="1200" dirty="0">
                        <a:latin typeface="HGP創英角ｺﾞｼｯｸUB"/>
                        <a:cs typeface="HGP創英角ｺﾞｼｯｸUB"/>
                      </a:endParaRPr>
                    </a:p>
                  </a:txBody>
                  <a:tcPr marL="0" marR="0" marT="48260" marB="0" anchor="ctr">
                    <a:lnL w="381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ysDot"/>
                    </a:lnB>
                    <a:pattFill prst="weave">
                      <a:fgClr>
                        <a:srgbClr val="DBEBFB"/>
                      </a:fgClr>
                      <a:bgClr>
                        <a:srgbClr val="DCECFB"/>
                      </a:bgClr>
                    </a:pattFill>
                  </a:tcPr>
                </a:tc>
                <a:tc>
                  <a:txBody>
                    <a:bodyPr/>
                    <a:lstStyle/>
                    <a:p>
                      <a:pPr marR="85090" algn="r">
                        <a:lnSpc>
                          <a:spcPct val="100000"/>
                        </a:lnSpc>
                        <a:spcBef>
                          <a:spcPts val="345"/>
                        </a:spcBef>
                      </a:pPr>
                      <a:r>
                        <a:rPr lang="en-US" altLang="ja-JP" sz="1200" dirty="0">
                          <a:latin typeface="HGP創英角ｺﾞｼｯｸUB"/>
                          <a:cs typeface="HGP創英角ｺﾞｼｯｸUB"/>
                        </a:rPr>
                        <a:t>14.81</a:t>
                      </a:r>
                    </a:p>
                  </a:txBody>
                  <a:tcPr marL="0" marR="0" marT="43815" marB="0" anchor="ctr">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ysDot"/>
                    </a:lnB>
                    <a:pattFill prst="weave">
                      <a:fgClr>
                        <a:srgbClr val="DBEBFB"/>
                      </a:fgClr>
                      <a:bgClr>
                        <a:srgbClr val="DCECFB"/>
                      </a:bgClr>
                    </a:pattFill>
                  </a:tcPr>
                </a:tc>
                <a:tc>
                  <a:txBody>
                    <a:bodyPr/>
                    <a:lstStyle/>
                    <a:p>
                      <a:pPr marR="85090" algn="r">
                        <a:lnSpc>
                          <a:spcPct val="100000"/>
                        </a:lnSpc>
                        <a:spcBef>
                          <a:spcPts val="380"/>
                        </a:spcBef>
                      </a:pPr>
                      <a:r>
                        <a:rPr lang="en-US" altLang="ja-JP" sz="1200" dirty="0">
                          <a:latin typeface="HGP創英角ｺﾞｼｯｸUB"/>
                          <a:cs typeface="HGP創英角ｺﾞｼｯｸUB"/>
                        </a:rPr>
                        <a:t>5.60</a:t>
                      </a:r>
                    </a:p>
                  </a:txBody>
                  <a:tcPr marL="0" marR="0" marT="48260" marB="0" anchor="ctr">
                    <a:lnL w="127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ysDot"/>
                    </a:lnB>
                    <a:pattFill prst="weave">
                      <a:fgClr>
                        <a:srgbClr val="DBEBFB"/>
                      </a:fgClr>
                      <a:bgClr>
                        <a:srgbClr val="DCECFB"/>
                      </a:bgClr>
                    </a:pattFill>
                  </a:tcPr>
                </a:tc>
                <a:extLst>
                  <a:ext uri="{0D108BD9-81ED-4DB2-BD59-A6C34878D82A}">
                    <a16:rowId xmlns:a16="http://schemas.microsoft.com/office/drawing/2014/main" val="10000"/>
                  </a:ext>
                </a:extLst>
              </a:tr>
              <a:tr h="275787">
                <a:tc>
                  <a:txBody>
                    <a:bodyPr/>
                    <a:lstStyle/>
                    <a:p>
                      <a:pPr algn="ctr">
                        <a:lnSpc>
                          <a:spcPct val="100000"/>
                        </a:lnSpc>
                        <a:spcBef>
                          <a:spcPts val="380"/>
                        </a:spcBef>
                      </a:pPr>
                      <a:r>
                        <a:rPr sz="1200" spc="-10" dirty="0">
                          <a:latin typeface="HGP創英角ｺﾞｼｯｸUB"/>
                          <a:cs typeface="HGP創英角ｺﾞｼｯｸUB"/>
                        </a:rPr>
                        <a:t>ＲＯＥ（</a:t>
                      </a:r>
                      <a:r>
                        <a:rPr sz="1200" spc="-10" dirty="0">
                          <a:latin typeface="HGP創英角ｺﾞｼｯｸUB" panose="020B0900000000000000" pitchFamily="50" charset="-128"/>
                          <a:ea typeface="HGP創英角ｺﾞｼｯｸUB" panose="020B0900000000000000" pitchFamily="50" charset="-128"/>
                          <a:cs typeface="HGP創英角ｺﾞｼｯｸUB"/>
                        </a:rPr>
                        <a:t>％</a:t>
                      </a:r>
                      <a:r>
                        <a:rPr sz="1200" spc="-10" dirty="0">
                          <a:latin typeface="HGP創英角ｺﾞｼｯｸUB"/>
                          <a:cs typeface="HGP創英角ｺﾞｼｯｸUB"/>
                        </a:rPr>
                        <a:t>）</a:t>
                      </a:r>
                      <a:endParaRPr sz="1200" dirty="0">
                        <a:latin typeface="HGP創英角ｺﾞｼｯｸUB"/>
                        <a:cs typeface="HGP創英角ｺﾞｼｯｸUB"/>
                      </a:endParaRPr>
                    </a:p>
                  </a:txBody>
                  <a:tcPr marL="0" marR="0" marT="48260" marB="0" anchor="ctr">
                    <a:lnL w="381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blipFill>
                      <a:blip r:embed="rId11"/>
                      <a:tile tx="0" ty="0" sx="100000" sy="100000" flip="none" algn="tl"/>
                    </a:blipFill>
                  </a:tcPr>
                </a:tc>
                <a:tc>
                  <a:txBody>
                    <a:bodyPr/>
                    <a:lstStyle/>
                    <a:p>
                      <a:pPr marR="83820" algn="r">
                        <a:lnSpc>
                          <a:spcPct val="100000"/>
                        </a:lnSpc>
                        <a:spcBef>
                          <a:spcPts val="345"/>
                        </a:spcBef>
                      </a:pPr>
                      <a:r>
                        <a:rPr lang="en-US" altLang="ja-JP" sz="1200" dirty="0">
                          <a:latin typeface="HGP創英角ｺﾞｼｯｸUB"/>
                          <a:cs typeface="HGP創英角ｺﾞｼｯｸUB"/>
                        </a:rPr>
                        <a:t>1.1</a:t>
                      </a:r>
                    </a:p>
                  </a:txBody>
                  <a:tcPr marL="0" marR="0" marT="43815" marB="0" anchor="ctr">
                    <a:lnL w="38100">
                      <a:solidFill>
                        <a:srgbClr val="000000"/>
                      </a:solidFill>
                      <a:prstDash val="solid"/>
                    </a:lnL>
                    <a:lnR w="12700">
                      <a:solidFill>
                        <a:srgbClr val="000000"/>
                      </a:solidFill>
                      <a:prstDash val="solid"/>
                    </a:lnR>
                    <a:lnT w="12700">
                      <a:solidFill>
                        <a:srgbClr val="000000"/>
                      </a:solidFill>
                      <a:prstDash val="sysDot"/>
                    </a:lnT>
                    <a:lnB w="12700">
                      <a:solidFill>
                        <a:srgbClr val="000000"/>
                      </a:solidFill>
                      <a:prstDash val="sysDot"/>
                    </a:lnB>
                    <a:blipFill>
                      <a:blip r:embed="rId11"/>
                      <a:tile tx="0" ty="0" sx="100000" sy="100000" flip="none" algn="tl"/>
                    </a:blipFill>
                  </a:tcPr>
                </a:tc>
                <a:tc>
                  <a:txBody>
                    <a:bodyPr/>
                    <a:lstStyle/>
                    <a:p>
                      <a:pPr marR="83820" algn="r">
                        <a:lnSpc>
                          <a:spcPct val="100000"/>
                        </a:lnSpc>
                        <a:spcBef>
                          <a:spcPts val="345"/>
                        </a:spcBef>
                      </a:pPr>
                      <a:r>
                        <a:rPr lang="en-US" altLang="ja-JP" sz="1200" dirty="0">
                          <a:latin typeface="HGP創英角ｺﾞｼｯｸUB"/>
                          <a:cs typeface="HGP創英角ｺﾞｼｯｸUB"/>
                        </a:rPr>
                        <a:t>3.2</a:t>
                      </a:r>
                    </a:p>
                  </a:txBody>
                  <a:tcPr marL="0" marR="0" marT="43815" marB="0" anchor="ctr">
                    <a:lnL w="12700">
                      <a:solidFill>
                        <a:srgbClr val="000000"/>
                      </a:solidFill>
                      <a:prstDash val="solid"/>
                    </a:lnL>
                    <a:lnR w="38100">
                      <a:solidFill>
                        <a:srgbClr val="000000"/>
                      </a:solidFill>
                      <a:prstDash val="solid"/>
                    </a:lnR>
                    <a:lnT w="12700">
                      <a:solidFill>
                        <a:srgbClr val="000000"/>
                      </a:solidFill>
                      <a:prstDash val="sysDot"/>
                    </a:lnT>
                    <a:lnB w="12700">
                      <a:solidFill>
                        <a:srgbClr val="000000"/>
                      </a:solidFill>
                      <a:prstDash val="sysDot"/>
                    </a:lnB>
                    <a:blipFill>
                      <a:blip r:embed="rId11"/>
                      <a:tile tx="0" ty="0" sx="100000" sy="100000" flip="none" algn="tl"/>
                    </a:blipFill>
                  </a:tcPr>
                </a:tc>
                <a:extLst>
                  <a:ext uri="{0D108BD9-81ED-4DB2-BD59-A6C34878D82A}">
                    <a16:rowId xmlns:a16="http://schemas.microsoft.com/office/drawing/2014/main" val="10001"/>
                  </a:ext>
                </a:extLst>
              </a:tr>
              <a:tr h="106334">
                <a:tc>
                  <a:txBody>
                    <a:bodyPr/>
                    <a:lstStyle/>
                    <a:p>
                      <a:pPr algn="ctr">
                        <a:lnSpc>
                          <a:spcPct val="100000"/>
                        </a:lnSpc>
                        <a:spcBef>
                          <a:spcPts val="380"/>
                        </a:spcBef>
                      </a:pPr>
                      <a:r>
                        <a:rPr lang="ja-JP" altLang="en-US" sz="1200" spc="-50" dirty="0">
                          <a:latin typeface="HGP創英角ｺﾞｼｯｸUB" panose="020B0900000000000000" pitchFamily="50" charset="-128"/>
                          <a:ea typeface="HGP創英角ｺﾞｼｯｸUB" panose="020B0900000000000000" pitchFamily="50" charset="-128"/>
                          <a:cs typeface="HGP創英角ｺﾞｼｯｸUB"/>
                        </a:rPr>
                        <a:t>１株の配当金（円）</a:t>
                      </a:r>
                      <a:endParaRPr lang="en-US" sz="1200" spc="-50" dirty="0">
                        <a:latin typeface="HGP創英角ｺﾞｼｯｸUB" panose="020B0900000000000000" pitchFamily="50" charset="-128"/>
                        <a:ea typeface="HGP創英角ｺﾞｼｯｸUB" panose="020B0900000000000000" pitchFamily="50" charset="-128"/>
                        <a:cs typeface="HGP創英角ｺﾞｼｯｸUB"/>
                      </a:endParaRPr>
                    </a:p>
                  </a:txBody>
                  <a:tcPr marL="0" marR="0" marT="48260" marB="0" anchor="ctr">
                    <a:lnL w="38100">
                      <a:solidFill>
                        <a:srgbClr val="000000"/>
                      </a:solidFill>
                      <a:prstDash val="solid"/>
                    </a:lnL>
                    <a:lnR w="38100">
                      <a:solidFill>
                        <a:srgbClr val="000000"/>
                      </a:solidFill>
                      <a:prstDash val="solid"/>
                    </a:lnR>
                    <a:lnT w="12700">
                      <a:solidFill>
                        <a:srgbClr val="000000"/>
                      </a:solidFill>
                      <a:prstDash val="sysDot"/>
                    </a:lnT>
                    <a:lnB w="38100">
                      <a:solidFill>
                        <a:srgbClr val="000000"/>
                      </a:solidFill>
                      <a:prstDash val="solid"/>
                    </a:lnB>
                  </a:tcPr>
                </a:tc>
                <a:tc>
                  <a:txBody>
                    <a:bodyPr/>
                    <a:lstStyle/>
                    <a:p>
                      <a:pPr marR="85090" algn="r">
                        <a:lnSpc>
                          <a:spcPct val="100000"/>
                        </a:lnSpc>
                        <a:spcBef>
                          <a:spcPts val="345"/>
                        </a:spcBef>
                      </a:pPr>
                      <a:r>
                        <a:rPr lang="en-US" sz="1200" dirty="0">
                          <a:latin typeface="HGP創英角ｺﾞｼｯｸUB"/>
                          <a:cs typeface="HGP創英角ｺﾞｼｯｸUB"/>
                        </a:rPr>
                        <a:t>10.0</a:t>
                      </a:r>
                    </a:p>
                  </a:txBody>
                  <a:tcPr marL="0" marR="0" marT="43815" marB="0" anchor="ctr">
                    <a:lnL w="38100">
                      <a:solidFill>
                        <a:srgbClr val="000000"/>
                      </a:solidFill>
                      <a:prstDash val="solid"/>
                    </a:lnL>
                    <a:lnR w="12700">
                      <a:solidFill>
                        <a:srgbClr val="000000"/>
                      </a:solidFill>
                      <a:prstDash val="solid"/>
                    </a:lnR>
                    <a:lnT w="12700">
                      <a:solidFill>
                        <a:srgbClr val="000000"/>
                      </a:solidFill>
                      <a:prstDash val="sysDot"/>
                    </a:lnT>
                    <a:lnB w="38100">
                      <a:solidFill>
                        <a:srgbClr val="000000"/>
                      </a:solidFill>
                      <a:prstDash val="solid"/>
                    </a:lnB>
                  </a:tcPr>
                </a:tc>
                <a:tc>
                  <a:txBody>
                    <a:bodyPr/>
                    <a:lstStyle/>
                    <a:p>
                      <a:pPr marR="85090" algn="r">
                        <a:lnSpc>
                          <a:spcPct val="100000"/>
                        </a:lnSpc>
                        <a:spcBef>
                          <a:spcPts val="345"/>
                        </a:spcBef>
                      </a:pPr>
                      <a:r>
                        <a:rPr lang="en-US" altLang="ja-JP" sz="1200" dirty="0">
                          <a:latin typeface="HGP創英角ｺﾞｼｯｸUB"/>
                          <a:cs typeface="HGP創英角ｺﾞｼｯｸUB"/>
                        </a:rPr>
                        <a:t>10.0</a:t>
                      </a:r>
                    </a:p>
                  </a:txBody>
                  <a:tcPr marL="0" marR="0" marT="43815" marB="0" anchor="ctr">
                    <a:lnL w="12700">
                      <a:solidFill>
                        <a:srgbClr val="000000"/>
                      </a:solidFill>
                      <a:prstDash val="solid"/>
                    </a:lnL>
                    <a:lnR w="38100">
                      <a:solidFill>
                        <a:srgbClr val="000000"/>
                      </a:solidFill>
                      <a:prstDash val="solid"/>
                    </a:lnR>
                    <a:lnT w="12700">
                      <a:solidFill>
                        <a:srgbClr val="000000"/>
                      </a:solidFill>
                      <a:prstDash val="sysDot"/>
                    </a:lnT>
                    <a:lnB w="38100">
                      <a:solidFill>
                        <a:srgbClr val="000000"/>
                      </a:solidFill>
                      <a:prstDash val="solid"/>
                    </a:lnB>
                  </a:tcPr>
                </a:tc>
                <a:extLst>
                  <a:ext uri="{0D108BD9-81ED-4DB2-BD59-A6C34878D82A}">
                    <a16:rowId xmlns:a16="http://schemas.microsoft.com/office/drawing/2014/main" val="10002"/>
                  </a:ext>
                </a:extLst>
              </a:tr>
            </a:tbl>
          </a:graphicData>
        </a:graphic>
      </p:graphicFrame>
      <p:sp>
        <p:nvSpPr>
          <p:cNvPr id="212" name="object 45">
            <a:extLst>
              <a:ext uri="{FF2B5EF4-FFF2-40B4-BE49-F238E27FC236}">
                <a16:creationId xmlns:a16="http://schemas.microsoft.com/office/drawing/2014/main" id="{359A0DB8-FC47-D90D-D15C-BA2AC2750727}"/>
              </a:ext>
            </a:extLst>
          </p:cNvPr>
          <p:cNvSpPr txBox="1"/>
          <p:nvPr/>
        </p:nvSpPr>
        <p:spPr>
          <a:xfrm>
            <a:off x="3802016" y="3948613"/>
            <a:ext cx="912494" cy="787400"/>
          </a:xfrm>
          <a:prstGeom prst="rect">
            <a:avLst/>
          </a:prstGeom>
        </p:spPr>
        <p:txBody>
          <a:bodyPr vert="horz" wrap="square" lIns="0" tIns="12065" rIns="0" bIns="0" rtlCol="0">
            <a:spAutoFit/>
          </a:bodyPr>
          <a:lstStyle/>
          <a:p>
            <a:pPr marL="138430" indent="-133350">
              <a:lnSpc>
                <a:spcPct val="100000"/>
              </a:lnSpc>
              <a:spcBef>
                <a:spcPts val="95"/>
              </a:spcBef>
              <a:buClr>
                <a:srgbClr val="3232CC"/>
              </a:buClr>
              <a:buSzPct val="85000"/>
              <a:buChar char="■"/>
              <a:tabLst>
                <a:tab pos="138430" algn="l"/>
              </a:tabLst>
            </a:pPr>
            <a:r>
              <a:rPr sz="1000" spc="-25" dirty="0">
                <a:latin typeface="HGP創英角ｺﾞｼｯｸUB"/>
                <a:cs typeface="HGP創英角ｺﾞｼｯｸUB"/>
              </a:rPr>
              <a:t>食肉卸売事業</a:t>
            </a:r>
            <a:endParaRPr sz="1000" dirty="0">
              <a:latin typeface="HGP創英角ｺﾞｼｯｸUB"/>
              <a:cs typeface="HGP創英角ｺﾞｼｯｸUB"/>
            </a:endParaRPr>
          </a:p>
          <a:p>
            <a:pPr marL="138430" indent="-133350">
              <a:lnSpc>
                <a:spcPct val="100000"/>
              </a:lnSpc>
              <a:buClr>
                <a:srgbClr val="CC6500"/>
              </a:buClr>
              <a:buSzPct val="85000"/>
              <a:buChar char="■"/>
              <a:tabLst>
                <a:tab pos="138430" algn="l"/>
              </a:tabLst>
            </a:pPr>
            <a:r>
              <a:rPr sz="1000" spc="-20" dirty="0">
                <a:latin typeface="HGP創英角ｺﾞｼｯｸUB"/>
                <a:cs typeface="HGP創英角ｺﾞｼｯｸUB"/>
              </a:rPr>
              <a:t>給食事業</a:t>
            </a:r>
            <a:endParaRPr sz="1000" dirty="0">
              <a:latin typeface="HGP創英角ｺﾞｼｯｸUB"/>
              <a:cs typeface="HGP創英角ｺﾞｼｯｸUB"/>
            </a:endParaRPr>
          </a:p>
          <a:p>
            <a:pPr marL="138430" indent="-133350">
              <a:lnSpc>
                <a:spcPct val="100000"/>
              </a:lnSpc>
              <a:buClr>
                <a:srgbClr val="659900"/>
              </a:buClr>
              <a:buSzPct val="85000"/>
              <a:buChar char="■"/>
              <a:tabLst>
                <a:tab pos="138430" algn="l"/>
              </a:tabLst>
            </a:pPr>
            <a:r>
              <a:rPr sz="1000" spc="-20" dirty="0">
                <a:latin typeface="HGP創英角ｺﾞｼｯｸUB"/>
                <a:cs typeface="HGP創英角ｺﾞｼｯｸUB"/>
              </a:rPr>
              <a:t>介護事業</a:t>
            </a:r>
            <a:endParaRPr sz="1000" dirty="0">
              <a:latin typeface="HGP創英角ｺﾞｼｯｸUB"/>
              <a:cs typeface="HGP創英角ｺﾞｼｯｸUB"/>
            </a:endParaRPr>
          </a:p>
          <a:p>
            <a:pPr marL="138430" indent="-133350">
              <a:lnSpc>
                <a:spcPct val="100000"/>
              </a:lnSpc>
              <a:buClr>
                <a:srgbClr val="FFCC00"/>
              </a:buClr>
              <a:buSzPct val="85000"/>
              <a:buChar char="■"/>
              <a:tabLst>
                <a:tab pos="138430" algn="l"/>
              </a:tabLst>
            </a:pPr>
            <a:r>
              <a:rPr lang="ja-JP" altLang="en-US" sz="1000" spc="-25" dirty="0">
                <a:latin typeface="HGP創英角ｺﾞｼｯｸUB" panose="020B0900000000000000" pitchFamily="50" charset="-128"/>
                <a:ea typeface="HGP創英角ｺﾞｼｯｸUB" panose="020B0900000000000000" pitchFamily="50" charset="-128"/>
                <a:cs typeface="HGP創英角ｺﾞｼｯｸUB"/>
              </a:rPr>
              <a:t>香港</a:t>
            </a:r>
            <a:r>
              <a:rPr sz="1000" spc="-25" dirty="0" err="1">
                <a:latin typeface="HGP創英角ｺﾞｼｯｸUB"/>
                <a:cs typeface="HGP創英角ｺﾞｼｯｸUB"/>
              </a:rPr>
              <a:t>事業</a:t>
            </a:r>
            <a:endParaRPr sz="1000" dirty="0">
              <a:latin typeface="HGP創英角ｺﾞｼｯｸUB"/>
              <a:cs typeface="HGP創英角ｺﾞｼｯｸUB"/>
            </a:endParaRPr>
          </a:p>
          <a:p>
            <a:pPr marL="138430" indent="-133350">
              <a:lnSpc>
                <a:spcPct val="100000"/>
              </a:lnSpc>
              <a:buClr>
                <a:srgbClr val="B2B2B2"/>
              </a:buClr>
              <a:buSzPct val="85000"/>
              <a:buChar char="■"/>
              <a:tabLst>
                <a:tab pos="138430" algn="l"/>
              </a:tabLst>
            </a:pPr>
            <a:r>
              <a:rPr sz="1000" spc="-25" dirty="0">
                <a:latin typeface="HGP創英角ｺﾞｼｯｸUB"/>
                <a:cs typeface="HGP創英角ｺﾞｼｯｸUB"/>
              </a:rPr>
              <a:t>その他</a:t>
            </a:r>
            <a:endParaRPr sz="1000" dirty="0">
              <a:latin typeface="HGP創英角ｺﾞｼｯｸUB"/>
              <a:cs typeface="HGP創英角ｺﾞｼｯｸUB"/>
            </a:endParaRPr>
          </a:p>
        </p:txBody>
      </p:sp>
      <p:sp>
        <p:nvSpPr>
          <p:cNvPr id="213" name="object 59">
            <a:extLst>
              <a:ext uri="{FF2B5EF4-FFF2-40B4-BE49-F238E27FC236}">
                <a16:creationId xmlns:a16="http://schemas.microsoft.com/office/drawing/2014/main" id="{E4C319BA-CC52-0B15-540D-421854E8D9DE}"/>
              </a:ext>
            </a:extLst>
          </p:cNvPr>
          <p:cNvSpPr txBox="1"/>
          <p:nvPr/>
        </p:nvSpPr>
        <p:spPr>
          <a:xfrm>
            <a:off x="2059873" y="3611902"/>
            <a:ext cx="3169029" cy="390492"/>
          </a:xfrm>
          <a:prstGeom prst="rect">
            <a:avLst/>
          </a:prstGeom>
        </p:spPr>
        <p:txBody>
          <a:bodyPr vert="horz" wrap="square" lIns="0" tIns="23495" rIns="0" bIns="0" rtlCol="0">
            <a:spAutoFit/>
          </a:bodyPr>
          <a:lstStyle/>
          <a:p>
            <a:pPr marL="12700">
              <a:lnSpc>
                <a:spcPct val="100000"/>
              </a:lnSpc>
              <a:spcBef>
                <a:spcPts val="185"/>
              </a:spcBef>
            </a:pPr>
            <a:r>
              <a:rPr sz="1200" u="sng" spc="-10" dirty="0" err="1">
                <a:uFill>
                  <a:solidFill>
                    <a:srgbClr val="000000"/>
                  </a:solidFill>
                </a:uFill>
                <a:latin typeface="HGP創英角ｺﾞｼｯｸUB"/>
                <a:cs typeface="HGP創英角ｺﾞｼｯｸUB"/>
              </a:rPr>
              <a:t>売上高構成比率</a:t>
            </a:r>
            <a:endParaRPr sz="1200" dirty="0">
              <a:latin typeface="HGP創英角ｺﾞｼｯｸUB"/>
              <a:cs typeface="HGP創英角ｺﾞｼｯｸUB"/>
            </a:endParaRPr>
          </a:p>
          <a:p>
            <a:pPr marL="1435735">
              <a:lnSpc>
                <a:spcPct val="100000"/>
              </a:lnSpc>
              <a:spcBef>
                <a:spcPts val="70"/>
              </a:spcBef>
            </a:pPr>
            <a:r>
              <a:rPr sz="1100" spc="-10" dirty="0">
                <a:latin typeface="HGP創英角ｺﾞｼｯｸUB"/>
                <a:cs typeface="HGP創英角ｺﾞｼｯｸUB"/>
              </a:rPr>
              <a:t>2</a:t>
            </a:r>
            <a:r>
              <a:rPr lang="en-US" sz="1100" spc="-10" dirty="0">
                <a:latin typeface="HGP創英角ｺﾞｼｯｸUB"/>
                <a:cs typeface="HGP創英角ｺﾞｼｯｸUB"/>
              </a:rPr>
              <a:t>6</a:t>
            </a:r>
            <a:r>
              <a:rPr sz="1100" spc="-15" dirty="0">
                <a:latin typeface="HGP創英角ｺﾞｼｯｸUB"/>
                <a:cs typeface="HGP創英角ｺﾞｼｯｸUB"/>
              </a:rPr>
              <a:t>年</a:t>
            </a:r>
            <a:r>
              <a:rPr sz="1100" spc="-10" dirty="0">
                <a:latin typeface="HGP創英角ｺﾞｼｯｸUB"/>
                <a:cs typeface="HGP創英角ｺﾞｼｯｸUB"/>
              </a:rPr>
              <a:t>3月期</a:t>
            </a:r>
            <a:r>
              <a:rPr lang="ja-JP" altLang="en-US" sz="1100" spc="-10" dirty="0">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100" spc="-10" dirty="0">
                <a:latin typeface="HGP創英角ｺﾞｼｯｸUB" panose="020B0900000000000000" pitchFamily="50" charset="-128"/>
                <a:ea typeface="HGP創英角ｺﾞｼｯｸUB" panose="020B0900000000000000" pitchFamily="50" charset="-128"/>
                <a:cs typeface="HGP創英角ｺﾞｼｯｸUB"/>
              </a:rPr>
              <a:t>2</a:t>
            </a:r>
            <a:r>
              <a:rPr lang="en-US" altLang="ja-JP" sz="1100" spc="-10" dirty="0">
                <a:latin typeface="HGP創英角ｺﾞｼｯｸUB"/>
                <a:cs typeface="HGP創英角ｺﾞｼｯｸUB"/>
              </a:rPr>
              <a:t>Q</a:t>
            </a:r>
            <a:r>
              <a:rPr lang="ja-JP" altLang="en-US" sz="1100" spc="-10" dirty="0">
                <a:latin typeface="HGP創英角ｺﾞｼｯｸUB"/>
                <a:cs typeface="HGP創英角ｺﾞｼｯｸUB"/>
              </a:rPr>
              <a:t> </a:t>
            </a:r>
            <a:endParaRPr sz="1000" dirty="0">
              <a:latin typeface="HGP創英角ｺﾞｼｯｸUB" panose="020B0900000000000000" pitchFamily="50" charset="-128"/>
              <a:ea typeface="HGP創英角ｺﾞｼｯｸUB" panose="020B0900000000000000" pitchFamily="50" charset="-128"/>
              <a:cs typeface="HGP創英角ｺﾞｼｯｸUB"/>
            </a:endParaRPr>
          </a:p>
        </p:txBody>
      </p:sp>
      <p:graphicFrame>
        <p:nvGraphicFramePr>
          <p:cNvPr id="214" name="グラフ 213">
            <a:extLst>
              <a:ext uri="{FF2B5EF4-FFF2-40B4-BE49-F238E27FC236}">
                <a16:creationId xmlns:a16="http://schemas.microsoft.com/office/drawing/2014/main" id="{57B33B88-08BB-414F-C1FB-DC291EC412DE}"/>
              </a:ext>
            </a:extLst>
          </p:cNvPr>
          <p:cNvGraphicFramePr>
            <a:graphicFrameLocks/>
          </p:cNvGraphicFramePr>
          <p:nvPr>
            <p:extLst>
              <p:ext uri="{D42A27DB-BD31-4B8C-83A1-F6EECF244321}">
                <p14:modId xmlns:p14="http://schemas.microsoft.com/office/powerpoint/2010/main" val="2067948064"/>
              </p:ext>
            </p:extLst>
          </p:nvPr>
        </p:nvGraphicFramePr>
        <p:xfrm>
          <a:off x="-6099879" y="-90119"/>
          <a:ext cx="2666979" cy="2267001"/>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2" name="グラフ 1">
            <a:extLst>
              <a:ext uri="{FF2B5EF4-FFF2-40B4-BE49-F238E27FC236}">
                <a16:creationId xmlns:a16="http://schemas.microsoft.com/office/drawing/2014/main" id="{F0EE3721-9692-F1A6-8346-F21E0CD51406}"/>
              </a:ext>
            </a:extLst>
          </p:cNvPr>
          <p:cNvGraphicFramePr>
            <a:graphicFrameLocks/>
          </p:cNvGraphicFramePr>
          <p:nvPr>
            <p:extLst>
              <p:ext uri="{D42A27DB-BD31-4B8C-83A1-F6EECF244321}">
                <p14:modId xmlns:p14="http://schemas.microsoft.com/office/powerpoint/2010/main" val="1700014379"/>
              </p:ext>
            </p:extLst>
          </p:nvPr>
        </p:nvGraphicFramePr>
        <p:xfrm>
          <a:off x="11084161" y="4321926"/>
          <a:ext cx="3240549" cy="2847433"/>
        </p:xfrm>
        <a:graphic>
          <a:graphicData uri="http://schemas.openxmlformats.org/drawingml/2006/chart">
            <c:chart xmlns:c="http://schemas.openxmlformats.org/drawingml/2006/chart" xmlns:r="http://schemas.openxmlformats.org/officeDocument/2006/relationships" r:id="rId35"/>
          </a:graphicData>
        </a:graphic>
      </p:graphicFrame>
      <p:pic>
        <p:nvPicPr>
          <p:cNvPr id="3" name="図 2">
            <a:extLst>
              <a:ext uri="{FF2B5EF4-FFF2-40B4-BE49-F238E27FC236}">
                <a16:creationId xmlns:a16="http://schemas.microsoft.com/office/drawing/2014/main" id="{E7C9D3D1-FF4F-7246-78B9-CC59C8751F8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graphicFrame>
        <p:nvGraphicFramePr>
          <p:cNvPr id="9" name="グラフ 8">
            <a:extLst>
              <a:ext uri="{FF2B5EF4-FFF2-40B4-BE49-F238E27FC236}">
                <a16:creationId xmlns:a16="http://schemas.microsoft.com/office/drawing/2014/main" id="{9A544580-F917-431D-8667-64B8DEA8F8E6}"/>
              </a:ext>
            </a:extLst>
          </p:cNvPr>
          <p:cNvGraphicFramePr>
            <a:graphicFrameLocks/>
          </p:cNvGraphicFramePr>
          <p:nvPr>
            <p:extLst>
              <p:ext uri="{D42A27DB-BD31-4B8C-83A1-F6EECF244321}">
                <p14:modId xmlns:p14="http://schemas.microsoft.com/office/powerpoint/2010/main" val="2832744685"/>
              </p:ext>
            </p:extLst>
          </p:nvPr>
        </p:nvGraphicFramePr>
        <p:xfrm>
          <a:off x="-4754572" y="303862"/>
          <a:ext cx="2905125" cy="2552700"/>
        </p:xfrm>
        <a:graphic>
          <a:graphicData uri="http://schemas.openxmlformats.org/drawingml/2006/chart">
            <c:chart xmlns:c="http://schemas.openxmlformats.org/drawingml/2006/chart" xmlns:r="http://schemas.openxmlformats.org/officeDocument/2006/relationships" r:id="rId37"/>
          </a:graphicData>
        </a:graphic>
      </p:graphicFrame>
      <p:sp>
        <p:nvSpPr>
          <p:cNvPr id="4" name="テキスト ボックス 3">
            <a:extLst>
              <a:ext uri="{FF2B5EF4-FFF2-40B4-BE49-F238E27FC236}">
                <a16:creationId xmlns:a16="http://schemas.microsoft.com/office/drawing/2014/main" id="{744506AD-E519-2679-E73C-8231E9C5FDC4}"/>
              </a:ext>
            </a:extLst>
          </p:cNvPr>
          <p:cNvSpPr txBox="1"/>
          <p:nvPr/>
        </p:nvSpPr>
        <p:spPr>
          <a:xfrm>
            <a:off x="-1359326" y="5977982"/>
            <a:ext cx="538737"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a:t>
            </a:r>
            <a:r>
              <a:rPr lang="ja-JP" altLang="en-US" sz="900" b="1" dirty="0">
                <a:latin typeface="HGP創英角ｺﾞｼｯｸUB" panose="020B0900000000000000" pitchFamily="50" charset="-128"/>
                <a:ea typeface="HGP創英角ｺﾞｼｯｸUB" panose="020B0900000000000000" pitchFamily="50" charset="-128"/>
              </a:rPr>
              <a:t>給食</a:t>
            </a:r>
            <a:endParaRPr lang="en-US" altLang="ja-JP" sz="900" b="1" dirty="0">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9C56548E-D965-16E3-1D38-2BEDBAC82010}"/>
              </a:ext>
            </a:extLst>
          </p:cNvPr>
          <p:cNvSpPr txBox="1"/>
          <p:nvPr/>
        </p:nvSpPr>
        <p:spPr>
          <a:xfrm>
            <a:off x="-1344817" y="6261006"/>
            <a:ext cx="538737"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介護</a:t>
            </a:r>
            <a:endParaRPr lang="en-US" altLang="ja-JP" sz="900" b="1"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D9CA5F7C-2712-D373-6123-F91BF4B3E69A}"/>
              </a:ext>
            </a:extLst>
          </p:cNvPr>
          <p:cNvSpPr txBox="1"/>
          <p:nvPr/>
        </p:nvSpPr>
        <p:spPr>
          <a:xfrm>
            <a:off x="-1293885" y="6544030"/>
            <a:ext cx="473295" cy="233397"/>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香港</a:t>
            </a:r>
            <a:endParaRPr lang="en-US" altLang="ja-JP" sz="900" b="1"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13CA9A57-A374-E9C8-AC75-54E41D53F7D1}"/>
              </a:ext>
            </a:extLst>
          </p:cNvPr>
          <p:cNvSpPr txBox="1"/>
          <p:nvPr/>
        </p:nvSpPr>
        <p:spPr>
          <a:xfrm>
            <a:off x="-1326607" y="6992225"/>
            <a:ext cx="538737"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a:t>
            </a:r>
            <a:r>
              <a:rPr kumimoji="1" lang="ja-JP" altLang="en-US" sz="800" b="1" dirty="0">
                <a:latin typeface="HGP創英角ｺﾞｼｯｸUB" panose="020B0900000000000000" pitchFamily="50" charset="-128"/>
                <a:ea typeface="HGP創英角ｺﾞｼｯｸUB" panose="020B0900000000000000" pitchFamily="50" charset="-128"/>
              </a:rPr>
              <a:t>その他</a:t>
            </a:r>
            <a:endParaRPr lang="en-US" altLang="ja-JP" sz="800" b="1"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1A0FE861-D362-2BA7-67E1-5BD2AAF9EEBF}"/>
              </a:ext>
            </a:extLst>
          </p:cNvPr>
          <p:cNvSpPr txBox="1"/>
          <p:nvPr/>
        </p:nvSpPr>
        <p:spPr>
          <a:xfrm rot="5063124">
            <a:off x="11113613" y="1212712"/>
            <a:ext cx="184731" cy="276999"/>
          </a:xfrm>
          <a:prstGeom prst="rect">
            <a:avLst/>
          </a:prstGeom>
          <a:noFill/>
        </p:spPr>
        <p:txBody>
          <a:bodyPr wrap="none" rtlCol="0">
            <a:spAutoFit/>
          </a:bodyPr>
          <a:lstStyle/>
          <a:p>
            <a:endParaRPr kumimoji="1" lang="ja-JP" altLang="en-US" sz="1200" b="1" dirty="0">
              <a:solidFill>
                <a:schemeClr val="bg1"/>
              </a:solidFill>
            </a:endParaRPr>
          </a:p>
        </p:txBody>
      </p:sp>
      <p:graphicFrame>
        <p:nvGraphicFramePr>
          <p:cNvPr id="14" name="グラフ 13">
            <a:extLst>
              <a:ext uri="{FF2B5EF4-FFF2-40B4-BE49-F238E27FC236}">
                <a16:creationId xmlns:a16="http://schemas.microsoft.com/office/drawing/2014/main" id="{16D4FFA9-C787-2D37-DCE9-B515972620FB}"/>
              </a:ext>
            </a:extLst>
          </p:cNvPr>
          <p:cNvGraphicFramePr>
            <a:graphicFrameLocks/>
          </p:cNvGraphicFramePr>
          <p:nvPr>
            <p:extLst>
              <p:ext uri="{D42A27DB-BD31-4B8C-83A1-F6EECF244321}">
                <p14:modId xmlns:p14="http://schemas.microsoft.com/office/powerpoint/2010/main" val="4019954356"/>
              </p:ext>
            </p:extLst>
          </p:nvPr>
        </p:nvGraphicFramePr>
        <p:xfrm>
          <a:off x="-3568700" y="8655050"/>
          <a:ext cx="3452503" cy="2522342"/>
        </p:xfrm>
        <a:graphic>
          <a:graphicData uri="http://schemas.openxmlformats.org/drawingml/2006/chart">
            <c:chart xmlns:c="http://schemas.openxmlformats.org/drawingml/2006/chart" xmlns:r="http://schemas.openxmlformats.org/officeDocument/2006/relationships" r:id="rId38"/>
          </a:graphicData>
        </a:graphic>
      </p:graphicFrame>
      <p:sp>
        <p:nvSpPr>
          <p:cNvPr id="16" name="テキスト ボックス 15">
            <a:extLst>
              <a:ext uri="{FF2B5EF4-FFF2-40B4-BE49-F238E27FC236}">
                <a16:creationId xmlns:a16="http://schemas.microsoft.com/office/drawing/2014/main" id="{5844548D-D39C-0F8B-2954-AE90D1A929F8}"/>
              </a:ext>
            </a:extLst>
          </p:cNvPr>
          <p:cNvSpPr txBox="1"/>
          <p:nvPr/>
        </p:nvSpPr>
        <p:spPr>
          <a:xfrm>
            <a:off x="-3171962" y="2114378"/>
            <a:ext cx="1812636" cy="261610"/>
          </a:xfrm>
          <a:prstGeom prst="rect">
            <a:avLst/>
          </a:prstGeom>
          <a:noFill/>
        </p:spPr>
        <p:txBody>
          <a:bodyPr wrap="square" rtlCol="0">
            <a:spAutoFit/>
          </a:bodyPr>
          <a:lstStyle/>
          <a:p>
            <a:r>
              <a:rPr kumimoji="1" lang="en-US" altLang="ja-JP" sz="1100" u="sng" dirty="0"/>
              <a:t>※</a:t>
            </a:r>
            <a:r>
              <a:rPr kumimoji="1" lang="ja-JP" altLang="en-US" sz="1100" u="sng" dirty="0"/>
              <a:t>消しちゃダメ</a:t>
            </a:r>
          </a:p>
        </p:txBody>
      </p:sp>
      <p:graphicFrame>
        <p:nvGraphicFramePr>
          <p:cNvPr id="27" name="グラフ 26">
            <a:extLst>
              <a:ext uri="{FF2B5EF4-FFF2-40B4-BE49-F238E27FC236}">
                <a16:creationId xmlns:a16="http://schemas.microsoft.com/office/drawing/2014/main" id="{722A9AA8-0C2F-46E8-BCA3-09243761861F}"/>
              </a:ext>
            </a:extLst>
          </p:cNvPr>
          <p:cNvGraphicFramePr>
            <a:graphicFrameLocks/>
          </p:cNvGraphicFramePr>
          <p:nvPr>
            <p:extLst>
              <p:ext uri="{D42A27DB-BD31-4B8C-83A1-F6EECF244321}">
                <p14:modId xmlns:p14="http://schemas.microsoft.com/office/powerpoint/2010/main" val="1153241989"/>
              </p:ext>
            </p:extLst>
          </p:nvPr>
        </p:nvGraphicFramePr>
        <p:xfrm>
          <a:off x="-3197514" y="2288653"/>
          <a:ext cx="2913592" cy="2610908"/>
        </p:xfrm>
        <a:graphic>
          <a:graphicData uri="http://schemas.openxmlformats.org/drawingml/2006/chart">
            <c:chart xmlns:c="http://schemas.openxmlformats.org/drawingml/2006/chart" xmlns:r="http://schemas.openxmlformats.org/officeDocument/2006/relationships" r:id="rId39"/>
          </a:graphicData>
        </a:graphic>
      </p:graphicFrame>
      <p:graphicFrame>
        <p:nvGraphicFramePr>
          <p:cNvPr id="37" name="グラフ 36">
            <a:extLst>
              <a:ext uri="{FF2B5EF4-FFF2-40B4-BE49-F238E27FC236}">
                <a16:creationId xmlns:a16="http://schemas.microsoft.com/office/drawing/2014/main" id="{722A9AA8-0C2F-46E8-BCA3-09243761861F}"/>
              </a:ext>
            </a:extLst>
          </p:cNvPr>
          <p:cNvGraphicFramePr>
            <a:graphicFrameLocks/>
          </p:cNvGraphicFramePr>
          <p:nvPr>
            <p:extLst>
              <p:ext uri="{D42A27DB-BD31-4B8C-83A1-F6EECF244321}">
                <p14:modId xmlns:p14="http://schemas.microsoft.com/office/powerpoint/2010/main" val="3803532784"/>
              </p:ext>
            </p:extLst>
          </p:nvPr>
        </p:nvGraphicFramePr>
        <p:xfrm>
          <a:off x="-5458296" y="3382330"/>
          <a:ext cx="2913592" cy="2610908"/>
        </p:xfrm>
        <a:graphic>
          <a:graphicData uri="http://schemas.openxmlformats.org/drawingml/2006/chart">
            <c:chart xmlns:c="http://schemas.openxmlformats.org/drawingml/2006/chart" xmlns:r="http://schemas.openxmlformats.org/officeDocument/2006/relationships" r:id="rId40"/>
          </a:graphicData>
        </a:graphic>
      </p:graphicFrame>
      <p:graphicFrame>
        <p:nvGraphicFramePr>
          <p:cNvPr id="17" name="グラフ 16">
            <a:extLst>
              <a:ext uri="{FF2B5EF4-FFF2-40B4-BE49-F238E27FC236}">
                <a16:creationId xmlns:a16="http://schemas.microsoft.com/office/drawing/2014/main" id="{722A9AA8-0C2F-46E8-BCA3-09243761861F}"/>
              </a:ext>
            </a:extLst>
          </p:cNvPr>
          <p:cNvGraphicFramePr>
            <a:graphicFrameLocks/>
          </p:cNvGraphicFramePr>
          <p:nvPr>
            <p:extLst>
              <p:ext uri="{D42A27DB-BD31-4B8C-83A1-F6EECF244321}">
                <p14:modId xmlns:p14="http://schemas.microsoft.com/office/powerpoint/2010/main" val="332324506"/>
              </p:ext>
            </p:extLst>
          </p:nvPr>
        </p:nvGraphicFramePr>
        <p:xfrm>
          <a:off x="-4745284" y="4469293"/>
          <a:ext cx="2905125" cy="2552700"/>
        </p:xfrm>
        <a:graphic>
          <a:graphicData uri="http://schemas.openxmlformats.org/drawingml/2006/chart">
            <c:chart xmlns:c="http://schemas.openxmlformats.org/drawingml/2006/chart" xmlns:r="http://schemas.openxmlformats.org/officeDocument/2006/relationships" r:id="rId41"/>
          </a:graphicData>
        </a:graphic>
      </p:graphicFrame>
      <p:sp>
        <p:nvSpPr>
          <p:cNvPr id="18" name="テキスト ボックス 17">
            <a:extLst>
              <a:ext uri="{FF2B5EF4-FFF2-40B4-BE49-F238E27FC236}">
                <a16:creationId xmlns:a16="http://schemas.microsoft.com/office/drawing/2014/main" id="{A9C5F308-8874-371B-D912-C3EACE77EFAC}"/>
              </a:ext>
            </a:extLst>
          </p:cNvPr>
          <p:cNvSpPr txBox="1"/>
          <p:nvPr/>
        </p:nvSpPr>
        <p:spPr>
          <a:xfrm>
            <a:off x="-1175768" y="1958779"/>
            <a:ext cx="538737"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卸売</a:t>
            </a:r>
            <a:endParaRPr lang="en-US" altLang="ja-JP" sz="900" b="1" dirty="0">
              <a:latin typeface="HGP創英角ｺﾞｼｯｸUB" panose="020B0900000000000000" pitchFamily="50" charset="-128"/>
              <a:ea typeface="HGP創英角ｺﾞｼｯｸUB" panose="020B0900000000000000" pitchFamily="50" charset="-128"/>
            </a:endParaRPr>
          </a:p>
        </p:txBody>
      </p:sp>
      <p:sp>
        <p:nvSpPr>
          <p:cNvPr id="20" name="テキスト ボックス 19">
            <a:extLst>
              <a:ext uri="{FF2B5EF4-FFF2-40B4-BE49-F238E27FC236}">
                <a16:creationId xmlns:a16="http://schemas.microsoft.com/office/drawing/2014/main" id="{30A4E061-9EFA-A7AB-D17D-87D0173E4603}"/>
              </a:ext>
            </a:extLst>
          </p:cNvPr>
          <p:cNvSpPr txBox="1"/>
          <p:nvPr/>
        </p:nvSpPr>
        <p:spPr>
          <a:xfrm>
            <a:off x="-1293885" y="2679934"/>
            <a:ext cx="538737"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a:t>
            </a:r>
            <a:r>
              <a:rPr lang="ja-JP" altLang="en-US" sz="900" b="1" dirty="0">
                <a:latin typeface="HGP創英角ｺﾞｼｯｸUB" panose="020B0900000000000000" pitchFamily="50" charset="-128"/>
                <a:ea typeface="HGP創英角ｺﾞｼｯｸUB" panose="020B0900000000000000" pitchFamily="50" charset="-128"/>
              </a:rPr>
              <a:t>給食</a:t>
            </a:r>
            <a:endParaRPr lang="en-US" altLang="ja-JP" sz="900" b="1" dirty="0">
              <a:latin typeface="HGP創英角ｺﾞｼｯｸUB" panose="020B0900000000000000" pitchFamily="50" charset="-128"/>
              <a:ea typeface="HGP創英角ｺﾞｼｯｸUB" panose="020B0900000000000000" pitchFamily="50" charset="-128"/>
            </a:endParaRPr>
          </a:p>
        </p:txBody>
      </p:sp>
      <p:sp>
        <p:nvSpPr>
          <p:cNvPr id="24" name="テキスト ボックス 23">
            <a:extLst>
              <a:ext uri="{FF2B5EF4-FFF2-40B4-BE49-F238E27FC236}">
                <a16:creationId xmlns:a16="http://schemas.microsoft.com/office/drawing/2014/main" id="{E01EEBA2-87D9-43CB-08FC-D30D8628283F}"/>
              </a:ext>
            </a:extLst>
          </p:cNvPr>
          <p:cNvSpPr txBox="1"/>
          <p:nvPr/>
        </p:nvSpPr>
        <p:spPr>
          <a:xfrm>
            <a:off x="-1281773" y="3660530"/>
            <a:ext cx="538737"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介護</a:t>
            </a:r>
            <a:endParaRPr lang="en-US" altLang="ja-JP" sz="900" b="1" dirty="0">
              <a:latin typeface="HGP創英角ｺﾞｼｯｸUB" panose="020B0900000000000000" pitchFamily="50" charset="-128"/>
              <a:ea typeface="HGP創英角ｺﾞｼｯｸUB" panose="020B0900000000000000" pitchFamily="50" charset="-128"/>
            </a:endParaRPr>
          </a:p>
        </p:txBody>
      </p:sp>
      <p:sp>
        <p:nvSpPr>
          <p:cNvPr id="26" name="テキスト ボックス 25">
            <a:extLst>
              <a:ext uri="{FF2B5EF4-FFF2-40B4-BE49-F238E27FC236}">
                <a16:creationId xmlns:a16="http://schemas.microsoft.com/office/drawing/2014/main" id="{5B4FCDD6-B7AD-1110-5146-D267C380FDA9}"/>
              </a:ext>
            </a:extLst>
          </p:cNvPr>
          <p:cNvSpPr txBox="1"/>
          <p:nvPr/>
        </p:nvSpPr>
        <p:spPr>
          <a:xfrm>
            <a:off x="-1261165" y="3241101"/>
            <a:ext cx="473295" cy="233397"/>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香港</a:t>
            </a:r>
            <a:endParaRPr lang="en-US" altLang="ja-JP" sz="900" b="1" dirty="0">
              <a:latin typeface="HGP創英角ｺﾞｼｯｸUB" panose="020B0900000000000000" pitchFamily="50" charset="-128"/>
              <a:ea typeface="HGP創英角ｺﾞｼｯｸUB" panose="020B0900000000000000" pitchFamily="50" charset="-128"/>
            </a:endParaRPr>
          </a:p>
        </p:txBody>
      </p:sp>
      <p:graphicFrame>
        <p:nvGraphicFramePr>
          <p:cNvPr id="10" name="グラフ 9">
            <a:extLst>
              <a:ext uri="{FF2B5EF4-FFF2-40B4-BE49-F238E27FC236}">
                <a16:creationId xmlns:a16="http://schemas.microsoft.com/office/drawing/2014/main" id="{722A9AA8-0C2F-46E8-BCA3-09243761861F}"/>
              </a:ext>
            </a:extLst>
          </p:cNvPr>
          <p:cNvGraphicFramePr>
            <a:graphicFrameLocks/>
          </p:cNvGraphicFramePr>
          <p:nvPr>
            <p:extLst>
              <p:ext uri="{D42A27DB-BD31-4B8C-83A1-F6EECF244321}">
                <p14:modId xmlns:p14="http://schemas.microsoft.com/office/powerpoint/2010/main" val="824892206"/>
              </p:ext>
            </p:extLst>
          </p:nvPr>
        </p:nvGraphicFramePr>
        <p:xfrm>
          <a:off x="-4883547" y="3977725"/>
          <a:ext cx="2905125" cy="2552700"/>
        </p:xfrm>
        <a:graphic>
          <a:graphicData uri="http://schemas.openxmlformats.org/drawingml/2006/chart">
            <c:chart xmlns:c="http://schemas.openxmlformats.org/drawingml/2006/chart" xmlns:r="http://schemas.openxmlformats.org/officeDocument/2006/relationships" r:id="rId42"/>
          </a:graphicData>
        </a:graphic>
      </p:graphicFrame>
      <p:sp>
        <p:nvSpPr>
          <p:cNvPr id="13" name="テキスト ボックス 12">
            <a:extLst>
              <a:ext uri="{FF2B5EF4-FFF2-40B4-BE49-F238E27FC236}">
                <a16:creationId xmlns:a16="http://schemas.microsoft.com/office/drawing/2014/main" id="{4A50CF03-6A79-DD8B-3AA8-D0481B068045}"/>
              </a:ext>
            </a:extLst>
          </p:cNvPr>
          <p:cNvSpPr txBox="1"/>
          <p:nvPr/>
        </p:nvSpPr>
        <p:spPr>
          <a:xfrm>
            <a:off x="-1293887" y="4663926"/>
            <a:ext cx="538737"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a:t>
            </a:r>
            <a:r>
              <a:rPr kumimoji="1" lang="ja-JP" altLang="en-US" sz="800" b="1" dirty="0">
                <a:latin typeface="HGP創英角ｺﾞｼｯｸUB" panose="020B0900000000000000" pitchFamily="50" charset="-128"/>
                <a:ea typeface="HGP創英角ｺﾞｼｯｸUB" panose="020B0900000000000000" pitchFamily="50" charset="-128"/>
              </a:rPr>
              <a:t>その他</a:t>
            </a:r>
            <a:endParaRPr lang="en-US" altLang="ja-JP" sz="800" b="1" dirty="0">
              <a:latin typeface="HGP創英角ｺﾞｼｯｸUB" panose="020B0900000000000000" pitchFamily="50" charset="-128"/>
              <a:ea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EA273DA6-5069-6AD1-DF9C-19404991BEDA}"/>
              </a:ext>
            </a:extLst>
          </p:cNvPr>
          <p:cNvSpPr/>
          <p:nvPr/>
        </p:nvSpPr>
        <p:spPr>
          <a:xfrm>
            <a:off x="11584781" y="1339851"/>
            <a:ext cx="605926" cy="3841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7508849-1960-A33F-783B-EEEA1BA639AF}"/>
              </a:ext>
            </a:extLst>
          </p:cNvPr>
          <p:cNvSpPr txBox="1"/>
          <p:nvPr/>
        </p:nvSpPr>
        <p:spPr>
          <a:xfrm>
            <a:off x="8179771" y="1407962"/>
            <a:ext cx="543739" cy="276999"/>
          </a:xfrm>
          <a:prstGeom prst="rect">
            <a:avLst/>
          </a:prstGeom>
          <a:noFill/>
        </p:spPr>
        <p:txBody>
          <a:bodyPr wrap="none" rtlCol="0">
            <a:spAutoFit/>
          </a:bodyPr>
          <a:lstStyle/>
          <a:p>
            <a:r>
              <a:rPr kumimoji="1" lang="ja-JP" altLang="en-US" sz="1200" b="1" dirty="0">
                <a:solidFill>
                  <a:schemeClr val="bg1"/>
                </a:solidFill>
              </a:rPr>
              <a:t>第</a:t>
            </a:r>
            <a:r>
              <a:rPr kumimoji="1" lang="en-US" altLang="ja-JP" sz="1200" b="1" dirty="0">
                <a:solidFill>
                  <a:schemeClr val="bg1"/>
                </a:solidFill>
              </a:rPr>
              <a:t>2Q</a:t>
            </a:r>
            <a:endParaRPr kumimoji="1" lang="ja-JP" altLang="en-US" sz="1200" b="1" dirty="0">
              <a:solidFill>
                <a:schemeClr val="bg1"/>
              </a:solidFill>
            </a:endParaRPr>
          </a:p>
        </p:txBody>
      </p:sp>
      <p:graphicFrame>
        <p:nvGraphicFramePr>
          <p:cNvPr id="28" name="グラフ 27">
            <a:extLst>
              <a:ext uri="{FF2B5EF4-FFF2-40B4-BE49-F238E27FC236}">
                <a16:creationId xmlns:a16="http://schemas.microsoft.com/office/drawing/2014/main" id="{8FE71218-7BE9-4F39-B34F-89BFEF27E2A2}"/>
              </a:ext>
            </a:extLst>
          </p:cNvPr>
          <p:cNvGraphicFramePr>
            <a:graphicFrameLocks/>
          </p:cNvGraphicFramePr>
          <p:nvPr>
            <p:extLst>
              <p:ext uri="{D42A27DB-BD31-4B8C-83A1-F6EECF244321}">
                <p14:modId xmlns:p14="http://schemas.microsoft.com/office/powerpoint/2010/main" val="3380851214"/>
              </p:ext>
            </p:extLst>
          </p:nvPr>
        </p:nvGraphicFramePr>
        <p:xfrm>
          <a:off x="329581" y="4005341"/>
          <a:ext cx="2905125" cy="2552700"/>
        </p:xfrm>
        <a:graphic>
          <a:graphicData uri="http://schemas.openxmlformats.org/drawingml/2006/chart">
            <c:chart xmlns:c="http://schemas.openxmlformats.org/drawingml/2006/chart" xmlns:r="http://schemas.openxmlformats.org/officeDocument/2006/relationships" r:id="rId43"/>
          </a:graphicData>
        </a:graphic>
      </p:graphicFrame>
      <p:sp>
        <p:nvSpPr>
          <p:cNvPr id="5" name="テキスト ボックス 4">
            <a:extLst>
              <a:ext uri="{FF2B5EF4-FFF2-40B4-BE49-F238E27FC236}">
                <a16:creationId xmlns:a16="http://schemas.microsoft.com/office/drawing/2014/main" id="{B0D19C4D-F577-1EA0-0BED-2B05C8079961}"/>
              </a:ext>
            </a:extLst>
          </p:cNvPr>
          <p:cNvSpPr txBox="1"/>
          <p:nvPr/>
        </p:nvSpPr>
        <p:spPr>
          <a:xfrm>
            <a:off x="2003949" y="4614210"/>
            <a:ext cx="538737"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卸売</a:t>
            </a:r>
            <a:endParaRPr lang="en-US" altLang="ja-JP" sz="900" b="1"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0A70F7CA-0CBC-74D9-F36C-BF103775F7EA}"/>
              </a:ext>
            </a:extLst>
          </p:cNvPr>
          <p:cNvSpPr txBox="1"/>
          <p:nvPr/>
        </p:nvSpPr>
        <p:spPr>
          <a:xfrm>
            <a:off x="2386214" y="5420227"/>
            <a:ext cx="538737"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a:t>
            </a:r>
            <a:r>
              <a:rPr lang="ja-JP" altLang="en-US" sz="900" b="1" dirty="0">
                <a:latin typeface="HGP創英角ｺﾞｼｯｸUB" panose="020B0900000000000000" pitchFamily="50" charset="-128"/>
                <a:ea typeface="HGP創英角ｺﾞｼｯｸUB" panose="020B0900000000000000" pitchFamily="50" charset="-128"/>
              </a:rPr>
              <a:t>給食</a:t>
            </a:r>
            <a:endParaRPr lang="en-US" altLang="ja-JP" sz="900" b="1"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18">
            <a:extLst>
              <a:ext uri="{FF2B5EF4-FFF2-40B4-BE49-F238E27FC236}">
                <a16:creationId xmlns:a16="http://schemas.microsoft.com/office/drawing/2014/main" id="{1461FCA5-CAF1-5960-7CF1-9C3495F437ED}"/>
              </a:ext>
            </a:extLst>
          </p:cNvPr>
          <p:cNvSpPr txBox="1"/>
          <p:nvPr/>
        </p:nvSpPr>
        <p:spPr>
          <a:xfrm>
            <a:off x="625140" y="5040247"/>
            <a:ext cx="538737"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介護</a:t>
            </a:r>
            <a:endParaRPr lang="en-US" altLang="ja-JP" sz="900" b="1" dirty="0">
              <a:latin typeface="HGP創英角ｺﾞｼｯｸUB" panose="020B0900000000000000" pitchFamily="50" charset="-128"/>
              <a:ea typeface="HGP創英角ｺﾞｼｯｸUB" panose="020B0900000000000000" pitchFamily="50" charset="-128"/>
            </a:endParaRPr>
          </a:p>
        </p:txBody>
      </p:sp>
      <p:sp>
        <p:nvSpPr>
          <p:cNvPr id="21" name="テキスト ボックス 20">
            <a:extLst>
              <a:ext uri="{FF2B5EF4-FFF2-40B4-BE49-F238E27FC236}">
                <a16:creationId xmlns:a16="http://schemas.microsoft.com/office/drawing/2014/main" id="{A2CA6161-019B-9F40-C299-BB56913F59E2}"/>
              </a:ext>
            </a:extLst>
          </p:cNvPr>
          <p:cNvSpPr txBox="1"/>
          <p:nvPr/>
        </p:nvSpPr>
        <p:spPr>
          <a:xfrm>
            <a:off x="1161086" y="4500685"/>
            <a:ext cx="473295" cy="233397"/>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香港</a:t>
            </a:r>
            <a:endParaRPr lang="en-US" altLang="ja-JP" sz="900" b="1" dirty="0">
              <a:latin typeface="HGP創英角ｺﾞｼｯｸUB" panose="020B0900000000000000" pitchFamily="50" charset="-128"/>
              <a:ea typeface="HGP創英角ｺﾞｼｯｸUB" panose="020B0900000000000000" pitchFamily="50" charset="-128"/>
            </a:endParaRPr>
          </a:p>
        </p:txBody>
      </p:sp>
      <p:sp>
        <p:nvSpPr>
          <p:cNvPr id="29" name="テキスト ボックス 28">
            <a:extLst>
              <a:ext uri="{FF2B5EF4-FFF2-40B4-BE49-F238E27FC236}">
                <a16:creationId xmlns:a16="http://schemas.microsoft.com/office/drawing/2014/main" id="{B91D8B42-E0CB-A662-C90A-15517B6740C7}"/>
              </a:ext>
            </a:extLst>
          </p:cNvPr>
          <p:cNvSpPr txBox="1"/>
          <p:nvPr/>
        </p:nvSpPr>
        <p:spPr>
          <a:xfrm>
            <a:off x="1422103" y="4158715"/>
            <a:ext cx="538737" cy="230832"/>
          </a:xfrm>
          <a:prstGeom prst="rect">
            <a:avLst/>
          </a:prstGeom>
          <a:solidFill>
            <a:schemeClr val="bg1"/>
          </a:solidFill>
          <a:ln>
            <a:solidFill>
              <a:schemeClr val="tx1"/>
            </a:solidFill>
          </a:ln>
        </p:spPr>
        <p:txBody>
          <a:bodyPr wrap="square" rtlCol="0">
            <a:spAutoFit/>
          </a:bodyPr>
          <a:lstStyle/>
          <a:p>
            <a:r>
              <a:rPr kumimoji="1" lang="ja-JP" altLang="en-US" sz="900" b="1" dirty="0">
                <a:latin typeface="HGP創英角ｺﾞｼｯｸUB" panose="020B0900000000000000" pitchFamily="50" charset="-128"/>
                <a:ea typeface="HGP創英角ｺﾞｼｯｸUB" panose="020B0900000000000000" pitchFamily="50" charset="-128"/>
              </a:rPr>
              <a:t> </a:t>
            </a:r>
            <a:r>
              <a:rPr kumimoji="1" lang="ja-JP" altLang="en-US" sz="800" b="1" dirty="0">
                <a:latin typeface="HGP創英角ｺﾞｼｯｸUB" panose="020B0900000000000000" pitchFamily="50" charset="-128"/>
                <a:ea typeface="HGP創英角ｺﾞｼｯｸUB" panose="020B0900000000000000" pitchFamily="50" charset="-128"/>
              </a:rPr>
              <a:t>その他</a:t>
            </a:r>
            <a:endParaRPr lang="en-US" altLang="ja-JP" sz="800" b="1"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29">
            <a:extLst>
              <a:ext uri="{FF2B5EF4-FFF2-40B4-BE49-F238E27FC236}">
                <a16:creationId xmlns:a16="http://schemas.microsoft.com/office/drawing/2014/main" id="{3086CC95-B98F-88F8-3A73-204B9A59F535}"/>
              </a:ext>
            </a:extLst>
          </p:cNvPr>
          <p:cNvSpPr txBox="1"/>
          <p:nvPr/>
        </p:nvSpPr>
        <p:spPr>
          <a:xfrm>
            <a:off x="2371160" y="1585473"/>
            <a:ext cx="966612" cy="276999"/>
          </a:xfrm>
          <a:prstGeom prst="rect">
            <a:avLst/>
          </a:prstGeom>
          <a:noFill/>
        </p:spPr>
        <p:txBody>
          <a:bodyPr wrap="square" rtlCol="0">
            <a:spAutoFit/>
          </a:bodyPr>
          <a:lstStyle/>
          <a:p>
            <a:pPr marL="1270" algn="ctr">
              <a:lnSpc>
                <a:spcPct val="100000"/>
              </a:lnSpc>
              <a:spcBef>
                <a:spcPts val="70"/>
              </a:spcBef>
            </a:pPr>
            <a:r>
              <a:rPr lang="ja-JP" altLang="en-US" sz="1200" spc="-50" dirty="0">
                <a:solidFill>
                  <a:srgbClr val="FFFFFF"/>
                </a:solidFill>
                <a:latin typeface="HGP創英角ｺﾞｼｯｸUB" panose="020B0900000000000000" pitchFamily="50" charset="-128"/>
                <a:ea typeface="HGP創英角ｺﾞｼｯｸUB" panose="020B0900000000000000" pitchFamily="50" charset="-128"/>
                <a:cs typeface="HGP創英角ｺﾞｼｯｸUB"/>
              </a:rPr>
              <a:t>第</a:t>
            </a:r>
            <a:r>
              <a:rPr lang="en-US" altLang="ja-JP" sz="1200" spc="-50" dirty="0">
                <a:solidFill>
                  <a:srgbClr val="FFFFFF"/>
                </a:solidFill>
                <a:latin typeface="HGP創英角ｺﾞｼｯｸUB"/>
                <a:cs typeface="HGP創英角ｺﾞｼｯｸUB"/>
              </a:rPr>
              <a:t>2Q</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a:extLst>
              <a:ext uri="{FF2B5EF4-FFF2-40B4-BE49-F238E27FC236}">
                <a16:creationId xmlns:a16="http://schemas.microsoft.com/office/drawing/2014/main" id="{BDD8DF82-8CA6-0645-DF02-F85D654452D2}"/>
              </a:ext>
            </a:extLst>
          </p:cNvPr>
          <p:cNvSpPr txBox="1"/>
          <p:nvPr/>
        </p:nvSpPr>
        <p:spPr>
          <a:xfrm>
            <a:off x="1079500" y="1648115"/>
            <a:ext cx="7963779" cy="4260269"/>
          </a:xfrm>
          <a:prstGeom prst="rect">
            <a:avLst/>
          </a:prstGeom>
          <a:noFill/>
        </p:spPr>
        <p:txBody>
          <a:bodyPr wrap="square">
            <a:spAutoFit/>
          </a:bodyPr>
          <a:lstStyle/>
          <a:p>
            <a:r>
              <a:rPr lang="ja-JP" altLang="en-US" b="1" dirty="0">
                <a:latin typeface="HGP創英角ｺﾞｼｯｸUB" panose="020B0900000000000000" pitchFamily="50" charset="-128"/>
                <a:ea typeface="HGP創英角ｺﾞｼｯｸUB" panose="020B0900000000000000" pitchFamily="50" charset="-128"/>
              </a:rPr>
              <a:t>配当について</a:t>
            </a:r>
            <a:endParaRPr lang="en-US" altLang="ja-JP" b="1" dirty="0">
              <a:latin typeface="HGP創英角ｺﾞｼｯｸUB" panose="020B0900000000000000" pitchFamily="50" charset="-128"/>
              <a:ea typeface="HGP創英角ｺﾞｼｯｸUB" panose="020B0900000000000000" pitchFamily="50" charset="-128"/>
            </a:endParaRP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株主の皆様の日頃のご支援の感謝の意を表するとともに、当期の業績予想を踏まえ、</a:t>
            </a:r>
          </a:p>
          <a:p>
            <a:r>
              <a:rPr lang="en-US" altLang="ja-JP" sz="1300" dirty="0">
                <a:latin typeface="BIZ UDPゴシック" panose="020B0400000000000000" pitchFamily="50" charset="-128"/>
                <a:ea typeface="BIZ UDPゴシック" panose="020B0400000000000000" pitchFamily="50" charset="-128"/>
              </a:rPr>
              <a:t>2026</a:t>
            </a:r>
            <a:r>
              <a:rPr lang="ja-JP" altLang="en-US" sz="1300" dirty="0">
                <a:latin typeface="BIZ UDPゴシック" panose="020B0400000000000000" pitchFamily="50" charset="-128"/>
                <a:ea typeface="BIZ UDPゴシック" panose="020B0400000000000000" pitchFamily="50" charset="-128"/>
              </a:rPr>
              <a:t>年</a:t>
            </a:r>
            <a:r>
              <a:rPr lang="en-US" altLang="ja-JP" sz="1300" dirty="0">
                <a:latin typeface="BIZ UDPゴシック" panose="020B0400000000000000" pitchFamily="50" charset="-128"/>
                <a:ea typeface="BIZ UDPゴシック" panose="020B0400000000000000" pitchFamily="50" charset="-128"/>
              </a:rPr>
              <a:t>3</a:t>
            </a:r>
            <a:r>
              <a:rPr lang="ja-JP" altLang="en-US" sz="1300" dirty="0">
                <a:latin typeface="BIZ UDPゴシック" panose="020B0400000000000000" pitchFamily="50" charset="-128"/>
                <a:ea typeface="BIZ UDPゴシック" panose="020B0400000000000000" pitchFamily="50" charset="-128"/>
              </a:rPr>
              <a:t>月期の期末配当予想につきましては、全期同様の配当額を維持し、</a:t>
            </a:r>
          </a:p>
          <a:p>
            <a:r>
              <a:rPr lang="en-US" altLang="ja-JP" sz="1300" dirty="0">
                <a:latin typeface="BIZ UDPゴシック" panose="020B0400000000000000" pitchFamily="50" charset="-128"/>
                <a:ea typeface="BIZ UDPゴシック" panose="020B0400000000000000" pitchFamily="50" charset="-128"/>
              </a:rPr>
              <a:t>1</a:t>
            </a:r>
            <a:r>
              <a:rPr lang="ja-JP" altLang="en-US" sz="1300" dirty="0">
                <a:latin typeface="BIZ UDPゴシック" panose="020B0400000000000000" pitchFamily="50" charset="-128"/>
                <a:ea typeface="BIZ UDPゴシック" panose="020B0400000000000000" pitchFamily="50" charset="-128"/>
              </a:rPr>
              <a:t>株当たり</a:t>
            </a:r>
            <a:r>
              <a:rPr lang="en-US" altLang="ja-JP" sz="1300" dirty="0">
                <a:latin typeface="BIZ UDPゴシック" panose="020B0400000000000000" pitchFamily="50" charset="-128"/>
                <a:ea typeface="BIZ UDPゴシック" panose="020B0400000000000000" pitchFamily="50" charset="-128"/>
              </a:rPr>
              <a:t>10</a:t>
            </a:r>
            <a:r>
              <a:rPr lang="ja-JP" altLang="en-US" sz="1300" dirty="0">
                <a:latin typeface="BIZ UDPゴシック" panose="020B0400000000000000" pitchFamily="50" charset="-128"/>
                <a:ea typeface="BIZ UDPゴシック" panose="020B0400000000000000" pitchFamily="50" charset="-128"/>
              </a:rPr>
              <a:t>円</a:t>
            </a:r>
            <a:r>
              <a:rPr lang="en-US" altLang="ja-JP" sz="1300" dirty="0">
                <a:latin typeface="BIZ UDPゴシック" panose="020B0400000000000000" pitchFamily="50" charset="-128"/>
                <a:ea typeface="BIZ UDPゴシック" panose="020B0400000000000000" pitchFamily="50" charset="-128"/>
              </a:rPr>
              <a:t>00</a:t>
            </a:r>
            <a:r>
              <a:rPr lang="ja-JP" altLang="en-US" sz="1300" dirty="0">
                <a:latin typeface="BIZ UDPゴシック" panose="020B0400000000000000" pitchFamily="50" charset="-128"/>
                <a:ea typeface="BIZ UDPゴシック" panose="020B0400000000000000" pitchFamily="50" charset="-128"/>
              </a:rPr>
              <a:t>銭を予定しております。</a:t>
            </a:r>
            <a:endParaRPr lang="en-US" altLang="zh-TW" sz="1300" b="1" dirty="0">
              <a:latin typeface="HGP創英角ｺﾞｼｯｸUB" panose="020B0900000000000000" pitchFamily="50" charset="-128"/>
              <a:ea typeface="HGP創英角ｺﾞｼｯｸUB" panose="020B0900000000000000" pitchFamily="50" charset="-128"/>
            </a:endParaRPr>
          </a:p>
          <a:p>
            <a:endParaRPr lang="en-US" altLang="zh-TW" b="1" dirty="0">
              <a:latin typeface="HGP創英角ｺﾞｼｯｸUB" panose="020B0900000000000000" pitchFamily="50" charset="-128"/>
              <a:ea typeface="HGP創英角ｺﾞｼｯｸUB" panose="020B0900000000000000" pitchFamily="50" charset="-128"/>
            </a:endParaRPr>
          </a:p>
          <a:p>
            <a:endParaRPr lang="en-US" altLang="zh-TW" b="1" dirty="0">
              <a:latin typeface="HGP創英角ｺﾞｼｯｸUB" panose="020B0900000000000000" pitchFamily="50" charset="-128"/>
              <a:ea typeface="HGP創英角ｺﾞｼｯｸUB" panose="020B0900000000000000" pitchFamily="50" charset="-128"/>
            </a:endParaRPr>
          </a:p>
          <a:p>
            <a:r>
              <a:rPr lang="zh-TW" altLang="en-US" b="1" dirty="0">
                <a:latin typeface="HGP創英角ｺﾞｼｯｸUB" panose="020B0900000000000000" pitchFamily="50" charset="-128"/>
                <a:ea typeface="HGP創英角ｺﾞｼｯｸUB" panose="020B0900000000000000" pitchFamily="50" charset="-128"/>
              </a:rPr>
              <a:t>株主優待制度新設</a:t>
            </a:r>
            <a:endParaRPr lang="en-US" altLang="zh-TW" b="1" dirty="0">
              <a:latin typeface="HGP創英角ｺﾞｼｯｸUB" panose="020B0900000000000000" pitchFamily="50" charset="-128"/>
              <a:ea typeface="HGP創英角ｺﾞｼｯｸUB" panose="020B0900000000000000" pitchFamily="50" charset="-128"/>
            </a:endParaRPr>
          </a:p>
          <a:p>
            <a:endParaRPr lang="en-US" altLang="ja-JP" sz="1228" b="1" dirty="0">
              <a:latin typeface="BIZ UDPゴシック" panose="020B0400000000000000" pitchFamily="50" charset="-128"/>
              <a:ea typeface="BIZ UDPゴシック" panose="020B0400000000000000" pitchFamily="50" charset="-128"/>
            </a:endParaRPr>
          </a:p>
          <a:p>
            <a:r>
              <a:rPr lang="ja-JP" altLang="en-US" sz="1600" b="1" dirty="0">
                <a:latin typeface="HGP創英角ｺﾞｼｯｸUB" panose="020B0900000000000000" pitchFamily="50" charset="-128"/>
                <a:ea typeface="HGP創英角ｺﾞｼｯｸUB" panose="020B0900000000000000" pitchFamily="50" charset="-128"/>
              </a:rPr>
              <a:t>　</a:t>
            </a:r>
            <a:r>
              <a:rPr lang="en-US" altLang="ja-JP" sz="1600" b="1" dirty="0">
                <a:latin typeface="HGP創英角ｺﾞｼｯｸUB" panose="020B0900000000000000" pitchFamily="50" charset="-128"/>
                <a:ea typeface="HGP創英角ｺﾞｼｯｸUB" panose="020B0900000000000000" pitchFamily="50" charset="-128"/>
              </a:rPr>
              <a:t>1</a:t>
            </a:r>
            <a:r>
              <a:rPr lang="ja-JP" altLang="en-US" sz="1600" b="1" dirty="0">
                <a:latin typeface="HGP創英角ｺﾞｼｯｸUB" panose="020B0900000000000000" pitchFamily="50" charset="-128"/>
                <a:ea typeface="HGP創英角ｺﾞｼｯｸUB" panose="020B0900000000000000" pitchFamily="50" charset="-128"/>
              </a:rPr>
              <a:t>． 目的</a:t>
            </a:r>
            <a:endParaRPr lang="en-US" altLang="ja-JP" sz="1600" b="1" dirty="0">
              <a:latin typeface="HGP創英角ｺﾞｼｯｸUB" panose="020B0900000000000000" pitchFamily="50" charset="-128"/>
              <a:ea typeface="HGP創英角ｺﾞｼｯｸUB" panose="020B0900000000000000" pitchFamily="50" charset="-128"/>
            </a:endParaRPr>
          </a:p>
          <a:p>
            <a:endParaRPr lang="en-US" altLang="ja-JP" sz="614" dirty="0">
              <a:latin typeface="HGP創英角ｺﾞｼｯｸUB" panose="020B0900000000000000" pitchFamily="50" charset="-128"/>
              <a:ea typeface="HGP創英角ｺﾞｼｯｸUB" panose="020B0900000000000000" pitchFamily="50" charset="-128"/>
            </a:endParaRPr>
          </a:p>
          <a:p>
            <a:r>
              <a:rPr lang="ja-JP" altLang="en-US" sz="1300" dirty="0">
                <a:latin typeface="BIZ UDPゴシック" panose="020B0400000000000000" pitchFamily="50" charset="-128"/>
                <a:ea typeface="BIZ UDPゴシック" panose="020B0400000000000000" pitchFamily="50" charset="-128"/>
              </a:rPr>
              <a:t>株主の皆様の日頃からのご支援に感謝するとともに、当社株式への投資の魅力を向上させ、より多くの株主様に中長期的に保有していただけることを目的に、</a:t>
            </a:r>
            <a:r>
              <a:rPr lang="en-US" altLang="ja-JP" sz="1300" dirty="0">
                <a:latin typeface="BIZ UDPゴシック" panose="020B0400000000000000" pitchFamily="50" charset="-128"/>
                <a:ea typeface="BIZ UDPゴシック" panose="020B0400000000000000" pitchFamily="50" charset="-128"/>
              </a:rPr>
              <a:t>2024</a:t>
            </a:r>
            <a:r>
              <a:rPr lang="ja-JP" altLang="en-US" sz="1300" dirty="0">
                <a:latin typeface="BIZ UDPゴシック" panose="020B0400000000000000" pitchFamily="50" charset="-128"/>
                <a:ea typeface="BIZ UDPゴシック" panose="020B0400000000000000" pitchFamily="50" charset="-128"/>
              </a:rPr>
              <a:t>年より株主優待制度を導入いたしました。</a:t>
            </a:r>
            <a:endParaRPr lang="en-US" altLang="ja-JP" sz="1300" dirty="0">
              <a:latin typeface="BIZ UDPゴシック" panose="020B0400000000000000" pitchFamily="50" charset="-128"/>
              <a:ea typeface="BIZ UDPゴシック" panose="020B0400000000000000" pitchFamily="50" charset="-128"/>
            </a:endParaRPr>
          </a:p>
          <a:p>
            <a:endParaRPr lang="en-US" altLang="ja-JP" sz="1228" dirty="0">
              <a:latin typeface="BIZ UDPゴシック" panose="020B0400000000000000" pitchFamily="50" charset="-128"/>
              <a:ea typeface="BIZ UDPゴシック" panose="020B0400000000000000" pitchFamily="50" charset="-128"/>
            </a:endParaRPr>
          </a:p>
          <a:p>
            <a:r>
              <a:rPr lang="ja-JP" altLang="en-US" sz="1600" b="1" dirty="0">
                <a:latin typeface="HGP創英角ｺﾞｼｯｸUB" panose="020B0900000000000000" pitchFamily="50" charset="-128"/>
                <a:ea typeface="HGP創英角ｺﾞｼｯｸUB" panose="020B0900000000000000" pitchFamily="50" charset="-128"/>
              </a:rPr>
              <a:t>　</a:t>
            </a:r>
            <a:r>
              <a:rPr lang="en-US" altLang="ja-JP" sz="1600" b="1" dirty="0">
                <a:latin typeface="HGP創英角ｺﾞｼｯｸUB" panose="020B0900000000000000" pitchFamily="50" charset="-128"/>
                <a:ea typeface="HGP創英角ｺﾞｼｯｸUB" panose="020B0900000000000000" pitchFamily="50" charset="-128"/>
              </a:rPr>
              <a:t>2</a:t>
            </a:r>
            <a:r>
              <a:rPr lang="ja-JP" altLang="en-US" sz="1600" b="1" dirty="0">
                <a:latin typeface="HGP創英角ｺﾞｼｯｸUB" panose="020B0900000000000000" pitchFamily="50" charset="-128"/>
                <a:ea typeface="HGP創英角ｺﾞｼｯｸUB" panose="020B0900000000000000" pitchFamily="50" charset="-128"/>
              </a:rPr>
              <a:t>．内容</a:t>
            </a:r>
            <a:endParaRPr lang="en-US" altLang="ja-JP" sz="1600" b="1" dirty="0">
              <a:latin typeface="HGP創英角ｺﾞｼｯｸUB" panose="020B0900000000000000" pitchFamily="50" charset="-128"/>
              <a:ea typeface="HGP創英角ｺﾞｼｯｸUB" panose="020B0900000000000000" pitchFamily="50" charset="-128"/>
            </a:endParaRPr>
          </a:p>
          <a:p>
            <a:endParaRPr lang="en-US" altLang="ja-JP" sz="614" dirty="0">
              <a:latin typeface="HGP創英角ｺﾞｼｯｸUB" panose="020B0900000000000000" pitchFamily="50" charset="-128"/>
              <a:ea typeface="HGP創英角ｺﾞｼｯｸUB" panose="020B0900000000000000" pitchFamily="50" charset="-128"/>
            </a:endParaRPr>
          </a:p>
          <a:p>
            <a:r>
              <a:rPr lang="ja-JP" altLang="en-US" sz="1300" dirty="0">
                <a:latin typeface="BIZ UDPゴシック" panose="020B0400000000000000" pitchFamily="50" charset="-128"/>
                <a:ea typeface="BIZ UDPゴシック" panose="020B0400000000000000" pitchFamily="50" charset="-128"/>
              </a:rPr>
              <a:t>グループ会社である株式会社アスモトレーディングの商品を贈呈いたします。</a:t>
            </a:r>
          </a:p>
          <a:p>
            <a:r>
              <a:rPr lang="en-US" altLang="ja-JP" sz="1300" dirty="0">
                <a:latin typeface="BIZ UDPゴシック" panose="020B0400000000000000" pitchFamily="50" charset="-128"/>
                <a:ea typeface="BIZ UDPゴシック" panose="020B0400000000000000" pitchFamily="50" charset="-128"/>
              </a:rPr>
              <a:t>2025</a:t>
            </a:r>
            <a:r>
              <a:rPr lang="ja-JP" altLang="en-US" sz="1300" dirty="0">
                <a:latin typeface="BIZ UDPゴシック" panose="020B0400000000000000" pitchFamily="50" charset="-128"/>
                <a:ea typeface="BIZ UDPゴシック" panose="020B0400000000000000" pitchFamily="50" charset="-128"/>
              </a:rPr>
              <a:t>年９月</a:t>
            </a:r>
            <a:r>
              <a:rPr lang="en-US" altLang="ja-JP" sz="1300" dirty="0">
                <a:latin typeface="BIZ UDPゴシック" panose="020B0400000000000000" pitchFamily="50" charset="-128"/>
                <a:ea typeface="BIZ UDPゴシック" panose="020B0400000000000000" pitchFamily="50" charset="-128"/>
              </a:rPr>
              <a:t>30</a:t>
            </a:r>
            <a:r>
              <a:rPr lang="ja-JP" altLang="en-US" sz="1300" dirty="0">
                <a:latin typeface="BIZ UDPゴシック" panose="020B0400000000000000" pitchFamily="50" charset="-128"/>
                <a:ea typeface="BIZ UDPゴシック" panose="020B0400000000000000" pitchFamily="50" charset="-128"/>
              </a:rPr>
              <a:t>日現在の当社株主名簿に記載または記録されている</a:t>
            </a:r>
            <a:r>
              <a:rPr lang="en-US" altLang="ja-JP" sz="1300" dirty="0">
                <a:latin typeface="BIZ UDPゴシック" panose="020B0400000000000000" pitchFamily="50" charset="-128"/>
                <a:ea typeface="BIZ UDPゴシック" panose="020B0400000000000000" pitchFamily="50" charset="-128"/>
              </a:rPr>
              <a:t>3</a:t>
            </a:r>
            <a:r>
              <a:rPr lang="ja-JP" altLang="en-US" sz="1300" dirty="0">
                <a:latin typeface="BIZ UDPゴシック" panose="020B0400000000000000" pitchFamily="50" charset="-128"/>
                <a:ea typeface="BIZ UDPゴシック" panose="020B0400000000000000" pitchFamily="50" charset="-128"/>
              </a:rPr>
              <a:t>単元</a:t>
            </a:r>
            <a:r>
              <a:rPr lang="en-US" altLang="ja-JP" sz="1300" dirty="0">
                <a:latin typeface="BIZ UDPゴシック" panose="020B0400000000000000" pitchFamily="50" charset="-128"/>
                <a:ea typeface="BIZ UDPゴシック" panose="020B0400000000000000" pitchFamily="50" charset="-128"/>
              </a:rPr>
              <a:t>(300</a:t>
            </a:r>
            <a:r>
              <a:rPr lang="ja-JP" altLang="en-US" sz="1300" dirty="0">
                <a:latin typeface="BIZ UDPゴシック" panose="020B0400000000000000" pitchFamily="50" charset="-128"/>
                <a:ea typeface="BIZ UDPゴシック" panose="020B0400000000000000" pitchFamily="50" charset="-128"/>
              </a:rPr>
              <a:t>株</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以上を保有されている</a:t>
            </a:r>
          </a:p>
          <a:p>
            <a:r>
              <a:rPr lang="ja-JP" altLang="en-US" sz="1300" dirty="0">
                <a:latin typeface="BIZ UDPゴシック" panose="020B0400000000000000" pitchFamily="50" charset="-128"/>
                <a:ea typeface="BIZ UDPゴシック" panose="020B0400000000000000" pitchFamily="50" charset="-128"/>
              </a:rPr>
              <a:t>株主様を対象に、実施いたします。</a:t>
            </a:r>
          </a:p>
          <a:p>
            <a:r>
              <a:rPr lang="ja-JP" altLang="en-US" sz="1300" dirty="0">
                <a:latin typeface="BIZ UDPゴシック" panose="020B0400000000000000" pitchFamily="50" charset="-128"/>
                <a:ea typeface="BIZ UDPゴシック" panose="020B0400000000000000" pitchFamily="50" charset="-128"/>
              </a:rPr>
              <a:t>贈呈時期：</a:t>
            </a:r>
            <a:r>
              <a:rPr lang="en-US" altLang="ja-JP" sz="1300" dirty="0">
                <a:latin typeface="BIZ UDPゴシック" panose="020B0400000000000000" pitchFamily="50" charset="-128"/>
                <a:ea typeface="BIZ UDPゴシック" panose="020B0400000000000000" pitchFamily="50" charset="-128"/>
              </a:rPr>
              <a:t>12</a:t>
            </a:r>
            <a:r>
              <a:rPr lang="ja-JP" altLang="en-US" sz="1300" dirty="0">
                <a:latin typeface="BIZ UDPゴシック" panose="020B0400000000000000" pitchFamily="50" charset="-128"/>
                <a:ea typeface="BIZ UDPゴシック" panose="020B0400000000000000" pitchFamily="50" charset="-128"/>
              </a:rPr>
              <a:t>月上旬より順次発送</a:t>
            </a:r>
            <a:endParaRPr lang="en-US" altLang="ja-JP" sz="1300" dirty="0">
              <a:latin typeface="BIZ UDPゴシック" panose="020B0400000000000000" pitchFamily="50" charset="-128"/>
              <a:ea typeface="BIZ UDPゴシック" panose="020B0400000000000000" pitchFamily="50" charset="-128"/>
            </a:endParaRPr>
          </a:p>
        </p:txBody>
      </p:sp>
      <p:pic>
        <p:nvPicPr>
          <p:cNvPr id="3" name="object 63">
            <a:extLst>
              <a:ext uri="{FF2B5EF4-FFF2-40B4-BE49-F238E27FC236}">
                <a16:creationId xmlns:a16="http://schemas.microsoft.com/office/drawing/2014/main" id="{FA2F8795-B963-232D-2CEA-35F716C94863}"/>
              </a:ext>
            </a:extLst>
          </p:cNvPr>
          <p:cNvPicPr/>
          <p:nvPr/>
        </p:nvPicPr>
        <p:blipFill>
          <a:blip r:embed="rId3" cstate="print"/>
          <a:stretch>
            <a:fillRect/>
          </a:stretch>
        </p:blipFill>
        <p:spPr>
          <a:xfrm>
            <a:off x="1613794" y="348989"/>
            <a:ext cx="8305800" cy="609600"/>
          </a:xfrm>
          <a:prstGeom prst="rect">
            <a:avLst/>
          </a:prstGeom>
        </p:spPr>
      </p:pic>
      <p:sp>
        <p:nvSpPr>
          <p:cNvPr id="4" name="object 64">
            <a:extLst>
              <a:ext uri="{FF2B5EF4-FFF2-40B4-BE49-F238E27FC236}">
                <a16:creationId xmlns:a16="http://schemas.microsoft.com/office/drawing/2014/main" id="{475F9A54-882A-53AC-2920-D21B3485769A}"/>
              </a:ext>
            </a:extLst>
          </p:cNvPr>
          <p:cNvSpPr txBox="1"/>
          <p:nvPr/>
        </p:nvSpPr>
        <p:spPr>
          <a:xfrm>
            <a:off x="9424279" y="605021"/>
            <a:ext cx="304800" cy="216726"/>
          </a:xfrm>
          <a:prstGeom prst="rect">
            <a:avLst/>
          </a:prstGeom>
          <a:solidFill>
            <a:srgbClr val="FFFFFF"/>
          </a:solidFill>
        </p:spPr>
        <p:txBody>
          <a:bodyPr vert="horz" wrap="square" lIns="0" tIns="31750" rIns="0" bIns="0" rtlCol="0">
            <a:spAutoFit/>
          </a:bodyPr>
          <a:lstStyle/>
          <a:p>
            <a:pPr marL="91440">
              <a:lnSpc>
                <a:spcPct val="100000"/>
              </a:lnSpc>
              <a:spcBef>
                <a:spcPts val="250"/>
              </a:spcBef>
            </a:pPr>
            <a:r>
              <a:rPr lang="en-US" altLang="ja-JP" sz="1200" spc="245" dirty="0">
                <a:latin typeface="HGP創英角ｺﾞｼｯｸUB"/>
                <a:cs typeface="HGP創英角ｺﾞｼｯｸUB"/>
              </a:rPr>
              <a:t>7</a:t>
            </a:r>
            <a:endParaRPr sz="1200" dirty="0">
              <a:latin typeface="HGP創英角ｺﾞｼｯｸUB"/>
              <a:cs typeface="HGP創英角ｺﾞｼｯｸUB"/>
            </a:endParaRPr>
          </a:p>
        </p:txBody>
      </p:sp>
      <p:sp>
        <p:nvSpPr>
          <p:cNvPr id="5" name="object 65">
            <a:extLst>
              <a:ext uri="{FF2B5EF4-FFF2-40B4-BE49-F238E27FC236}">
                <a16:creationId xmlns:a16="http://schemas.microsoft.com/office/drawing/2014/main" id="{79286638-4953-EE8A-BD31-B72BD0C5F324}"/>
              </a:ext>
            </a:extLst>
          </p:cNvPr>
          <p:cNvSpPr txBox="1"/>
          <p:nvPr/>
        </p:nvSpPr>
        <p:spPr>
          <a:xfrm>
            <a:off x="2017638" y="569968"/>
            <a:ext cx="6616065" cy="232115"/>
          </a:xfrm>
          <a:prstGeom prst="rect">
            <a:avLst/>
          </a:prstGeom>
          <a:solidFill>
            <a:srgbClr val="FFFFFF"/>
          </a:solidFill>
          <a:ln w="28955">
            <a:solidFill>
              <a:srgbClr val="323299"/>
            </a:solidFill>
          </a:ln>
        </p:spPr>
        <p:txBody>
          <a:bodyPr vert="horz" wrap="square" lIns="0" tIns="46990" rIns="0" bIns="0" rtlCol="0">
            <a:spAutoFit/>
          </a:bodyPr>
          <a:lstStyle/>
          <a:p>
            <a:pPr marL="84923">
              <a:spcBef>
                <a:spcPts val="295"/>
              </a:spcBef>
            </a:pPr>
            <a:r>
              <a:rPr lang="en-US" altLang="zh-TW" sz="1200" spc="32" dirty="0">
                <a:latin typeface="HGP創英角ｺﾞｼｯｸUB" panose="020B0900000000000000" pitchFamily="50" charset="-128"/>
                <a:ea typeface="HGP創英角ｺﾞｼｯｸUB" panose="020B0900000000000000" pitchFamily="50" charset="-128"/>
                <a:cs typeface="HGP創英角ｺﾞｼｯｸUB"/>
              </a:rPr>
              <a:t>Ⅱ</a:t>
            </a:r>
            <a:r>
              <a:rPr lang="zh-TW" altLang="en-US" sz="1200" spc="32" dirty="0">
                <a:latin typeface="HGP創英角ｺﾞｼｯｸUB" panose="020B0900000000000000" pitchFamily="50" charset="-128"/>
                <a:ea typeface="HGP創英角ｺﾞｼｯｸUB" panose="020B0900000000000000" pitchFamily="50" charset="-128"/>
                <a:cs typeface="HGP創英角ｺﾞｼｯｸUB"/>
              </a:rPr>
              <a:t>．経営指標 </a:t>
            </a:r>
            <a:r>
              <a:rPr lang="en-US" altLang="zh-TW" sz="1200" spc="32" dirty="0">
                <a:latin typeface="HGP創英角ｺﾞｼｯｸUB" panose="020B0900000000000000" pitchFamily="50" charset="-128"/>
                <a:ea typeface="HGP創英角ｺﾞｼｯｸUB" panose="020B0900000000000000" pitchFamily="50" charset="-128"/>
                <a:cs typeface="HGP創英角ｺﾞｼｯｸUB"/>
              </a:rPr>
              <a:t>【</a:t>
            </a:r>
            <a:r>
              <a:rPr lang="en-US" altLang="zh-TW" sz="1200" spc="-8" dirty="0">
                <a:latin typeface="HGP創英角ｺﾞｼｯｸUB" panose="020B0900000000000000" pitchFamily="50" charset="-128"/>
                <a:ea typeface="HGP創英角ｺﾞｼｯｸUB" panose="020B0900000000000000" pitchFamily="50" charset="-128"/>
                <a:cs typeface="HGP創英角ｺﾞｼｯｸUB"/>
              </a:rPr>
              <a:t>202</a:t>
            </a:r>
            <a:r>
              <a:rPr lang="en-US" altLang="ja-JP" sz="1200" spc="-8" dirty="0">
                <a:latin typeface="HGP創英角ｺﾞｼｯｸUB" panose="020B0900000000000000" pitchFamily="50" charset="-128"/>
                <a:ea typeface="HGP創英角ｺﾞｼｯｸUB" panose="020B0900000000000000" pitchFamily="50" charset="-128"/>
                <a:cs typeface="HGP創英角ｺﾞｼｯｸUB"/>
              </a:rPr>
              <a:t>6</a:t>
            </a:r>
            <a:r>
              <a:rPr lang="zh-TW" altLang="en-US" sz="1200" spc="-8" dirty="0">
                <a:latin typeface="HGP創英角ｺﾞｼｯｸUB" panose="020B0900000000000000" pitchFamily="50" charset="-128"/>
                <a:ea typeface="HGP創英角ｺﾞｼｯｸUB" panose="020B0900000000000000" pitchFamily="50" charset="-128"/>
                <a:cs typeface="HGP創英角ｺﾞｼｯｸUB"/>
              </a:rPr>
              <a:t>年</a:t>
            </a:r>
            <a:r>
              <a:rPr lang="en-US" altLang="zh-TW" sz="1200" dirty="0">
                <a:latin typeface="HGP創英角ｺﾞｼｯｸUB" panose="020B0900000000000000" pitchFamily="50" charset="-128"/>
                <a:ea typeface="HGP創英角ｺﾞｼｯｸUB" panose="020B0900000000000000" pitchFamily="50" charset="-128"/>
                <a:cs typeface="HGP創英角ｺﾞｼｯｸUB"/>
              </a:rPr>
              <a:t>3</a:t>
            </a:r>
            <a:r>
              <a:rPr lang="zh-TW" altLang="en-US" sz="1200" spc="16" dirty="0">
                <a:latin typeface="HGP創英角ｺﾞｼｯｸUB" panose="020B0900000000000000" pitchFamily="50" charset="-128"/>
                <a:ea typeface="HGP創英角ｺﾞｼｯｸUB" panose="020B0900000000000000" pitchFamily="50" charset="-128"/>
                <a:cs typeface="HGP創英角ｺﾞｼｯｸUB"/>
              </a:rPr>
              <a:t>月期</a:t>
            </a:r>
            <a:r>
              <a:rPr lang="ja-JP" altLang="en-US" sz="1200" spc="16" dirty="0">
                <a:latin typeface="HGP創英角ｺﾞｼｯｸUB" panose="020B0900000000000000" pitchFamily="50" charset="-128"/>
                <a:ea typeface="HGP創英角ｺﾞｼｯｸUB" panose="020B0900000000000000" pitchFamily="50" charset="-128"/>
                <a:cs typeface="HGP創英角ｺﾞｼｯｸUB"/>
              </a:rPr>
              <a:t>　第</a:t>
            </a:r>
            <a:r>
              <a:rPr lang="en-US" altLang="ja-JP" sz="1200" spc="16" dirty="0">
                <a:latin typeface="HGP創英角ｺﾞｼｯｸUB" panose="020B0900000000000000" pitchFamily="50" charset="-128"/>
                <a:ea typeface="HGP創英角ｺﾞｼｯｸUB" panose="020B0900000000000000" pitchFamily="50" charset="-128"/>
                <a:cs typeface="HGP創英角ｺﾞｼｯｸUB"/>
              </a:rPr>
              <a:t>2</a:t>
            </a:r>
            <a:r>
              <a:rPr lang="ja-JP" altLang="en-US" sz="1200" spc="16" dirty="0">
                <a:latin typeface="HGP創英角ｺﾞｼｯｸUB" panose="020B0900000000000000" pitchFamily="50" charset="-128"/>
                <a:ea typeface="HGP創英角ｺﾞｼｯｸUB" panose="020B0900000000000000" pitchFamily="50" charset="-128"/>
                <a:cs typeface="HGP創英角ｺﾞｼｯｸUB"/>
              </a:rPr>
              <a:t>四半期</a:t>
            </a:r>
            <a:r>
              <a:rPr lang="en-US" altLang="ja-JP" sz="1200" spc="16" dirty="0">
                <a:latin typeface="HGP創英角ｺﾞｼｯｸUB" panose="020B0900000000000000" pitchFamily="50" charset="-128"/>
                <a:ea typeface="HGP創英角ｺﾞｼｯｸUB" panose="020B0900000000000000" pitchFamily="50" charset="-128"/>
                <a:cs typeface="HGP創英角ｺﾞｼｯｸUB"/>
              </a:rPr>
              <a:t>(</a:t>
            </a:r>
            <a:r>
              <a:rPr lang="ja-JP" altLang="en-US" sz="1200" spc="16" dirty="0">
                <a:latin typeface="HGP創英角ｺﾞｼｯｸUB" panose="020B0900000000000000" pitchFamily="50" charset="-128"/>
                <a:ea typeface="HGP創英角ｺﾞｼｯｸUB" panose="020B0900000000000000" pitchFamily="50" charset="-128"/>
                <a:cs typeface="HGP創英角ｺﾞｼｯｸUB"/>
              </a:rPr>
              <a:t>中間期</a:t>
            </a:r>
            <a:r>
              <a:rPr lang="en-US" altLang="ja-JP" sz="1200" spc="16" dirty="0">
                <a:latin typeface="HGP創英角ｺﾞｼｯｸUB" panose="020B0900000000000000" pitchFamily="50" charset="-128"/>
                <a:ea typeface="HGP創英角ｺﾞｼｯｸUB" panose="020B0900000000000000" pitchFamily="50" charset="-128"/>
                <a:cs typeface="HGP創英角ｺﾞｼｯｸUB"/>
              </a:rPr>
              <a:t>)</a:t>
            </a:r>
            <a:r>
              <a:rPr lang="zh-TW" altLang="en-US" sz="1200" spc="16" dirty="0">
                <a:latin typeface="HGP創英角ｺﾞｼｯｸUB" panose="020B0900000000000000" pitchFamily="50" charset="-128"/>
                <a:ea typeface="HGP創英角ｺﾞｼｯｸUB" panose="020B0900000000000000" pitchFamily="50" charset="-128"/>
                <a:cs typeface="HGP創英角ｺﾞｼｯｸUB"/>
              </a:rPr>
              <a:t> 株主還元方針</a:t>
            </a:r>
            <a:r>
              <a:rPr lang="en-US" altLang="zh-TW" sz="1200" spc="16" dirty="0">
                <a:latin typeface="HGP創英角ｺﾞｼｯｸUB" panose="020B0900000000000000" pitchFamily="50" charset="-128"/>
                <a:ea typeface="HGP創英角ｺﾞｼｯｸUB" panose="020B0900000000000000" pitchFamily="50" charset="-128"/>
                <a:cs typeface="HGP創英角ｺﾞｼｯｸUB"/>
              </a:rPr>
              <a:t>】</a:t>
            </a:r>
            <a:endParaRPr lang="zh-TW" altLang="en-US" sz="1200" dirty="0">
              <a:latin typeface="HGP創英角ｺﾞｼｯｸUB" panose="020B0900000000000000" pitchFamily="50" charset="-128"/>
              <a:ea typeface="HGP創英角ｺﾞｼｯｸUB" panose="020B0900000000000000" pitchFamily="50" charset="-128"/>
              <a:cs typeface="HGP創英角ｺﾞｼｯｸUB"/>
            </a:endParaRPr>
          </a:p>
        </p:txBody>
      </p:sp>
      <p:pic>
        <p:nvPicPr>
          <p:cNvPr id="6" name="図 5">
            <a:extLst>
              <a:ext uri="{FF2B5EF4-FFF2-40B4-BE49-F238E27FC236}">
                <a16:creationId xmlns:a16="http://schemas.microsoft.com/office/drawing/2014/main" id="{1927FBC5-82CC-D0FC-B695-9ADD3B5E9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D381C860-F848-6186-B480-921D3AEB7154}"/>
              </a:ext>
            </a:extLst>
          </p:cNvPr>
          <p:cNvGraphicFramePr>
            <a:graphicFrameLocks noGrp="1"/>
          </p:cNvGraphicFramePr>
          <p:nvPr>
            <p:extLst>
              <p:ext uri="{D42A27DB-BD31-4B8C-83A1-F6EECF244321}">
                <p14:modId xmlns:p14="http://schemas.microsoft.com/office/powerpoint/2010/main" val="936950324"/>
              </p:ext>
            </p:extLst>
          </p:nvPr>
        </p:nvGraphicFramePr>
        <p:xfrm>
          <a:off x="2017638" y="4997450"/>
          <a:ext cx="6834262" cy="1905760"/>
        </p:xfrm>
        <a:graphic>
          <a:graphicData uri="http://schemas.openxmlformats.org/drawingml/2006/table">
            <a:tbl>
              <a:tblPr firstRow="1" bandRow="1"/>
              <a:tblGrid>
                <a:gridCol w="1533602">
                  <a:extLst>
                    <a:ext uri="{9D8B030D-6E8A-4147-A177-3AD203B41FA5}">
                      <a16:colId xmlns:a16="http://schemas.microsoft.com/office/drawing/2014/main" val="4165655792"/>
                    </a:ext>
                  </a:extLst>
                </a:gridCol>
                <a:gridCol w="3471860">
                  <a:extLst>
                    <a:ext uri="{9D8B030D-6E8A-4147-A177-3AD203B41FA5}">
                      <a16:colId xmlns:a16="http://schemas.microsoft.com/office/drawing/2014/main" val="4150666320"/>
                    </a:ext>
                  </a:extLst>
                </a:gridCol>
                <a:gridCol w="1828800">
                  <a:extLst>
                    <a:ext uri="{9D8B030D-6E8A-4147-A177-3AD203B41FA5}">
                      <a16:colId xmlns:a16="http://schemas.microsoft.com/office/drawing/2014/main" val="3977278245"/>
                    </a:ext>
                  </a:extLst>
                </a:gridCol>
              </a:tblGrid>
              <a:tr h="253968">
                <a:tc>
                  <a:txBody>
                    <a:bodyPr/>
                    <a:lstStyle/>
                    <a:p>
                      <a:pPr algn="ctr"/>
                      <a:r>
                        <a:rPr kumimoji="1" lang="ja-JP" altLang="en-US" sz="1300" dirty="0">
                          <a:latin typeface="BIZ UDPゴシック" panose="020B0400000000000000" pitchFamily="50" charset="-128"/>
                          <a:ea typeface="BIZ UDPゴシック" panose="020B0400000000000000" pitchFamily="50" charset="-128"/>
                        </a:rPr>
                        <a:t>保有株式数</a:t>
                      </a:r>
                    </a:p>
                  </a:txBody>
                  <a:tcPr marL="80201" marR="80201" marT="40100" marB="40100" anchor="ctr"/>
                </a:tc>
                <a:tc>
                  <a:txBody>
                    <a:bodyPr/>
                    <a:lstStyle/>
                    <a:p>
                      <a:pPr algn="ctr"/>
                      <a:r>
                        <a:rPr kumimoji="1" lang="ja-JP" altLang="en-US" sz="1300" dirty="0">
                          <a:latin typeface="BIZ UDPゴシック" panose="020B0400000000000000" pitchFamily="50" charset="-128"/>
                          <a:ea typeface="BIZ UDPゴシック" panose="020B0400000000000000" pitchFamily="50" charset="-128"/>
                        </a:rPr>
                        <a:t>内　容</a:t>
                      </a:r>
                    </a:p>
                  </a:txBody>
                  <a:tcPr marL="80201" marR="80201" marT="40100" marB="40100" anchor="ctr"/>
                </a:tc>
                <a:tc>
                  <a:txBody>
                    <a:bodyPr/>
                    <a:lstStyle/>
                    <a:p>
                      <a:pPr algn="ctr"/>
                      <a:endParaRPr kumimoji="1" lang="ja-JP" altLang="en-US" sz="1300" dirty="0">
                        <a:latin typeface="BIZ UDPゴシック" panose="020B0400000000000000" pitchFamily="50" charset="-128"/>
                        <a:ea typeface="BIZ UDPゴシック" panose="020B0400000000000000" pitchFamily="50" charset="-128"/>
                      </a:endParaRPr>
                    </a:p>
                  </a:txBody>
                  <a:tcPr marL="80201" marR="80201" marT="40100" marB="40100" anchor="ctr"/>
                </a:tc>
                <a:extLst>
                  <a:ext uri="{0D108BD9-81ED-4DB2-BD59-A6C34878D82A}">
                    <a16:rowId xmlns:a16="http://schemas.microsoft.com/office/drawing/2014/main" val="2195832647"/>
                  </a:ext>
                </a:extLst>
              </a:tr>
              <a:tr h="427736">
                <a:tc>
                  <a:txBody>
                    <a:bodyPr/>
                    <a:lstStyle/>
                    <a:p>
                      <a:r>
                        <a:rPr lang="en-US" altLang="ja-JP" sz="1300" dirty="0">
                          <a:latin typeface="BIZ UDPゴシック" panose="020B0400000000000000" pitchFamily="50" charset="-128"/>
                          <a:ea typeface="BIZ UDPゴシック" panose="020B0400000000000000" pitchFamily="50" charset="-128"/>
                        </a:rPr>
                        <a:t>300</a:t>
                      </a:r>
                      <a:r>
                        <a:rPr lang="ja-JP" altLang="en-US" sz="1300" dirty="0">
                          <a:latin typeface="BIZ UDPゴシック" panose="020B0400000000000000" pitchFamily="50" charset="-128"/>
                          <a:ea typeface="BIZ UDPゴシック" panose="020B0400000000000000" pitchFamily="50" charset="-128"/>
                        </a:rPr>
                        <a:t>株以上</a:t>
                      </a:r>
                      <a:endParaRPr kumimoji="1" lang="ja-JP" altLang="en-US" sz="1300" dirty="0">
                        <a:latin typeface="BIZ UDPゴシック" panose="020B0400000000000000" pitchFamily="50" charset="-128"/>
                        <a:ea typeface="BIZ UDPゴシック" panose="020B0400000000000000" pitchFamily="50" charset="-128"/>
                      </a:endParaRPr>
                    </a:p>
                  </a:txBody>
                  <a:tcPr marL="80201" marR="80201" marT="40100" marB="40100" anchor="ctr"/>
                </a:tc>
                <a:tc>
                  <a:txBody>
                    <a:bodyPr/>
                    <a:lstStyle/>
                    <a:p>
                      <a:r>
                        <a:rPr lang="ja-JP" altLang="en-US" sz="1300" dirty="0">
                          <a:latin typeface="BIZ UDPゴシック" panose="020B0400000000000000" pitchFamily="50" charset="-128"/>
                          <a:ea typeface="BIZ UDPゴシック" panose="020B0400000000000000" pitchFamily="50" charset="-128"/>
                        </a:rPr>
                        <a:t>松阪牛カレー</a:t>
                      </a:r>
                      <a:r>
                        <a:rPr lang="en-US" altLang="ja-JP" sz="1300" dirty="0">
                          <a:latin typeface="BIZ UDPゴシック" panose="020B0400000000000000" pitchFamily="50" charset="-128"/>
                          <a:ea typeface="BIZ UDPゴシック" panose="020B0400000000000000" pitchFamily="50" charset="-128"/>
                        </a:rPr>
                        <a:t>(1</a:t>
                      </a:r>
                      <a:r>
                        <a:rPr lang="ja-JP" altLang="en-US" sz="1300" dirty="0">
                          <a:latin typeface="BIZ UDPゴシック" panose="020B0400000000000000" pitchFamily="50" charset="-128"/>
                          <a:ea typeface="BIZ UDPゴシック" panose="020B0400000000000000" pitchFamily="50" charset="-128"/>
                        </a:rPr>
                        <a:t>人前</a:t>
                      </a:r>
                      <a:r>
                        <a:rPr lang="en-US" altLang="ja-JP" sz="1300" dirty="0">
                          <a:latin typeface="BIZ UDPゴシック" panose="020B0400000000000000" pitchFamily="50" charset="-128"/>
                          <a:ea typeface="BIZ UDPゴシック" panose="020B0400000000000000" pitchFamily="50" charset="-128"/>
                        </a:rPr>
                        <a:t>)×1</a:t>
                      </a:r>
                      <a:r>
                        <a:rPr lang="ja-JP" altLang="en-US" sz="1300" dirty="0">
                          <a:latin typeface="BIZ UDPゴシック" panose="020B0400000000000000" pitchFamily="50" charset="-128"/>
                          <a:ea typeface="BIZ UDPゴシック" panose="020B0400000000000000" pitchFamily="50" charset="-128"/>
                        </a:rPr>
                        <a:t>個</a:t>
                      </a:r>
                      <a:endParaRPr lang="en-US" altLang="ja-JP" sz="13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latin typeface="BIZ UDPゴシック" panose="020B0400000000000000" pitchFamily="50" charset="-128"/>
                          <a:ea typeface="BIZ UDPゴシック" panose="020B0400000000000000" pitchFamily="50" charset="-128"/>
                        </a:rPr>
                        <a:t>松阪牛焼肉缶詰</a:t>
                      </a:r>
                      <a:r>
                        <a:rPr lang="en-US" altLang="zh-TW" sz="1300" dirty="0">
                          <a:latin typeface="BIZ UDPゴシック" panose="020B0400000000000000" pitchFamily="50" charset="-128"/>
                          <a:ea typeface="BIZ UDPゴシック" panose="020B0400000000000000" pitchFamily="50" charset="-128"/>
                        </a:rPr>
                        <a:t>170g</a:t>
                      </a:r>
                      <a:r>
                        <a:rPr lang="ja-JP" altLang="en-US" sz="1300" dirty="0">
                          <a:latin typeface="BIZ UDPゴシック" panose="020B0400000000000000" pitchFamily="50" charset="-128"/>
                          <a:ea typeface="BIZ UDPゴシック" panose="020B0400000000000000" pitchFamily="50" charset="-128"/>
                        </a:rPr>
                        <a:t> </a:t>
                      </a:r>
                      <a:r>
                        <a:rPr lang="en-US" altLang="zh-TW"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1</a:t>
                      </a:r>
                      <a:r>
                        <a:rPr lang="ja-JP" altLang="en-US" sz="1300" dirty="0">
                          <a:latin typeface="BIZ UDPゴシック" panose="020B0400000000000000" pitchFamily="50" charset="-128"/>
                          <a:ea typeface="BIZ UDPゴシック" panose="020B0400000000000000" pitchFamily="50" charset="-128"/>
                        </a:rPr>
                        <a:t>個</a:t>
                      </a:r>
                      <a:endParaRPr kumimoji="1" lang="ja-JP" altLang="en-US" sz="1300" dirty="0">
                        <a:latin typeface="BIZ UDPゴシック" panose="020B0400000000000000" pitchFamily="50" charset="-128"/>
                        <a:ea typeface="BIZ UDPゴシック" panose="020B0400000000000000" pitchFamily="50" charset="-128"/>
                      </a:endParaRPr>
                    </a:p>
                  </a:txBody>
                  <a:tcPr marL="80201" marR="80201" marT="40100" marB="40100" anchor="ctr"/>
                </a:tc>
                <a:tc>
                  <a:txBody>
                    <a:bodyPr/>
                    <a:lstStyle/>
                    <a:p>
                      <a:pPr algn="ctr"/>
                      <a:r>
                        <a:rPr lang="ja-JP" altLang="en-US" sz="1300" dirty="0">
                          <a:latin typeface="BIZ UDPゴシック" panose="020B0400000000000000" pitchFamily="50" charset="-128"/>
                          <a:ea typeface="BIZ UDPゴシック" panose="020B0400000000000000" pitchFamily="50" charset="-128"/>
                        </a:rPr>
                        <a:t>（</a:t>
                      </a:r>
                      <a:r>
                        <a:rPr lang="en-US" altLang="ja-JP" sz="1300" dirty="0">
                          <a:latin typeface="BIZ UDPゴシック" panose="020B0400000000000000" pitchFamily="50" charset="-128"/>
                          <a:ea typeface="BIZ UDPゴシック" panose="020B0400000000000000" pitchFamily="50" charset="-128"/>
                        </a:rPr>
                        <a:t>3,600</a:t>
                      </a:r>
                      <a:r>
                        <a:rPr lang="ja-JP" altLang="en-US" sz="1300" dirty="0">
                          <a:latin typeface="BIZ UDPゴシック" panose="020B0400000000000000" pitchFamily="50" charset="-128"/>
                          <a:ea typeface="BIZ UDPゴシック" panose="020B0400000000000000" pitchFamily="50" charset="-128"/>
                        </a:rPr>
                        <a:t>円相当分）</a:t>
                      </a:r>
                      <a:endParaRPr kumimoji="1" lang="ja-JP" altLang="en-US" sz="1300" dirty="0">
                        <a:latin typeface="BIZ UDPゴシック" panose="020B0400000000000000" pitchFamily="50" charset="-128"/>
                        <a:ea typeface="BIZ UDPゴシック" panose="020B0400000000000000" pitchFamily="50" charset="-128"/>
                      </a:endParaRPr>
                    </a:p>
                  </a:txBody>
                  <a:tcPr marL="80201" marR="80201" marT="40100" marB="40100" anchor="ctr"/>
                </a:tc>
                <a:extLst>
                  <a:ext uri="{0D108BD9-81ED-4DB2-BD59-A6C34878D82A}">
                    <a16:rowId xmlns:a16="http://schemas.microsoft.com/office/drawing/2014/main" val="4282745788"/>
                  </a:ext>
                </a:extLst>
              </a:tr>
              <a:tr h="427736">
                <a:tc>
                  <a:txBody>
                    <a:bodyPr/>
                    <a:lstStyle/>
                    <a:p>
                      <a:r>
                        <a:rPr lang="en-US" altLang="ja-JP" sz="1300" dirty="0">
                          <a:latin typeface="BIZ UDPゴシック" panose="020B0400000000000000" pitchFamily="50" charset="-128"/>
                          <a:ea typeface="BIZ UDPゴシック" panose="020B0400000000000000" pitchFamily="50" charset="-128"/>
                        </a:rPr>
                        <a:t>500</a:t>
                      </a:r>
                      <a:r>
                        <a:rPr lang="ja-JP" altLang="en-US" sz="1300" dirty="0">
                          <a:latin typeface="BIZ UDPゴシック" panose="020B0400000000000000" pitchFamily="50" charset="-128"/>
                          <a:ea typeface="BIZ UDPゴシック" panose="020B0400000000000000" pitchFamily="50" charset="-128"/>
                        </a:rPr>
                        <a:t>株以上</a:t>
                      </a:r>
                      <a:endParaRPr kumimoji="1" lang="ja-JP" altLang="en-US" sz="1300" dirty="0">
                        <a:latin typeface="BIZ UDPゴシック" panose="020B0400000000000000" pitchFamily="50" charset="-128"/>
                        <a:ea typeface="BIZ UDPゴシック" panose="020B0400000000000000" pitchFamily="50" charset="-128"/>
                      </a:endParaRPr>
                    </a:p>
                  </a:txBody>
                  <a:tcPr marL="80201" marR="80201" marT="40100" marB="40100" anchor="ctr"/>
                </a:tc>
                <a:tc>
                  <a:txBody>
                    <a:bodyPr/>
                    <a:lstStyle/>
                    <a:p>
                      <a:r>
                        <a:rPr lang="ja-JP" altLang="en-US" sz="1300" dirty="0">
                          <a:latin typeface="BIZ UDPゴシック" panose="020B0400000000000000" pitchFamily="50" charset="-128"/>
                          <a:ea typeface="BIZ UDPゴシック" panose="020B0400000000000000" pitchFamily="50" charset="-128"/>
                        </a:rPr>
                        <a:t>松阪牛カレー</a:t>
                      </a:r>
                      <a:r>
                        <a:rPr lang="en-US" altLang="ja-JP" sz="1300" dirty="0">
                          <a:latin typeface="BIZ UDPゴシック" panose="020B0400000000000000" pitchFamily="50" charset="-128"/>
                          <a:ea typeface="BIZ UDPゴシック" panose="020B0400000000000000" pitchFamily="50" charset="-128"/>
                        </a:rPr>
                        <a:t>(1</a:t>
                      </a:r>
                      <a:r>
                        <a:rPr lang="ja-JP" altLang="en-US" sz="1300" dirty="0">
                          <a:latin typeface="BIZ UDPゴシック" panose="020B0400000000000000" pitchFamily="50" charset="-128"/>
                          <a:ea typeface="BIZ UDPゴシック" panose="020B0400000000000000" pitchFamily="50" charset="-128"/>
                        </a:rPr>
                        <a:t>人前</a:t>
                      </a:r>
                      <a:r>
                        <a:rPr lang="en-US" altLang="ja-JP" sz="1300" dirty="0">
                          <a:latin typeface="BIZ UDPゴシック" panose="020B0400000000000000" pitchFamily="50" charset="-128"/>
                          <a:ea typeface="BIZ UDPゴシック" panose="020B0400000000000000" pitchFamily="50" charset="-128"/>
                        </a:rPr>
                        <a:t>)×3</a:t>
                      </a:r>
                      <a:r>
                        <a:rPr lang="ja-JP" altLang="en-US" sz="1300" dirty="0">
                          <a:latin typeface="BIZ UDPゴシック" panose="020B0400000000000000" pitchFamily="50" charset="-128"/>
                          <a:ea typeface="BIZ UDPゴシック" panose="020B0400000000000000" pitchFamily="50" charset="-128"/>
                        </a:rPr>
                        <a:t>個</a:t>
                      </a:r>
                      <a:endParaRPr lang="en-US" altLang="ja-JP" sz="13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latin typeface="BIZ UDPゴシック" panose="020B0400000000000000" pitchFamily="50" charset="-128"/>
                          <a:ea typeface="BIZ UDPゴシック" panose="020B0400000000000000" pitchFamily="50" charset="-128"/>
                        </a:rPr>
                        <a:t>松阪牛焼肉缶詰</a:t>
                      </a:r>
                      <a:r>
                        <a:rPr lang="en-US" altLang="zh-TW" sz="1300" dirty="0">
                          <a:latin typeface="BIZ UDPゴシック" panose="020B0400000000000000" pitchFamily="50" charset="-128"/>
                          <a:ea typeface="BIZ UDPゴシック" panose="020B0400000000000000" pitchFamily="50" charset="-128"/>
                        </a:rPr>
                        <a:t>170g</a:t>
                      </a:r>
                      <a:r>
                        <a:rPr lang="ja-JP" altLang="en-US" sz="1300" dirty="0">
                          <a:latin typeface="BIZ UDPゴシック" panose="020B0400000000000000" pitchFamily="50" charset="-128"/>
                          <a:ea typeface="BIZ UDPゴシック" panose="020B0400000000000000" pitchFamily="50" charset="-128"/>
                        </a:rPr>
                        <a:t> </a:t>
                      </a:r>
                      <a:r>
                        <a:rPr lang="en-US" altLang="zh-TW"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1</a:t>
                      </a:r>
                      <a:r>
                        <a:rPr lang="ja-JP" altLang="en-US" sz="1300" dirty="0">
                          <a:latin typeface="BIZ UDPゴシック" panose="020B0400000000000000" pitchFamily="50" charset="-128"/>
                          <a:ea typeface="BIZ UDPゴシック" panose="020B0400000000000000" pitchFamily="50" charset="-128"/>
                        </a:rPr>
                        <a:t>個</a:t>
                      </a:r>
                      <a:endParaRPr kumimoji="1" lang="ja-JP" altLang="en-US" sz="1300" dirty="0">
                        <a:latin typeface="BIZ UDPゴシック" panose="020B0400000000000000" pitchFamily="50" charset="-128"/>
                        <a:ea typeface="BIZ UDPゴシック" panose="020B0400000000000000" pitchFamily="50" charset="-128"/>
                      </a:endParaRPr>
                    </a:p>
                  </a:txBody>
                  <a:tcPr marL="80201" marR="80201" marT="40100" marB="40100" anchor="ctr"/>
                </a:tc>
                <a:tc>
                  <a:txBody>
                    <a:bodyPr/>
                    <a:lstStyle/>
                    <a:p>
                      <a:pPr algn="ctr"/>
                      <a:r>
                        <a:rPr lang="ja-JP" altLang="en-US" sz="1300" dirty="0">
                          <a:latin typeface="BIZ UDPゴシック" panose="020B0400000000000000" pitchFamily="50" charset="-128"/>
                          <a:ea typeface="BIZ UDPゴシック" panose="020B0400000000000000" pitchFamily="50" charset="-128"/>
                        </a:rPr>
                        <a:t>（</a:t>
                      </a:r>
                      <a:r>
                        <a:rPr lang="en-US" altLang="ja-JP" sz="1300" dirty="0">
                          <a:latin typeface="BIZ UDPゴシック" panose="020B0400000000000000" pitchFamily="50" charset="-128"/>
                          <a:ea typeface="BIZ UDPゴシック" panose="020B0400000000000000" pitchFamily="50" charset="-128"/>
                        </a:rPr>
                        <a:t>6,200</a:t>
                      </a:r>
                      <a:r>
                        <a:rPr lang="ja-JP" altLang="en-US" sz="1300" dirty="0">
                          <a:latin typeface="BIZ UDPゴシック" panose="020B0400000000000000" pitchFamily="50" charset="-128"/>
                          <a:ea typeface="BIZ UDPゴシック" panose="020B0400000000000000" pitchFamily="50" charset="-128"/>
                        </a:rPr>
                        <a:t>円相当分）</a:t>
                      </a:r>
                      <a:endParaRPr kumimoji="1" lang="ja-JP" altLang="en-US" sz="1300" dirty="0">
                        <a:latin typeface="BIZ UDPゴシック" panose="020B0400000000000000" pitchFamily="50" charset="-128"/>
                        <a:ea typeface="BIZ UDPゴシック" panose="020B0400000000000000" pitchFamily="50" charset="-128"/>
                      </a:endParaRPr>
                    </a:p>
                  </a:txBody>
                  <a:tcPr marL="80201" marR="80201" marT="40100" marB="40100" anchor="ctr"/>
                </a:tc>
                <a:extLst>
                  <a:ext uri="{0D108BD9-81ED-4DB2-BD59-A6C34878D82A}">
                    <a16:rowId xmlns:a16="http://schemas.microsoft.com/office/drawing/2014/main" val="3014082103"/>
                  </a:ext>
                </a:extLst>
              </a:tr>
              <a:tr h="601504">
                <a:tc>
                  <a:txBody>
                    <a:bodyPr/>
                    <a:lstStyle/>
                    <a:p>
                      <a:r>
                        <a:rPr kumimoji="1" lang="en-US" altLang="ja-JP" sz="1300" dirty="0">
                          <a:latin typeface="BIZ UDPゴシック" panose="020B0400000000000000" pitchFamily="50" charset="-128"/>
                          <a:ea typeface="BIZ UDPゴシック" panose="020B0400000000000000" pitchFamily="50" charset="-128"/>
                        </a:rPr>
                        <a:t>1,000</a:t>
                      </a:r>
                      <a:r>
                        <a:rPr kumimoji="1" lang="ja-JP" altLang="en-US" sz="1300" dirty="0">
                          <a:latin typeface="BIZ UDPゴシック" panose="020B0400000000000000" pitchFamily="50" charset="-128"/>
                          <a:ea typeface="BIZ UDPゴシック" panose="020B0400000000000000" pitchFamily="50" charset="-128"/>
                        </a:rPr>
                        <a:t>株以上</a:t>
                      </a:r>
                    </a:p>
                  </a:txBody>
                  <a:tcPr marL="80201" marR="80201" marT="40100" marB="40100" anchor="ctr"/>
                </a:tc>
                <a:tc>
                  <a:txBody>
                    <a:bodyPr/>
                    <a:lstStyle/>
                    <a:p>
                      <a:r>
                        <a:rPr lang="ja-JP" altLang="en-US" sz="1300" dirty="0">
                          <a:latin typeface="BIZ UDPゴシック" panose="020B0400000000000000" pitchFamily="50" charset="-128"/>
                          <a:ea typeface="BIZ UDPゴシック" panose="020B0400000000000000" pitchFamily="50" charset="-128"/>
                        </a:rPr>
                        <a:t>松阪牛カレー</a:t>
                      </a:r>
                      <a:r>
                        <a:rPr lang="en-US" altLang="ja-JP" sz="1300" dirty="0">
                          <a:latin typeface="BIZ UDPゴシック" panose="020B0400000000000000" pitchFamily="50" charset="-128"/>
                          <a:ea typeface="BIZ UDPゴシック" panose="020B0400000000000000" pitchFamily="50" charset="-128"/>
                        </a:rPr>
                        <a:t>(1</a:t>
                      </a:r>
                      <a:r>
                        <a:rPr lang="ja-JP" altLang="en-US" sz="1300" dirty="0">
                          <a:latin typeface="BIZ UDPゴシック" panose="020B0400000000000000" pitchFamily="50" charset="-128"/>
                          <a:ea typeface="BIZ UDPゴシック" panose="020B0400000000000000" pitchFamily="50" charset="-128"/>
                        </a:rPr>
                        <a:t>人前</a:t>
                      </a:r>
                      <a:r>
                        <a:rPr lang="en-US" altLang="ja-JP" sz="1300" dirty="0">
                          <a:latin typeface="BIZ UDPゴシック" panose="020B0400000000000000" pitchFamily="50" charset="-128"/>
                          <a:ea typeface="BIZ UDPゴシック" panose="020B0400000000000000" pitchFamily="50" charset="-128"/>
                        </a:rPr>
                        <a:t>)×4</a:t>
                      </a:r>
                      <a:r>
                        <a:rPr lang="ja-JP" altLang="en-US" sz="1300" dirty="0">
                          <a:latin typeface="BIZ UDPゴシック" panose="020B0400000000000000" pitchFamily="50" charset="-128"/>
                          <a:ea typeface="BIZ UDPゴシック" panose="020B0400000000000000" pitchFamily="50" charset="-128"/>
                        </a:rPr>
                        <a:t>個</a:t>
                      </a:r>
                      <a:endParaRPr lang="en-US" altLang="ja-JP" sz="13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latin typeface="BIZ UDPゴシック" panose="020B0400000000000000" pitchFamily="50" charset="-128"/>
                          <a:ea typeface="BIZ UDPゴシック" panose="020B0400000000000000" pitchFamily="50" charset="-128"/>
                        </a:rPr>
                        <a:t>松阪牛焼肉缶詰</a:t>
                      </a:r>
                      <a:r>
                        <a:rPr lang="en-US" altLang="zh-TW" sz="1300" dirty="0">
                          <a:latin typeface="BIZ UDPゴシック" panose="020B0400000000000000" pitchFamily="50" charset="-128"/>
                          <a:ea typeface="BIZ UDPゴシック" panose="020B0400000000000000" pitchFamily="50" charset="-128"/>
                        </a:rPr>
                        <a:t>170g</a:t>
                      </a:r>
                      <a:r>
                        <a:rPr lang="ja-JP" altLang="en-US" sz="1300" dirty="0">
                          <a:latin typeface="BIZ UDPゴシック" panose="020B0400000000000000" pitchFamily="50" charset="-128"/>
                          <a:ea typeface="BIZ UDPゴシック" panose="020B0400000000000000" pitchFamily="50" charset="-128"/>
                        </a:rPr>
                        <a:t> </a:t>
                      </a:r>
                      <a:r>
                        <a:rPr lang="en-US" altLang="zh-TW"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個</a:t>
                      </a:r>
                      <a:endParaRPr kumimoji="1" lang="ja-JP" altLang="en-US"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神戸牛焼肉缶詰</a:t>
                      </a:r>
                      <a:r>
                        <a:rPr lang="en-US" altLang="zh-TW" sz="1300" dirty="0">
                          <a:latin typeface="BIZ UDPゴシック" panose="020B0400000000000000" pitchFamily="50" charset="-128"/>
                          <a:ea typeface="BIZ UDPゴシック" panose="020B0400000000000000" pitchFamily="50" charset="-128"/>
                        </a:rPr>
                        <a:t>170g</a:t>
                      </a:r>
                      <a:r>
                        <a:rPr lang="ja-JP" altLang="en-US" sz="1300" dirty="0">
                          <a:latin typeface="BIZ UDPゴシック" panose="020B0400000000000000" pitchFamily="50" charset="-128"/>
                          <a:ea typeface="BIZ UDPゴシック" panose="020B0400000000000000" pitchFamily="50" charset="-128"/>
                        </a:rPr>
                        <a:t> </a:t>
                      </a:r>
                      <a:r>
                        <a:rPr lang="en-US" altLang="zh-TW"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個</a:t>
                      </a:r>
                      <a:endParaRPr kumimoji="1" lang="ja-JP" altLang="en-US" sz="1300" dirty="0">
                        <a:latin typeface="BIZ UDPゴシック" panose="020B0400000000000000" pitchFamily="50" charset="-128"/>
                        <a:ea typeface="BIZ UDPゴシック" panose="020B0400000000000000" pitchFamily="50" charset="-128"/>
                      </a:endParaRPr>
                    </a:p>
                  </a:txBody>
                  <a:tcPr marL="80201" marR="80201" marT="40100" marB="40100" anchor="ctr"/>
                </a:tc>
                <a:tc>
                  <a:txBody>
                    <a:bodyPr/>
                    <a:lstStyle/>
                    <a:p>
                      <a:pPr algn="ctr"/>
                      <a:r>
                        <a:rPr lang="ja-JP" altLang="en-US" sz="1300" dirty="0">
                          <a:latin typeface="BIZ UDPゴシック" panose="020B0400000000000000" pitchFamily="50" charset="-128"/>
                          <a:ea typeface="BIZ UDPゴシック" panose="020B0400000000000000" pitchFamily="50" charset="-128"/>
                        </a:rPr>
                        <a:t>（</a:t>
                      </a:r>
                      <a:r>
                        <a:rPr lang="en-US" altLang="ja-JP" sz="1300" dirty="0">
                          <a:latin typeface="BIZ UDPゴシック" panose="020B0400000000000000" pitchFamily="50" charset="-128"/>
                          <a:ea typeface="BIZ UDPゴシック" panose="020B0400000000000000" pitchFamily="50" charset="-128"/>
                        </a:rPr>
                        <a:t>14,600</a:t>
                      </a:r>
                      <a:r>
                        <a:rPr lang="ja-JP" altLang="en-US" sz="1300" dirty="0">
                          <a:latin typeface="BIZ UDPゴシック" panose="020B0400000000000000" pitchFamily="50" charset="-128"/>
                          <a:ea typeface="BIZ UDPゴシック" panose="020B0400000000000000" pitchFamily="50" charset="-128"/>
                        </a:rPr>
                        <a:t>円相当分）</a:t>
                      </a:r>
                      <a:endParaRPr kumimoji="1" lang="ja-JP" altLang="en-US" sz="1300" dirty="0">
                        <a:latin typeface="BIZ UDPゴシック" panose="020B0400000000000000" pitchFamily="50" charset="-128"/>
                        <a:ea typeface="BIZ UDPゴシック" panose="020B0400000000000000" pitchFamily="50" charset="-128"/>
                      </a:endParaRPr>
                    </a:p>
                  </a:txBody>
                  <a:tcPr marL="80201" marR="80201" marT="40100" marB="40100" anchor="ctr"/>
                </a:tc>
                <a:extLst>
                  <a:ext uri="{0D108BD9-81ED-4DB2-BD59-A6C34878D82A}">
                    <a16:rowId xmlns:a16="http://schemas.microsoft.com/office/drawing/2014/main" val="4012096015"/>
                  </a:ext>
                </a:extLst>
              </a:tr>
            </a:tbl>
          </a:graphicData>
        </a:graphic>
      </p:graphicFrame>
      <p:sp>
        <p:nvSpPr>
          <p:cNvPr id="17" name="テキスト ボックス 16">
            <a:extLst>
              <a:ext uri="{FF2B5EF4-FFF2-40B4-BE49-F238E27FC236}">
                <a16:creationId xmlns:a16="http://schemas.microsoft.com/office/drawing/2014/main" id="{A6D361D5-F426-111B-9A74-A682F4A0FC10}"/>
              </a:ext>
            </a:extLst>
          </p:cNvPr>
          <p:cNvSpPr txBox="1"/>
          <p:nvPr/>
        </p:nvSpPr>
        <p:spPr>
          <a:xfrm>
            <a:off x="932854" y="1421429"/>
            <a:ext cx="1423728" cy="323165"/>
          </a:xfrm>
          <a:prstGeom prst="rect">
            <a:avLst/>
          </a:prstGeom>
          <a:noFill/>
        </p:spPr>
        <p:txBody>
          <a:bodyPr wrap="square">
            <a:spAutoFit/>
          </a:bodyPr>
          <a:lstStyle/>
          <a:p>
            <a:r>
              <a:rPr lang="ja-JP" altLang="en-US" sz="1500" dirty="0">
                <a:latin typeface="HGP創英角ｺﾞｼｯｸUB" panose="020B0900000000000000" pitchFamily="50" charset="-128"/>
                <a:ea typeface="HGP創英角ｺﾞｼｯｸUB" panose="020B0900000000000000" pitchFamily="50" charset="-128"/>
              </a:rPr>
              <a:t>商品イメージ</a:t>
            </a:r>
          </a:p>
        </p:txBody>
      </p:sp>
      <p:sp>
        <p:nvSpPr>
          <p:cNvPr id="22" name="テキスト ボックス 21">
            <a:extLst>
              <a:ext uri="{FF2B5EF4-FFF2-40B4-BE49-F238E27FC236}">
                <a16:creationId xmlns:a16="http://schemas.microsoft.com/office/drawing/2014/main" id="{E17B3F97-82D6-0C0A-E066-B763D46F9D66}"/>
              </a:ext>
            </a:extLst>
          </p:cNvPr>
          <p:cNvSpPr txBox="1"/>
          <p:nvPr/>
        </p:nvSpPr>
        <p:spPr>
          <a:xfrm>
            <a:off x="856250" y="4351538"/>
            <a:ext cx="3957049" cy="400110"/>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商品の情報はこちら</a:t>
            </a:r>
          </a:p>
          <a:p>
            <a:r>
              <a:rPr lang="ja-JP" altLang="en-US" sz="1000" dirty="0">
                <a:latin typeface="BIZ UDPゴシック" panose="020B0400000000000000" pitchFamily="50" charset="-128"/>
                <a:ea typeface="BIZ UDPゴシック" panose="020B0400000000000000" pitchFamily="50" charset="-128"/>
              </a:rPr>
              <a:t>アスモマート </a:t>
            </a:r>
            <a:r>
              <a:rPr lang="en-US" altLang="ja-JP" sz="1000" dirty="0">
                <a:latin typeface="BIZ UDPゴシック" panose="020B0400000000000000" pitchFamily="50" charset="-128"/>
                <a:ea typeface="BIZ UDPゴシック" panose="020B0400000000000000" pitchFamily="50" charset="-128"/>
              </a:rPr>
              <a:t>/ TOP</a:t>
            </a:r>
            <a:r>
              <a:rPr lang="ja-JP" altLang="en-US" sz="1000" dirty="0">
                <a:latin typeface="BIZ UDPゴシック" panose="020B0400000000000000" pitchFamily="50" charset="-128"/>
                <a:ea typeface="BIZ UDPゴシック" panose="020B0400000000000000" pitchFamily="50" charset="-128"/>
              </a:rPr>
              <a:t>ページ </a:t>
            </a:r>
            <a:r>
              <a:rPr lang="en-US" altLang="ja-JP" sz="1000" dirty="0">
                <a:latin typeface="BIZ UDPゴシック" panose="020B0400000000000000" pitchFamily="50" charset="-128"/>
                <a:ea typeface="BIZ UDPゴシック" panose="020B0400000000000000" pitchFamily="50" charset="-128"/>
              </a:rPr>
              <a:t>(mart.asmo-trading.co.jp)</a:t>
            </a:r>
            <a:endParaRPr lang="en-US" altLang="ja-JP" sz="1000" dirty="0">
              <a:solidFill>
                <a:srgbClr val="FF0000"/>
              </a:solidFill>
              <a:latin typeface="BIZ UDPゴシック" panose="020B0400000000000000" pitchFamily="50" charset="-128"/>
              <a:ea typeface="BIZ UDPゴシック" panose="020B0400000000000000" pitchFamily="50" charset="-128"/>
            </a:endParaRPr>
          </a:p>
        </p:txBody>
      </p:sp>
      <p:pic>
        <p:nvPicPr>
          <p:cNvPr id="3" name="object 63">
            <a:extLst>
              <a:ext uri="{FF2B5EF4-FFF2-40B4-BE49-F238E27FC236}">
                <a16:creationId xmlns:a16="http://schemas.microsoft.com/office/drawing/2014/main" id="{508077F1-780D-9530-DBAC-FED02550BA23}"/>
              </a:ext>
            </a:extLst>
          </p:cNvPr>
          <p:cNvPicPr/>
          <p:nvPr/>
        </p:nvPicPr>
        <p:blipFill>
          <a:blip r:embed="rId2" cstate="print"/>
          <a:stretch>
            <a:fillRect/>
          </a:stretch>
        </p:blipFill>
        <p:spPr>
          <a:xfrm>
            <a:off x="1613794" y="348989"/>
            <a:ext cx="8305800" cy="609600"/>
          </a:xfrm>
          <a:prstGeom prst="rect">
            <a:avLst/>
          </a:prstGeom>
        </p:spPr>
      </p:pic>
      <p:sp>
        <p:nvSpPr>
          <p:cNvPr id="4" name="object 64">
            <a:extLst>
              <a:ext uri="{FF2B5EF4-FFF2-40B4-BE49-F238E27FC236}">
                <a16:creationId xmlns:a16="http://schemas.microsoft.com/office/drawing/2014/main" id="{10A0BAB2-C822-254E-5167-4F00A306C080}"/>
              </a:ext>
            </a:extLst>
          </p:cNvPr>
          <p:cNvSpPr txBox="1"/>
          <p:nvPr/>
        </p:nvSpPr>
        <p:spPr>
          <a:xfrm>
            <a:off x="9424279" y="605021"/>
            <a:ext cx="304800" cy="216726"/>
          </a:xfrm>
          <a:prstGeom prst="rect">
            <a:avLst/>
          </a:prstGeom>
          <a:solidFill>
            <a:srgbClr val="FFFFFF"/>
          </a:solidFill>
        </p:spPr>
        <p:txBody>
          <a:bodyPr vert="horz" wrap="square" lIns="0" tIns="31750" rIns="0" bIns="0" rtlCol="0">
            <a:spAutoFit/>
          </a:bodyPr>
          <a:lstStyle/>
          <a:p>
            <a:pPr marL="91440">
              <a:lnSpc>
                <a:spcPct val="100000"/>
              </a:lnSpc>
              <a:spcBef>
                <a:spcPts val="250"/>
              </a:spcBef>
            </a:pPr>
            <a:r>
              <a:rPr lang="en-US" altLang="ja-JP" sz="1200" spc="245" dirty="0">
                <a:latin typeface="HGP創英角ｺﾞｼｯｸUB"/>
                <a:cs typeface="HGP創英角ｺﾞｼｯｸUB"/>
              </a:rPr>
              <a:t>8</a:t>
            </a:r>
            <a:endParaRPr sz="1200" dirty="0">
              <a:latin typeface="HGP創英角ｺﾞｼｯｸUB"/>
              <a:cs typeface="HGP創英角ｺﾞｼｯｸUB"/>
            </a:endParaRPr>
          </a:p>
        </p:txBody>
      </p:sp>
      <p:sp>
        <p:nvSpPr>
          <p:cNvPr id="5" name="object 65">
            <a:extLst>
              <a:ext uri="{FF2B5EF4-FFF2-40B4-BE49-F238E27FC236}">
                <a16:creationId xmlns:a16="http://schemas.microsoft.com/office/drawing/2014/main" id="{D7F6860F-CB66-468C-C93C-D89D3A0822EA}"/>
              </a:ext>
            </a:extLst>
          </p:cNvPr>
          <p:cNvSpPr txBox="1"/>
          <p:nvPr/>
        </p:nvSpPr>
        <p:spPr>
          <a:xfrm>
            <a:off x="2017638" y="569968"/>
            <a:ext cx="6616065" cy="232115"/>
          </a:xfrm>
          <a:prstGeom prst="rect">
            <a:avLst/>
          </a:prstGeom>
          <a:solidFill>
            <a:srgbClr val="FFFFFF"/>
          </a:solidFill>
          <a:ln w="28955">
            <a:solidFill>
              <a:srgbClr val="323299"/>
            </a:solidFill>
          </a:ln>
        </p:spPr>
        <p:txBody>
          <a:bodyPr vert="horz" wrap="square" lIns="0" tIns="46990" rIns="0" bIns="0" rtlCol="0">
            <a:spAutoFit/>
          </a:bodyPr>
          <a:lstStyle/>
          <a:p>
            <a:pPr marL="84923">
              <a:spcBef>
                <a:spcPts val="295"/>
              </a:spcBef>
            </a:pPr>
            <a:r>
              <a:rPr lang="en-US" altLang="zh-TW" sz="1200" spc="32" dirty="0">
                <a:latin typeface="HGP創英角ｺﾞｼｯｸUB" panose="020B0900000000000000" pitchFamily="50" charset="-128"/>
                <a:ea typeface="HGP創英角ｺﾞｼｯｸUB" panose="020B0900000000000000" pitchFamily="50" charset="-128"/>
                <a:cs typeface="HGP創英角ｺﾞｼｯｸUB"/>
              </a:rPr>
              <a:t>Ⅱ</a:t>
            </a:r>
            <a:r>
              <a:rPr lang="zh-TW" altLang="en-US" sz="1200" spc="32" dirty="0">
                <a:latin typeface="HGP創英角ｺﾞｼｯｸUB" panose="020B0900000000000000" pitchFamily="50" charset="-128"/>
                <a:ea typeface="HGP創英角ｺﾞｼｯｸUB" panose="020B0900000000000000" pitchFamily="50" charset="-128"/>
                <a:cs typeface="HGP創英角ｺﾞｼｯｸUB"/>
              </a:rPr>
              <a:t>．経営指標 </a:t>
            </a:r>
            <a:r>
              <a:rPr lang="en-US" altLang="zh-TW" sz="1200" spc="32" dirty="0">
                <a:latin typeface="HGP創英角ｺﾞｼｯｸUB" panose="020B0900000000000000" pitchFamily="50" charset="-128"/>
                <a:ea typeface="HGP創英角ｺﾞｼｯｸUB" panose="020B0900000000000000" pitchFamily="50" charset="-128"/>
                <a:cs typeface="HGP創英角ｺﾞｼｯｸUB"/>
              </a:rPr>
              <a:t>【</a:t>
            </a:r>
            <a:r>
              <a:rPr lang="en-US" altLang="zh-TW" sz="1200" spc="-8" dirty="0">
                <a:latin typeface="HGP創英角ｺﾞｼｯｸUB" panose="020B0900000000000000" pitchFamily="50" charset="-128"/>
                <a:ea typeface="HGP創英角ｺﾞｼｯｸUB" panose="020B0900000000000000" pitchFamily="50" charset="-128"/>
                <a:cs typeface="HGP創英角ｺﾞｼｯｸUB"/>
              </a:rPr>
              <a:t>202</a:t>
            </a:r>
            <a:r>
              <a:rPr lang="en-US" altLang="ja-JP" sz="1200" spc="-8" dirty="0">
                <a:latin typeface="HGP創英角ｺﾞｼｯｸUB" panose="020B0900000000000000" pitchFamily="50" charset="-128"/>
                <a:ea typeface="HGP創英角ｺﾞｼｯｸUB" panose="020B0900000000000000" pitchFamily="50" charset="-128"/>
                <a:cs typeface="HGP創英角ｺﾞｼｯｸUB"/>
              </a:rPr>
              <a:t>6</a:t>
            </a:r>
            <a:r>
              <a:rPr lang="zh-TW" altLang="en-US" sz="1200" spc="-8" dirty="0">
                <a:latin typeface="HGP創英角ｺﾞｼｯｸUB" panose="020B0900000000000000" pitchFamily="50" charset="-128"/>
                <a:ea typeface="HGP創英角ｺﾞｼｯｸUB" panose="020B0900000000000000" pitchFamily="50" charset="-128"/>
                <a:cs typeface="HGP創英角ｺﾞｼｯｸUB"/>
              </a:rPr>
              <a:t>年</a:t>
            </a:r>
            <a:r>
              <a:rPr lang="en-US" altLang="zh-TW" sz="1200" dirty="0">
                <a:latin typeface="HGP創英角ｺﾞｼｯｸUB" panose="020B0900000000000000" pitchFamily="50" charset="-128"/>
                <a:ea typeface="HGP創英角ｺﾞｼｯｸUB" panose="020B0900000000000000" pitchFamily="50" charset="-128"/>
                <a:cs typeface="HGP創英角ｺﾞｼｯｸUB"/>
              </a:rPr>
              <a:t>3</a:t>
            </a:r>
            <a:r>
              <a:rPr lang="zh-TW" altLang="en-US" sz="1200" spc="16" dirty="0">
                <a:latin typeface="HGP創英角ｺﾞｼｯｸUB" panose="020B0900000000000000" pitchFamily="50" charset="-128"/>
                <a:ea typeface="HGP創英角ｺﾞｼｯｸUB" panose="020B0900000000000000" pitchFamily="50" charset="-128"/>
                <a:cs typeface="HGP創英角ｺﾞｼｯｸUB"/>
              </a:rPr>
              <a:t>月期</a:t>
            </a:r>
            <a:r>
              <a:rPr lang="ja-JP" altLang="en-US" sz="1200" spc="16" dirty="0">
                <a:latin typeface="HGP創英角ｺﾞｼｯｸUB" panose="020B0900000000000000" pitchFamily="50" charset="-128"/>
                <a:ea typeface="HGP創英角ｺﾞｼｯｸUB" panose="020B0900000000000000" pitchFamily="50" charset="-128"/>
                <a:cs typeface="HGP創英角ｺﾞｼｯｸUB"/>
              </a:rPr>
              <a:t>　第</a:t>
            </a:r>
            <a:r>
              <a:rPr lang="en-US" altLang="ja-JP" sz="1200" spc="16" dirty="0">
                <a:latin typeface="HGP創英角ｺﾞｼｯｸUB" panose="020B0900000000000000" pitchFamily="50" charset="-128"/>
                <a:ea typeface="HGP創英角ｺﾞｼｯｸUB" panose="020B0900000000000000" pitchFamily="50" charset="-128"/>
                <a:cs typeface="HGP創英角ｺﾞｼｯｸUB"/>
              </a:rPr>
              <a:t>2</a:t>
            </a:r>
            <a:r>
              <a:rPr lang="ja-JP" altLang="en-US" sz="1200" spc="16" dirty="0">
                <a:latin typeface="HGP創英角ｺﾞｼｯｸUB" panose="020B0900000000000000" pitchFamily="50" charset="-128"/>
                <a:ea typeface="HGP創英角ｺﾞｼｯｸUB" panose="020B0900000000000000" pitchFamily="50" charset="-128"/>
                <a:cs typeface="HGP創英角ｺﾞｼｯｸUB"/>
              </a:rPr>
              <a:t>四半期（中間期）</a:t>
            </a:r>
            <a:r>
              <a:rPr lang="zh-TW" altLang="en-US" sz="1200" spc="16" dirty="0">
                <a:latin typeface="HGP創英角ｺﾞｼｯｸUB" panose="020B0900000000000000" pitchFamily="50" charset="-128"/>
                <a:ea typeface="HGP創英角ｺﾞｼｯｸUB" panose="020B0900000000000000" pitchFamily="50" charset="-128"/>
                <a:cs typeface="HGP創英角ｺﾞｼｯｸUB"/>
              </a:rPr>
              <a:t> </a:t>
            </a:r>
            <a:r>
              <a:rPr lang="ja-JP" altLang="en-US" sz="1200" spc="16" dirty="0">
                <a:latin typeface="HGP創英角ｺﾞｼｯｸUB" panose="020B0900000000000000" pitchFamily="50" charset="-128"/>
                <a:ea typeface="HGP創英角ｺﾞｼｯｸUB" panose="020B0900000000000000" pitchFamily="50" charset="-128"/>
                <a:cs typeface="HGP創英角ｺﾞｼｯｸUB"/>
              </a:rPr>
              <a:t> </a:t>
            </a:r>
            <a:r>
              <a:rPr lang="zh-TW" altLang="en-US" sz="1200" spc="16" dirty="0">
                <a:latin typeface="HGP創英角ｺﾞｼｯｸUB" panose="020B0900000000000000" pitchFamily="50" charset="-128"/>
                <a:ea typeface="HGP創英角ｺﾞｼｯｸUB" panose="020B0900000000000000" pitchFamily="50" charset="-128"/>
                <a:cs typeface="HGP創英角ｺﾞｼｯｸUB"/>
              </a:rPr>
              <a:t>株主還元方針</a:t>
            </a:r>
            <a:r>
              <a:rPr lang="en-US" altLang="zh-TW" sz="1200" spc="16" dirty="0">
                <a:latin typeface="HGP創英角ｺﾞｼｯｸUB" panose="020B0900000000000000" pitchFamily="50" charset="-128"/>
                <a:ea typeface="HGP創英角ｺﾞｼｯｸUB" panose="020B0900000000000000" pitchFamily="50" charset="-128"/>
                <a:cs typeface="HGP創英角ｺﾞｼｯｸUB"/>
              </a:rPr>
              <a:t>】</a:t>
            </a:r>
            <a:endParaRPr lang="zh-TW" altLang="en-US" sz="1200" dirty="0">
              <a:latin typeface="HGP創英角ｺﾞｼｯｸUB" panose="020B0900000000000000" pitchFamily="50" charset="-128"/>
              <a:ea typeface="HGP創英角ｺﾞｼｯｸUB" panose="020B0900000000000000" pitchFamily="50" charset="-128"/>
              <a:cs typeface="HGP創英角ｺﾞｼｯｸUB"/>
            </a:endParaRPr>
          </a:p>
        </p:txBody>
      </p:sp>
      <p:pic>
        <p:nvPicPr>
          <p:cNvPr id="6" name="図 5">
            <a:extLst>
              <a:ext uri="{FF2B5EF4-FFF2-40B4-BE49-F238E27FC236}">
                <a16:creationId xmlns:a16="http://schemas.microsoft.com/office/drawing/2014/main" id="{B41D2C63-693F-DBFE-66E0-99736ACD9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06" y="348989"/>
            <a:ext cx="835493" cy="634213"/>
          </a:xfrm>
          <a:prstGeom prst="rect">
            <a:avLst/>
          </a:prstGeom>
        </p:spPr>
      </p:pic>
      <p:pic>
        <p:nvPicPr>
          <p:cNvPr id="7" name="図 6">
            <a:extLst>
              <a:ext uri="{FF2B5EF4-FFF2-40B4-BE49-F238E27FC236}">
                <a16:creationId xmlns:a16="http://schemas.microsoft.com/office/drawing/2014/main" id="{6370F13F-5FAC-07A9-D34A-434A0434DEAA}"/>
              </a:ext>
            </a:extLst>
          </p:cNvPr>
          <p:cNvPicPr>
            <a:picLocks noChangeAspect="1"/>
          </p:cNvPicPr>
          <p:nvPr/>
        </p:nvPicPr>
        <p:blipFill>
          <a:blip r:embed="rId4" cstate="print">
            <a:extLst>
              <a:ext uri="{28A0092B-C50C-407E-A947-70E740481C1C}">
                <a14:useLocalDpi xmlns:a14="http://schemas.microsoft.com/office/drawing/2010/main" val="0"/>
              </a:ext>
            </a:extLst>
          </a:blip>
          <a:srcRect l="17221" t="11779" r="14370" b="7979"/>
          <a:stretch/>
        </p:blipFill>
        <p:spPr>
          <a:xfrm>
            <a:off x="165569" y="2080498"/>
            <a:ext cx="2556575" cy="1892942"/>
          </a:xfrm>
          <a:prstGeom prst="rect">
            <a:avLst/>
          </a:prstGeom>
        </p:spPr>
      </p:pic>
      <p:pic>
        <p:nvPicPr>
          <p:cNvPr id="9" name="図 8">
            <a:extLst>
              <a:ext uri="{FF2B5EF4-FFF2-40B4-BE49-F238E27FC236}">
                <a16:creationId xmlns:a16="http://schemas.microsoft.com/office/drawing/2014/main" id="{4656A3F0-2ECF-AC47-79EB-F3E8456396B0}"/>
              </a:ext>
            </a:extLst>
          </p:cNvPr>
          <p:cNvPicPr>
            <a:picLocks noChangeAspect="1"/>
          </p:cNvPicPr>
          <p:nvPr/>
        </p:nvPicPr>
        <p:blipFill>
          <a:blip r:embed="rId5" cstate="print">
            <a:extLst>
              <a:ext uri="{28A0092B-C50C-407E-A947-70E740481C1C}">
                <a14:useLocalDpi xmlns:a14="http://schemas.microsoft.com/office/drawing/2010/main" val="0"/>
              </a:ext>
            </a:extLst>
          </a:blip>
          <a:srcRect l="5820" t="12085" r="5820"/>
          <a:stretch/>
        </p:blipFill>
        <p:spPr>
          <a:xfrm>
            <a:off x="2799267" y="2080498"/>
            <a:ext cx="2530108" cy="1905760"/>
          </a:xfrm>
          <a:prstGeom prst="rect">
            <a:avLst/>
          </a:prstGeom>
        </p:spPr>
      </p:pic>
      <p:pic>
        <p:nvPicPr>
          <p:cNvPr id="11" name="図 10">
            <a:extLst>
              <a:ext uri="{FF2B5EF4-FFF2-40B4-BE49-F238E27FC236}">
                <a16:creationId xmlns:a16="http://schemas.microsoft.com/office/drawing/2014/main" id="{000F090A-1F57-E39C-1669-5E2197EEF4CB}"/>
              </a:ext>
            </a:extLst>
          </p:cNvPr>
          <p:cNvPicPr>
            <a:picLocks noChangeAspect="1"/>
          </p:cNvPicPr>
          <p:nvPr/>
        </p:nvPicPr>
        <p:blipFill>
          <a:blip r:embed="rId6" cstate="print">
            <a:extLst>
              <a:ext uri="{28A0092B-C50C-407E-A947-70E740481C1C}">
                <a14:useLocalDpi xmlns:a14="http://schemas.microsoft.com/office/drawing/2010/main" val="0"/>
              </a:ext>
            </a:extLst>
          </a:blip>
          <a:srcRect l="15273" t="19002" r="14365" b="11521"/>
          <a:stretch/>
        </p:blipFill>
        <p:spPr>
          <a:xfrm>
            <a:off x="5434769" y="2080498"/>
            <a:ext cx="2519865" cy="1892942"/>
          </a:xfrm>
          <a:prstGeom prst="rect">
            <a:avLst/>
          </a:prstGeom>
        </p:spPr>
      </p:pic>
      <p:pic>
        <p:nvPicPr>
          <p:cNvPr id="8" name="図 7">
            <a:extLst>
              <a:ext uri="{FF2B5EF4-FFF2-40B4-BE49-F238E27FC236}">
                <a16:creationId xmlns:a16="http://schemas.microsoft.com/office/drawing/2014/main" id="{C3B23F65-5410-3DBC-3791-A809EFCAB2F9}"/>
              </a:ext>
            </a:extLst>
          </p:cNvPr>
          <p:cNvPicPr>
            <a:picLocks noChangeAspect="1"/>
          </p:cNvPicPr>
          <p:nvPr/>
        </p:nvPicPr>
        <p:blipFill>
          <a:blip r:embed="rId7" cstate="print">
            <a:extLst>
              <a:ext uri="{28A0092B-C50C-407E-A947-70E740481C1C}">
                <a14:useLocalDpi xmlns:a14="http://schemas.microsoft.com/office/drawing/2010/main" val="0"/>
              </a:ext>
            </a:extLst>
          </a:blip>
          <a:srcRect l="27746" t="27859" r="14370" b="12360"/>
          <a:stretch/>
        </p:blipFill>
        <p:spPr>
          <a:xfrm>
            <a:off x="8040197" y="2080498"/>
            <a:ext cx="2530108" cy="1892943"/>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XAP>
  <AppVersion>2.02.02</AppVersion>
  <CustomXmlVersion>2.02.02</CustomXmlVersion>
</XAP>
</file>

<file path=customXml/item10.xml><?xml version="1.0" encoding="utf-8"?>
<XAP>
  <AppVersion>2.03.00</AppVersion>
  <CustomXmlVersion>2.03.00</CustomXmlVersion>
  <EditTexts>
    <EditText>4oypODkgMC4w4oyq77yF</EditText>
  </EditTexts>
</XAP>
</file>

<file path=customXml/item11.xml><?xml version="1.0" encoding="utf-8"?>
<XAP>
  <AppVersion>2.02.02</AppVersion>
  <CustomXmlVersion>2.02.02</CustomXmlVersion>
  <EditTexts>
    <EditText>4oypMTcyIDYw4oyq</EditText>
  </EditTexts>
</XAP>
</file>

<file path=customXml/item12.xml><?xml version="1.0" encoding="utf-8"?>
<XAP>
  <AppVersion>2.03.00</AppVersion>
  <CustomXmlVersion>2.03.00</CustomXmlVersion>
  <EditTexts>
    <EditText>4oypMTI1IDEzMy434oyqK++8hQ==</EditText>
  </EditTexts>
</XAP>
</file>

<file path=customXml/item13.xml><?xml version="1.0" encoding="utf-8"?>
<XAP>
  <AppVersion>2.03.00</AppVersion>
  <CustomXmlVersion>2.03.00</CustomXmlVersion>
  <EditTexts>
    <EditText>4oypMTkwIDIuMeKMqu+8hQ==</EditText>
  </EditTexts>
</XAP>
</file>

<file path=customXml/item14.xml><?xml version="1.0" encoding="utf-8"?>
<XAP>
  <AppVersion>2.03.00</AppVersion>
  <CustomXmlVersion>2.03.00</CustomXmlVersion>
  <EditTexts>
    <EditText Row="1" Col="2">4oypMjcgMTAsMjg14oyq</EditText>
    <EditText Row="1" Col="3">4oypNzEgMTAwLjDijKrvvIU=</EditText>
    <EditText Row="1" Col="4">4oypMjQgMTAsMzcy4oyq</EditText>
    <EditText Row="1" Col="5">4oypNjYgMTAwLjDijKrvvIU=</EditText>
    <EditText Row="2" Col="2">4oypMjggOCwzOTnijKo=</EditText>
    <EditText Row="2" Col="3">4oypNzYgODEuN+KMqu+8hQ==</EditText>
    <EditText Row="2" Col="4">4oypMjYgOCwzNjfijKo=</EditText>
    <EditText Row="2" Col="5">4oypNjcgODAuN+KMqu+8hQ==</EditText>
    <EditText Row="3" Col="2">4oypMjkgMSw4ODXijKo=</EditText>
    <EditText Row="3" Col="3">4oypNzcgMTguM+KMqu+8hQ==</EditText>
    <EditText Row="3" Col="4">4oypMzIgMiwwMDXijKo=</EditText>
    <EditText Row="3" Col="5">4oypNzkgMTkuM+KMqu+8hQ==</EditText>
    <EditText Row="4" Col="2">4oypMzAgMSw3NDfijKo=</EditText>
    <EditText Row="4" Col="3">4oypODIgMTYuOOKMqu+8hQ==</EditText>
    <EditText Row="4" Col="4">4oypMzMgMSw2ODHijKo=</EditText>
    <EditText Row="4" Col="5">4oypODAgMTYuMuKMqu+8hQ==</EditText>
    <EditText Row="5" Col="2">4oypMzEgMTM44oyq</EditText>
    <EditText Row="5" Col="3">4oypODMgMS404oyq77yF</EditText>
    <EditText Row="5" Col="4">4oypMzQgMzIz4oyq</EditText>
    <EditText Row="5" Col="5">4oypODEgMy4x4oyq77yF</EditText>
  </EditTexts>
</XAP>
</file>

<file path=customXml/item15.xml><?xml version="1.0" encoding="utf-8"?>
<XAP>
  <AppVersion>2.03.00</AppVersion>
  <CustomXmlVersion>2.03.00</CustomXmlVersion>
  <EditTexts>
    <EditText>4oypMzUgMTDijKo=</EditText>
  </EditTexts>
</XAP>
</file>

<file path=customXml/item16.xml><?xml version="1.0" encoding="utf-8"?>
<XAP>
  <AppVersion>2.03.00</AppVersion>
  <CustomXmlVersion>2.03.00</CustomXmlVersion>
  <EditTexts>
    <EditText>4oypMTA4IDEyN+KMqg==</EditText>
  </EditTexts>
</XAP>
</file>

<file path=customXml/item17.xml><?xml version="1.0" encoding="utf-8"?>
<XAP>
  <AppVersion>2.03.00</AppVersion>
  <CustomXmlVersion>2.03.00</CustomXmlVersion>
  <EditTexts>
    <EditText Row="2" Col="2">4oypMTkgMiwwMzfijKo=</EditText>
    <EditText Row="2" Col="4">4oypMTQgMSw4NzPijKo=</EditText>
    <EditText Row="3" Col="2">4oypMjAgNCwxMzbijKo=</EditText>
    <EditText Row="3" Col="4">4oypMTUgNCw1NTXijKo=</EditText>
    <EditText Row="4" Col="2">4oypMjEgMiw3NzLijKo=</EditText>
    <EditText Row="4" Col="4">4oypMTYgMiw2NjfijKo=</EditText>
    <EditText Row="5" Col="2">4oypMjIgMSwzMzXijKo=</EditText>
    <EditText Row="5" Col="4">4oypMTggMSwyNzPijKo=</EditText>
    <EditText Row="6" Col="2">4oypMTk4IDLijKo=</EditText>
    <EditText Row="6" Col="4">4oypMTk5IDLijKo=</EditText>
  </EditTexts>
</XAP>
</file>

<file path=customXml/item18.xml><?xml version="1.0" encoding="utf-8"?>
<XAP>
  <AppVersion>2.03.00</AppVersion>
  <CustomXmlVersion>2.03.00</CustomXmlVersion>
  <EditTexts>
    <EditText>4oypMTg4IDIxNOKMqg==</EditText>
  </EditTexts>
</XAP>
</file>

<file path=customXml/item19.xml><?xml version="1.0" encoding="utf-8"?>
<XAP>
  <AppVersion>2.03.00</AppVersion>
  <CustomXmlVersion>2.03.00</CustomXmlVersion>
  <EditTexts>
    <EditText>4oypMTg0IDEyMOKMqg==</EditText>
  </EditTexts>
</XAP>
</file>

<file path=customXml/item2.xml><?xml version="1.0" encoding="utf-8"?>
<XAP>
  <AppVersion>2.02.02</AppVersion>
  <CustomXmlVersion>2.02.02</CustomXmlVersion>
</XAP>
</file>

<file path=customXml/item20.xml><?xml version="1.0" encoding="utf-8"?>
<XAP>
  <AppVersion>2.03.00</AppVersion>
  <CustomXmlVersion>2.03.00</CustomXmlVersion>
  <EditTexts>
    <EditText>IOKMqTEyMiAxMCwzNzLijKrnmb7kuIflhoY=</EditText>
  </EditTexts>
</XAP>
</file>

<file path=customXml/item21.xml><?xml version="1.0" encoding="utf-8"?>
<XAP>
  <AppVersion>2.03.00</AppVersion>
  <CustomXmlVersion>2.03.00</CustomXmlVersion>
  <EditTexts>
    <EditText>4oypMTE5IDAuOeKMqg==</EditText>
  </EditTexts>
</XAP>
</file>

<file path=customXml/item22.xml><?xml version="1.0" encoding="utf-8"?>
<XAP>
  <AppVersion>2.03.00</AppVersion>
  <CustomXmlVersion>2.03.00</CustomXmlVersion>
  <EditTexts>
    <EditText>4oypOTIgMC4x4oyq77yF</EditText>
  </EditTexts>
</XAP>
</file>

<file path=customXml/item23.xml><?xml version="1.0" encoding="utf-8"?>
<XAP>
  <AppVersion>2.02.02</AppVersion>
  <CustomXmlVersion>2.02.02</CustomXmlVersion>
</XAP>
</file>

<file path=customXml/item24.xml><?xml version="1.0" encoding="utf-8"?>
<XAP>
  <AppVersion>2.02.02</AppVersion>
  <CustomXmlVersion>2.02.02</CustomXmlVersion>
  <EditTexts>
    <EditText>4oypMTczIDE5OOKMqg==</EditText>
  </EditTexts>
</XAP>
</file>

<file path=customXml/item25.xml><?xml version="1.0" encoding="utf-8"?>
<XAP>
  <AppVersion>2.03.00</AppVersion>
  <CustomXmlVersion>2.03.00</CustomXmlVersion>
  <EditTexts>
    <EditText Row="2" Col="2">4oypMjE1IDIsMDM34oyq</EditText>
    <EditText Row="2" Col="4">4oypMjEwIDEsODcz4oyq</EditText>
    <EditText Row="3" Col="2">4oypMjA2IDQsMTM24oyq</EditText>
    <EditText Row="3" Col="4">4oypMjExIDQsNTU14oyq</EditText>
    <EditText Row="4" Col="2">4oypMjA3IDIsNzcy4oyq</EditText>
    <EditText Row="4" Col="4">4oypMjEyIDIsNjY34oyq</EditText>
    <EditText Row="5" Col="2">4oypMjA4IDEsMzM14oyq</EditText>
    <EditText Row="5" Col="4">4oypMjEzIDEsMjcz4oyq</EditText>
    <EditText Row="6" Col="2">4oypMjA5IDLijKo=</EditText>
    <EditText Row="6" Col="4">4oypMjE0IDLijKo=</EditText>
    <EditText Row="7" Col="2">4oypMjE2IDEwLDI4NeKMqg==</EditText>
    <EditText Row="7" Col="3">4oypMjMxIDEwMC4w4oyq77yF</EditText>
    <EditText Row="7" Col="4">4oypMjE3IDEwLDM3MuKMqg==</EditText>
    <EditText Row="7" Col="5">4oypMjQ4IDEwMC4w4oyq77yF</EditText>
    <EditText Row="8" Col="2">4oypMjE4IDgsMzk54oyq</EditText>
    <EditText Row="8" Col="3">4oypMjMyIDgxLjfijKrvvIU=</EditText>
    <EditText Row="8" Col="4">4oypMjM1IDgsMzY34oyq</EditText>
    <EditText Row="8" Col="5">4oypMjQ5IDgwLjfijKrvvIU=</EditText>
    <EditText Row="9" Col="2">4oypMjE5IDEsODg14oyq</EditText>
    <EditText Row="9" Col="3">4oypMjMzIDE4LjPijKrvvIU=</EditText>
    <EditText Row="9" Col="4">4oypMjM2IDIsMDA14oyq</EditText>
    <EditText Row="9" Col="5">4oypMjUwIDE5LjPijKrvvIU=</EditText>
    <EditText Row="10" Col="2">4oypMjIwIDEsNzQ34oyq</EditText>
    <EditText Row="10" Col="3">4oypMjM0IDE3LjDijKrvvIU=</EditText>
    <EditText Row="10" Col="4">4oypMjM3IDEsNjgx4oyq</EditText>
    <EditText Row="10" Col="5">4oypMjUxIDE2LjLijKrvvIU=</EditText>
    <EditText Row="11" Col="2">4oypMjIxIDEzOOKMqg==</EditText>
    <EditText Row="11" Col="3">4oypMjcxIDEuM+KMqu+8hQ==</EditText>
    <EditText Row="11" Col="4">4oypMjM4IDMyM+KMqg==</EditText>
    <EditText Row="11" Col="5">4oypMjUyIDMuMeKMqu+8hQ==</EditText>
    <EditText Row="12" Col="2">4oypMjIyIDEw4oyq</EditText>
    <EditText Row="12" Col="3">4oypMjYyIDAuMeKMqu+8hQ==</EditText>
    <EditText Row="12" Col="4">4oypMjM5IDEz4oyq</EditText>
    <EditText Row="12" Col="5">4oypMjUzIDAuMeKMqu+8hQ==</EditText>
    <EditText Row="13" Col="2">4oypMjIzIDE24oyq</EditText>
    <EditText Row="13" Col="3">4oypMjYzIDAuMuKMqu+8hQ==</EditText>
    <EditText Row="13" Col="4">4oypMjQwIDLijKo=</EditText>
    <EditText Row="13" Col="5">4oypMjU0IDAuMOKMqu+8hQ==</EditText>
    <EditText Row="14" Col="2">4oypMjI0IDEzMuKMqg==</EditText>
    <EditText Row="14" Col="3">4oypMjY0IDEuM+KMqu+8hQ==</EditText>
    <EditText Row="14" Col="4">4oypMjQxIDMzNOKMqg==</EditText>
    <EditText Row="14" Col="5">4oypMjU1IDMuMuKMqu+8hQ==</EditText>
    <EditText Row="15" Col="2">4oypMjI2IDHijKo=</EditText>
    <EditText Row="15" Col="3">4oypMjY1IDAuMOKMqu+8hQ==</EditText>
    <EditText Row="15" Col="4">4oypMjQyIDHijKo=</EditText>
    <EditText Row="15" Col="5">4oypMjU2IDAuMOKMqu+8hQ==</EditText>
    <EditText Row="16" Col="2">4oypMjI1IDXijKo=</EditText>
    <EditText Row="16" Col="3">4oypMjY2IDAuMeKMqu+8hQ==</EditText>
    <EditText Row="16" Col="4">4oypMjQzIO+8jeKMqg==</EditText>
    <EditText Row="16" Col="5">4oypMjU3IO+8jeKMqu+8hQ==</EditText>
    <EditText Row="17" Col="2">4oypMjI3IDEyN+KMqg==</EditText>
    <EditText Row="17" Col="3">4oypMjY3IDEuMuKMqu+8hQ==</EditText>
    <EditText Row="17" Col="4">4oypMjQ0IDMzNuKMqg==</EditText>
    <EditText Row="17" Col="5">4oypMjU4IDMuMuKMqu+8hQ==</EditText>
    <EditText Row="18" Col="2">4oypMjI4IDY34oyq</EditText>
    <EditText Row="18" Col="3">4oypMjY4IDAuN+KMqu+8hQ==</EditText>
    <EditText Row="18" Col="4">4oypMjQ1IDEyMOKMqg==</EditText>
    <EditText Row="18" Col="5">4oypMjU5IDEuMuKMqu+8hQ==</EditText>
    <EditText Row="19" Col="2">4oypMjI5IOKWszE14oyq</EditText>
    <EditText Row="19" Col="3">4oypMjY5IOKWszAuMeKMqu+8hQ==</EditText>
    <EditText Row="19" Col="4">4oypMjQ2IDDijKo=</EditText>
    <EditText Row="19" Col="5">4oypMjYwIDAuMOKMqu+8hQ==</EditText>
    <EditText Row="20" Col="2">4oypMjMwIDc14oyq</EditText>
    <EditText Row="20" Col="3">4oypMjcwIDAuN+KMqu+8hQ==</EditText>
    <EditText Row="20" Col="4">4oypMjQ3IDIxNOKMqg==</EditText>
    <EditText Row="20" Col="5">4oypMjYxIDIuMeKMqu+8hQ==</EditText>
  </EditTexts>
</XAP>
</file>

<file path=customXml/item26.xml><?xml version="1.0" encoding="utf-8"?>
<XAP>
  <AppVersion>2.03.00</AppVersion>
  <CustomXmlVersion>2.03.00</CustomXmlVersion>
  <EditTexts>
    <EditText>4oypODYgMC4x4oyqIO+8hQ==</EditText>
  </EditTexts>
</XAP>
</file>

<file path=customXml/item27.xml><?xml version="1.0" encoding="utf-8"?>
<XAP>
  <AppVersion>2.03.00</AppVersion>
  <CustomXmlVersion>2.03.00</CustomXmlVersion>
  <EditTexts>
    <EditText>DeKMqTM3IDE24oyq</EditText>
  </EditTexts>
</XAP>
</file>

<file path=customXml/item28.xml><?xml version="1.0" encoding="utf-8"?>
<XAP>
  <AppVersion>2.02.02</AppVersion>
  <CustomXmlVersion>2.02.02</CustomXmlVersion>
  <EditTexts>
    <EditText>4oypMTY0IOKWszY5LjfijKo=</EditText>
  </EditTexts>
</XAP>
</file>

<file path=customXml/item29.xml><?xml version="1.0" encoding="utf-8"?>
<XAP>
  <AppVersion>2.03.00</AppVersion>
  <CustomXmlVersion>2.03.00</CustomXmlVersion>
  <EditTexts>
    <EditText Row="2" Col="2">4oypNDYgMTAsMjg14oyq</EditText>
    <EditText Row="2" Col="3">4oypNDcgMTAsMzcy4oyq</EditText>
    <EditText Row="2" Col="4">4oypNDUgMC454oyq77yF</EditText>
    <EditText Row="3" Col="2">4oypMTQ2IDgsMzk54oyq</EditText>
    <EditText Row="3" Col="3">4oypMTUzIDgsMzY34oyq</EditText>
    <EditText Row="3" Col="4">4oypMTU4IOKWszAuNOKMqu+8hQ==</EditText>
    <EditText Row="4" Col="2">4oypMTQ3IDEsODg14oyq</EditText>
    <EditText Row="4" Col="3">4oypMTU0IDIsMDA14oyq</EditText>
    <EditText Row="4" Col="4">4oypMTU5IDYuM+KMqu+8hQ==</EditText>
    <EditText Row="5" Col="2">4oypMTQ4IDEsNzQ34oyq</EditText>
    <EditText Row="5" Col="3">4oypMTU1IDEsNjgx4oyq</EditText>
    <EditText Row="5" Col="4">4oypMTYwIOKWszMuOOKMqu+8hQ==</EditText>
    <EditText Row="6" Col="2">4oypMTQ5IDEzOOKMqg==</EditText>
    <EditText Row="6" Col="3">4oypMTU2IDMyM+KMqg==</EditText>
    <EditText Row="6" Col="4">4oypMTYxIDEzMy434oyq77yF</EditText>
    <EditText Row="7" Col="2">4oypMTUwIDEzMuKMqg==</EditText>
    <EditText Row="7" Col="3">4oypMTU3IDMzNOKMqg==</EditText>
    <EditText Row="7" Col="4">4oypMTYyIDE1My4x4oyq77yF</EditText>
    <EditText Row="8" Col="2">4oypMjAwIDc14oyq</EditText>
    <EditText Row="8" Col="3">4oypMjAxIDIxNOKMqg==</EditText>
    <EditText Row="8" Col="4">4oypMjA0IDE4NS4w4oyq77yF</EditText>
  </EditTexts>
</XAP>
</file>

<file path=customXml/item3.xml><?xml version="1.0" encoding="utf-8"?>
<XAP>
  <AppVersion>2.02.02</AppVersion>
  <CustomXmlVersion>2.02.02</CustomXmlVersion>
</XAP>
</file>

<file path=customXml/item30.xml><?xml version="1.0" encoding="utf-8"?>
<XAP>
  <AppVersion>2.03.00</AppVersion>
  <CustomXmlVersion>2.03.00</CustomXmlVersion>
  <EditTexts>
    <EditText>4oypNiAxMCwzNzLijKrnmb7kuIflhoYN4oypOCAzMjPijKrnmb7kuIflhoYgDeKMqTE4MCAyMTTijKrnmb7kuIflhoYg</EditText>
  </EditTexts>
</XAP>
</file>

<file path=customXml/item31.xml><?xml version="1.0" encoding="utf-8"?>
<XAP>
  <AppVersion>2.03.00</AppVersion>
  <CustomXmlVersion>2.03.00</CustomXmlVersion>
  <EditTexts>
    <EditText>4oypMTk2IOKWszE14oyq</EditText>
  </EditTexts>
</XAP>
</file>

<file path=customXml/item32.xml><?xml version="1.0" encoding="utf-8"?>
<XAP>
  <AppVersion>2.03.00</AppVersion>
  <CustomXmlVersion>2.03.00</CustomXmlVersion>
  <EditTexts>
    <EditText>4oypMTk0IDAuMOKMqu+8hQ==</EditText>
  </EditTexts>
</XAP>
</file>

<file path=customXml/item33.xml><?xml version="1.0" encoding="utf-8"?>
<XAP>
  <AppVersion>2.02.02</AppVersion>
  <CustomXmlVersion>2.02.02</CustomXmlVersion>
</XAP>
</file>

<file path=customXml/item34.xml><?xml version="1.0" encoding="utf-8"?>
<XAP>
  <AppVersion>2.02.02</AppVersion>
  <CustomXmlVersion>2.02.02</CustomXmlVersion>
  <EditTexts>
    <EditText>4oypODQgMTQx4oyq</EditText>
  </EditTexts>
</XAP>
</file>

<file path=customXml/item35.xml><?xml version="1.0" encoding="utf-8"?>
<XAP>
  <AppVersion>2.03.00</AppVersion>
  <CustomXmlVersion>2.03.00</CustomXmlVersion>
  <EditTexts>
    <EditText>IOKMqTEyMyAzMjPijKrnmb7kuIflhoY=</EditText>
  </EditTexts>
</XAP>
</file>

<file path=customXml/item36.xml><?xml version="1.0" encoding="utf-8"?>
<XAP>
  <AppVersion>2.03.00</AppVersion>
  <CustomXmlVersion>2.03.00</CustomXmlVersion>
  <EditTexts>
    <EditText>4oypMTA2IDEzMuKMqg==</EditText>
  </EditTexts>
</XAP>
</file>

<file path=customXml/item37.xml><?xml version="1.0" encoding="utf-8"?>
<XAP>
  <AppVersion>2.03.00</AppVersion>
  <CustomXmlVersion>2.03.00</CustomXmlVersion>
  <EditTexts>
    <EditText>4oypMTEyIDMzNOKMqg==</EditText>
  </EditTexts>
</XAP>
</file>

<file path=customXml/item38.xml><?xml version="1.0" encoding="utf-8"?>
<XAP>
  <AppVersion>2.02.02</AppVersion>
  <CustomXmlVersion>2.02.02</CustomXmlVersion>
</XAP>
</file>

<file path=customXml/item39.xml><?xml version="1.0" encoding="utf-8"?>
<XAP>
  <AppVersion>2.03.00</AppVersion>
  <CustomXmlVersion>2.03.00</CustomXmlVersion>
  <EditTexts>
    <EditText Row="2" Col="2">4oypMTI2IDIsMDM34oyq</EditText>
    <EditText Row="2" Col="3">4oypMTM0IDEsODcz4oyq</EditText>
    <EditText Row="2" Col="4">4oypMTQwIOKWszguMeKMqu+8hQ==</EditText>
    <EditText Row="3" Col="2">4oypMTI3IDQsMTM24oyq</EditText>
    <EditText Row="3" Col="3">4oypMTM1IDQsNTU14oyq</EditText>
    <EditText Row="3" Col="4">4oypMTQxIDEwLjHijKrvvIU=</EditText>
    <EditText Row="4" Col="2">4oypMTI4IDIsNzcy4oyq</EditText>
    <EditText Row="4" Col="3">4oypMTM2IDIsNjY34oyq</EditText>
    <EditText Row="4" Col="4">4oypMTc1IOKWszMuOOKMqu+8hQ==</EditText>
    <EditText Row="5" Col="2">4oypMTI5IDEsMzM14oyq</EditText>
    <EditText Row="5" Col="3">4oypMTM3IDEsMjcz4oyq</EditText>
    <EditText Row="5" Col="4">4oypMTQzIOKWszQuNuKMqu+8hQ==</EditText>
    <EditText Row="6" Col="2">4oypMjAyIDLijKo=</EditText>
    <EditText Row="6" Col="3">4oypMjAzIDLijKo=</EditText>
    <EditText Row="6" Col="4">4oypMjc4IO+8jeKMqu+8hQ==</EditText>
    <EditText Row="7" Col="2">4oypMTMzIDEwLDI4NeKMqg==</EditText>
    <EditText Row="7" Col="3">4oypMTM5IDEwLDM3MuKMqg==</EditText>
    <EditText Row="7" Col="4">4oypMjgwIDAuOeKMqu+8hQ==</EditText>
  </EditTexts>
</XAP>
</file>

<file path=customXml/item4.xml><?xml version="1.0" encoding="utf-8"?>
<XAP>
  <AppVersion>2.03.00</AppVersion>
  <CustomXmlVersion>2.03.00</CustomXmlVersion>
  <EditTexts>
    <EditText>4oypMTkxIDEuMuKMqu+8hQ==</EditText>
  </EditTexts>
</XAP>
</file>

<file path=customXml/item40.xml><?xml version="1.0" encoding="utf-8"?>
<XAP>
  <AppVersion>2.02.02</AppVersion>
  <CustomXmlVersion>2.02.02</CustomXmlVersion>
  <EditTexts>
    <EditText>4oypMTAxIDAuN+KMqu+8hQ==</EditText>
  </EditTexts>
</XAP>
</file>

<file path=customXml/item41.xml><?xml version="1.0" encoding="utf-8"?>
<XAP>
  <AppVersion>2.02.02</AppVersion>
  <CustomXmlVersion>2.02.02</CustomXmlVersion>
</XAP>
</file>

<file path=customXml/item42.xml><?xml version="1.0" encoding="utf-8"?>
<XAP>
  <AppVersion>2.03.00</AppVersion>
  <CustomXmlVersion>2.03.00</CustomXmlVersion>
  <EditTexts>
    <EditText>4oypOTUgMC4x4oyq77yF</EditText>
  </EditTexts>
</XAP>
</file>

<file path=customXml/item43.xml><?xml version="1.0" encoding="utf-8"?>
<XAP>
  <AppVersion>2.03.00</AppVersion>
  <CustomXmlVersion>2.03.00</CustomXmlVersion>
  <EditTexts>
    <EditText>4oypMTg5IDAuN+KMqu+8hQ==</EditText>
  </EditTexts>
</XAP>
</file>

<file path=customXml/item44.xml><?xml version="1.0" encoding="utf-8"?>
<XAP>
  <AppVersion>2.02.02</AppVersion>
  <CustomXmlVersion>2.02.02</CustomXmlVersion>
</XAP>
</file>

<file path=customXml/item45.xml><?xml version="1.0" encoding="utf-8"?>
<XAP>
  <AppVersion>2.03.00</AppVersion>
  <CustomXmlVersion>2.03.00</CustomXmlVersion>
  <EditTexts>
    <EditText>4oypMTEzIDHijKo=</EditText>
  </EditTexts>
</XAP>
</file>

<file path=customXml/item46.xml><?xml version="1.0" encoding="utf-8"?>
<XAP>
  <AppVersion>2.03.00</AppVersion>
  <CustomXmlVersion>2.03.00</CustomXmlVersion>
  <EditTexts>
    <EditText>4oypMTA0IDEuMuKMqu+8hQ==</EditText>
  </EditTexts>
</XAP>
</file>

<file path=customXml/item47.xml><?xml version="1.0" encoding="utf-8"?>
<XAP>
  <AppVersion>2.02.02</AppVersion>
  <CustomXmlVersion>2.02.02</CustomXmlVersion>
</XAP>
</file>

<file path=customXml/item48.xml><?xml version="1.0" encoding="utf-8"?>
<XAP>
  <AppVersion>2.03.00</AppVersion>
  <CustomXmlVersion>2.03.00</CustomXmlVersion>
  <EditTexts>
    <EditText>4oypNjMgMTPijKo=</EditText>
  </EditTexts>
</XAP>
</file>

<file path=customXml/item49.xml><?xml version="1.0" encoding="utf-8"?>
<XAP>
  <AppVersion>2.02.02</AppVersion>
  <CustomXmlVersion>2.02.02</CustomXmlVersion>
  <EditTexts>
    <EditText>4oypMTIxIOKWszYyLjLijKo=</EditText>
  </EditTexts>
</XAP>
</file>

<file path=customXml/item5.xml><?xml version="1.0" encoding="utf-8"?>
<XAP>
  <AppVersion>2.02.02</AppVersion>
  <CustomXmlVersion>2.02.02</CustomXmlVersion>
  <EditTexts>
    <EditText>4oypMTE3IDEuNOKMqu+8hQ==</EditText>
  </EditTexts>
</XAP>
</file>

<file path=customXml/item50.xml><?xml version="1.0" encoding="utf-8"?>
<XAP>
  <AppVersion>2.02.02</AppVersion>
  <CustomXmlVersion>2.02.02</CustomXmlVersion>
  <EditTexts>
    <EditText>4oypNDIg77yN4oyq</EditText>
  </EditTexts>
</XAP>
</file>

<file path=customXml/item51.xml><?xml version="1.0" encoding="utf-8"?>
<XAP>
  <AppVersion>2.02.02</AppVersion>
  <CustomXmlVersion>2.02.02</CustomXmlVersion>
  <EditTexts>
    <EditText>4oypNzMgMTkuNuKMqg==</EditText>
  </EditTexts>
</XAP>
</file>

<file path=customXml/item52.xml><?xml version="1.0" encoding="utf-8"?>
<XAP>
  <AppVersion>2.03.00</AppVersion>
  <CustomXmlVersion>2.03.00</CustomXmlVersion>
  <EditTexts>
    <EditText>4oypMTE1IDMzNuKMqg==</EditText>
  </EditTexts>
</XAP>
</file>

<file path=customXml/item53.xml><?xml version="1.0" encoding="utf-8"?>
<XAP>
  <AppVersion>2.02.02</AppVersion>
  <CustomXmlVersion>2.02.02</CustomXmlVersion>
  <EditTexts>
    <EditText>4oypMTAzIDEuOeKMqu+8hQ==</EditText>
  </EditTexts>
</XAP>
</file>

<file path=customXml/item54.xml><?xml version="1.0" encoding="utf-8"?>
<XAP>
  <AppVersion>2.02.02</AppVersion>
  <CustomXmlVersion>2.02.02</CustomXmlVersion>
  <EditTexts>
    <EditText>4oypNDMgNjfijKo=</EditText>
  </EditTexts>
</XAP>
</file>

<file path=customXml/item55.xml><?xml version="1.0" encoding="utf-8"?>
<XAP>
  <AppVersion>2.03.00</AppVersion>
  <CustomXmlVersion>2.03.00</CustomXmlVersion>
  <EditTexts>
    <EditText>77yF5oiQ6ZW3De+8heaIkOmVtw3ijKkyNzcgMTg1LjDijKrvvIXmiJDplbc=</EditText>
  </EditTexts>
</XAP>
</file>

<file path=customXml/item56.xml><?xml version="1.0" encoding="utf-8"?>
<XAP>
  <AppVersion>2.03.00</AppVersion>
  <CustomXmlVersion>2.03.00</CustomXmlVersion>
  <EditTexts>
    <EditText>4oypMTI0IDAuOeKMqivvvIU=</EditText>
  </EditTexts>
</XAP>
</file>

<file path=customXml/item57.xml><?xml version="1.0" encoding="utf-8"?>
<XAP>
  <AppVersion>2.03.00</AppVersion>
  <CustomXmlVersion>2.03.00</CustomXmlVersion>
  <EditTexts>
    <EditText>4oypMTg3IDc14oyq</EditText>
  </EditTexts>
</XAP>
</file>

<file path=customXml/item58.xml><?xml version="1.0" encoding="utf-8"?>
<XAP>
  <AppVersion>2.03.00</AppVersion>
  <CustomXmlVersion>2.03.00</CustomXmlVersion>
  <EditTexts>
    <EditText>4oypOTcgMC4w4oyq77yF</EditText>
  </EditTexts>
</XAP>
</file>

<file path=customXml/item59.xml><?xml version="1.0" encoding="utf-8"?>
<XAP>
  <AppVersion>2.03.00</AppVersion>
  <CustomXmlVersion>2.03.00</CustomXmlVersion>
  <EditTexts>
    <EditText>4oypMTA3IDHijKo=</EditText>
  </EditTexts>
</XAP>
</file>

<file path=customXml/item6.xml><?xml version="1.0" encoding="utf-8"?>
<XAP>
  <AppVersion>2.03.00</AppVersion>
  <CustomXmlVersion>2.03.00</CustomXmlVersion>
  <EditTexts>
    <EditText>4oypMTk1IDDijKo=</EditText>
  </EditTexts>
</XAP>
</file>

<file path=customXml/item60.xml><?xml version="1.0" encoding="utf-8"?>
<XAP>
  <AppVersion>2.02.02</AppVersion>
  <CustomXmlVersion>2.02.02</CustomXmlVersion>
  <EditTexts>
    <EditText>4oypMTg2IOKWszDijKo=</EditText>
  </EditTexts>
</XAP>
</file>

<file path=customXml/item61.xml><?xml version="1.0" encoding="utf-8"?>
<XAP>
  <AppVersion>2.02.02</AppVersion>
  <CustomXmlVersion>2.02.02</CustomXmlVersion>
  <EditTexts>
    <EditText>4oypNzIgODAuNOKMqg==</EditText>
  </EditTexts>
</XAP>
</file>

<file path=customXml/item62.xml><?xml version="1.0" encoding="utf-8"?>
<XAP>
  <AppVersion>2.03.00</AppVersion>
  <CustomXmlVersion>2.03.00</CustomXmlVersion>
  <EditTexts>
    <EditText>4oypMTcxIDLijKo=</EditText>
  </EditTexts>
</XAP>
</file>

<file path=customXml/item63.xml><?xml version="1.0" encoding="utf-8"?>
<XAP>
  <AppVersion>2.02.02</AppVersion>
  <CustomXmlVersion>2.02.02</CustomXmlVersion>
  <EditTexts>
    <EditText>4oypNDEgMTk54oyq</EditText>
  </EditTexts>
</XAP>
</file>

<file path=customXml/item64.xml><?xml version="1.0" encoding="utf-8"?>
<XAP>
  <AppVersion>2.03.00</AppVersion>
  <CustomXmlVersion>2.03.00</CustomXmlVersion>
  <EditTexts>
    <EditText>4oypOTMgMC4w4oyq77yF</EditText>
  </EditTexts>
</XAP>
</file>

<file path=customXml/item65.xml><?xml version="1.0" encoding="utf-8"?>
<XAP>
  <AppVersion>2.03.00</AppVersion>
  <CustomXmlVersion>2.03.00</CustomXmlVersion>
  <Links>
    <LinkInfo LinkId="6" Error="">PD94bWwgdmVyc2lvbj0iMS4wIiBlbmNvZGluZz0idXRmLTgiPz4NCjxMaW5rSW5mbyB4bWxuczp4c2Q9Imh0dHA6Ly93d3cudzMub3JnLzIwMDEvWE1MU2NoZW1hIiB4bWxuczp4c2k9Imh0dHA6Ly93d3cudzMub3JnLzIwMDEvWE1MU2NoZW1hLWluc3RhbmNlIj4NCiAgPExpbmtJZD42PC9MaW5rSWQ+DQogIDxBdUlkPjkwMzM5LzUxLzMvMi9EMjIwMDUwMTAwMTAwMDAwMDAwMC8xLzEvMjQyL0syMTAxMDAwMCMvUjMwMTAwMDAwIy8xMDAwMDA8L0F1SWQ+DQogIDxTaGFwZUlkPjE5PC9TaGFwZUlkPg0KICA8U2xpZGVJZD4yOTI8L1NsaWRlSWQ+DQogIDxTbGlkZVBhZ2U+ND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EwMTAwMDAjPC9JdGVtSWQ+DQogIDxEaXNwSXRlbUlkPksyMTAxMDAwMDA8L0Rpc3BJdGVtSWQ+DQogIDxDb2xJZD5SMzAxMDAwMDAjPC9Db2xJZD4NCiAgPFRlbUF4aXNUeXA+MTAwMDAwPC9UZW1BeGlzVHlwPg0KICA8TWVudU5tPumAo+e1kOaQjeebiuioiOeul+abuDwvTWVudU5tPg0KICA8SXRlbU5tPuWjsuS4iumrmDwvSXRlbU5tPg0KICA8Q29sTm0+5b2T5pyf6YeR6aGNPC9Db2xObT4NCiAgPEluZmxvd1ZhbHVlPjEwLDM3MjwvSW5mbG93VmFsdWU+DQogIDxPcmlnaW5WYWw+MTAsMzcyLDc2MSw1MDE8L09yaWdpblZhbD4NCiAgPExhc3ROdW1WYWw+MTAsMzcyLDc2M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wLDM3MjwvRGlzcFZhbHVlPg0KICA8TGFzdFVwZFRpbWU+MjAyNS8xMS8wNCAxMTo0NDo1NTwvTGFzdFVwZFRpbWU+DQogIDxFcnJvclN0YXR1cyAvPg0KPC9MaW5rSW5mbz4=</LinkInfo>
    <LinkInfo LinkId="7" Error="">PD94bWwgdmVyc2lvbj0iMS4wIiBlbmNvZGluZz0idXRmLTgiPz4NCjxMaW5rSW5mbyB4bWxuczp4c2Q9Imh0dHA6Ly93d3cudzMub3JnLzIwMDEvWE1MU2NoZW1hIiB4bWxuczp4c2k9Imh0dHA6Ly93d3cudzMub3JnLzIwMDEvWE1MU2NoZW1hLWluc3RhbmNlIj4NCiAgPExpbmtJZD43PC9MaW5rSWQ+DQogIDxBdUlkPjkwMzM5LzUxLzMvMi9EMjIwMDUwMTAwMTAwMDAwMDAwMC8xLzEvMjQyL0syMTAxMDAwMCMvUjMwMTAwMDAwIy8xMDEwMDA8L0F1SWQ+DQogIDxTaGFwZUlkPjIwPC9TaGFwZUlkPg0KICA8U2xpZGVJZD4yOTI8L1NsaWRlSWQ+DQogIDxTbGlkZVBhZ2U+ND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EwMTAwMDAjPC9JdGVtSWQ+DQogIDxEaXNwSXRlbUlkPksyMTAxMDAwMDA8L0Rpc3BJdGVtSWQ+DQogIDxDb2xJZD5SMzAxMDAwMDAjPC9Db2xJZD4NCiAgPFRlbUF4aXNUeXA+MTAxMDAwPC9UZW1BeGlzVHlwPg0KICA8TWVudU5tPumAo+e1kOaQjeebiuioiOeul+abuDwvTWVudU5tPg0KICA8SXRlbU5tPuWjsuS4iumrmDwvSXRlbU5tPg0KICA8Q29sTm0+5YmN5pyf6YeR6aGNPC9Db2xObT4NCiAgPEluZmxvd1ZhbHVlPjEwLDI4NTwvSW5mbG93VmFsdWU+DQogIDxPcmlnaW5WYWw+MTAsMjg1LDA2Myw3Mjg8L09yaWdpblZhbD4NCiAgPExhc3ROdW1WYWw+MTAsMjg1LDA2Mz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wLDI4NTwvRGlzcFZhbHVlPg0KICA8TGFzdFVwZFRpbWU+MjAyNS8xMS8wNCAxMTo0NDo1NTwvTGFzdFVwZFRpbWU+DQogIDxFcnJvclN0YXR1cyAvPg0KPC9MaW5rSW5mbz4=</LinkInfo>
    <LinkInfo LinkId="8" Error="">PD94bWwgdmVyc2lvbj0iMS4wIiBlbmNvZGluZz0idXRmLTgiPz4NCjxMaW5rSW5mbyB4bWxuczp4c2Q9Imh0dHA6Ly93d3cudzMub3JnLzIwMDEvWE1MU2NoZW1hIiB4bWxuczp4c2k9Imh0dHA6Ly93d3cudzMub3JnLzIwMDEvWE1MU2NoZW1hLWluc3RhbmNlIj4NCiAgPExpbmtJZD44PC9MaW5rSWQ+DQogIDxBdUlkPjkwMzM5LzUxLzMvMi9EMjIwMDUwMTAwMTAwMDAwMDAwMC8xLzEvMjQyL0syNzAwMDAwMCMvUjMwMTAwMDAwIy8xMDAwMDA8L0F1SWQ+DQogIDxTaGFwZUlkPjE5PC9TaGFwZUlkPg0KICA8U2xpZGVJZD4yOTI8L1NsaWRlSWQ+DQogIDxTbGlkZVBhZ2U+ND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cwMDAwMDAjPC9JdGVtSWQ+DQogIDxEaXNwSXRlbUlkPksyNzAwMDAwMDA8L0Rpc3BJdGVtSWQ+DQogIDxDb2xJZD5SMzAxMDAwMDAjPC9Db2xJZD4NCiAgPFRlbUF4aXNUeXA+MTAwMDAwPC9UZW1BeGlzVHlwPg0KICA8TWVudU5tPumAo+e1kOaQjeebiuioiOeul+abuDwvTWVudU5tPg0KICA8SXRlbU5tPuWWtualreWIqeebijwvSXRlbU5tPg0KICA8Q29sTm0+5b2T5pyf6YeR6aGNPC9Db2xObT4NCiAgPEluZmxvd1ZhbHVlPjMyMzwvSW5mbG93VmFsdWU+DQogIDxPcmlnaW5WYWw+MzIzLDU3NiwwNzI8L09yaWdpblZhbD4NCiAgPExhc3ROdW1WYWw+MzIzLDU3Nj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MyMzwvRGlzcFZhbHVlPg0KICA8TGFzdFVwZFRpbWU+MjAyNS8xMS8wNCAxMTo0NDo1NTwvTGFzdFVwZFRpbWU+DQogIDxFcnJvclN0YXR1cyAvPg0KPC9MaW5rSW5mbz4=</LinkInfo>
    <LinkInfo LinkId="9" Error="">PD94bWwgdmVyc2lvbj0iMS4wIiBlbmNvZGluZz0idXRmLTgiPz4NCjxMaW5rSW5mbyB4bWxuczp4c2Q9Imh0dHA6Ly93d3cudzMub3JnLzIwMDEvWE1MU2NoZW1hIiB4bWxuczp4c2k9Imh0dHA6Ly93d3cudzMub3JnLzIwMDEvWE1MU2NoZW1hLWluc3RhbmNlIj4NCiAgPExpbmtJZD45PC9MaW5rSWQ+DQogIDxBdUlkPjkwMzM5LzUxLzMvMi9EMjIwMDUwMTAwMTAwMDAwMDAwMC8xLzEvMjQyL0syNzAwMDAwMCMvUjMwMTAwMDAwIy8xMDEwMDA8L0F1SWQ+DQogIDxTaGFwZUlkPjIwPC9TaGFwZUlkPg0KICA8U2xpZGVJZD4yOTI8L1NsaWRlSWQ+DQogIDxTbGlkZVBhZ2U+ND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cwMDAwMDAjPC9JdGVtSWQ+DQogIDxEaXNwSXRlbUlkPksyNzAwMDAwMDA8L0Rpc3BJdGVtSWQ+DQogIDxDb2xJZD5SMzAxMDAwMDAjPC9Db2xJZD4NCiAgPFRlbUF4aXNUeXA+MTAxMDAwPC9UZW1BeGlzVHlwPg0KICA8TWVudU5tPumAo+e1kOaQjeebiuioiOeul+abuDwvTWVudU5tPg0KICA8SXRlbU5tPuWWtualreWIqeebijwvSXRlbU5tPg0KICA8Q29sTm0+5YmN5pyf6YeR6aGNPC9Db2xObT4NCiAgPEluZmxvd1ZhbHVlPjEzODwvSW5mbG93VmFsdWU+DQogIDxPcmlnaW5WYWw+MTM4LDQ1OSwwNTY8L09yaWdpblZhbD4NCiAgPExhc3ROdW1WYWw+MTM4LDQ1O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zODwvRGlzcFZhbHVlPg0KICA8TGFzdFVwZFRpbWU+MjAyNS8xMS8wNCAxMTo0NDo1NTwvTGFzdFVwZFRpbWU+DQogIDxFcnJvclN0YXR1cyAvPg0KPC9MaW5rSW5mbz4=</LinkInfo>
    <LinkInfo LinkId="12" Error="">PD94bWwgdmVyc2lvbj0iMS4wIiBlbmNvZGluZz0idXRmLTgiPz4NCjxMaW5rSW5mbyB4bWxuczp4c2Q9Imh0dHA6Ly93d3cudzMub3JnLzIwMDEvWE1MU2NoZW1hIiB4bWxuczp4c2k9Imh0dHA6Ly93d3cudzMub3JnLzIwMDEvWE1MU2NoZW1hLWluc3RhbmNlIj4NCiAgPExpbmtJZD4xMjwvTGlua0lkPg0KICA8QXVJZD45MDMzOS81MS8zLzIvRDIyMDI1MDA1MDA1MDAwMDAwMDAvMS8xLzI0Mi9LMTAxMDEwMDAjL1UzMDEwMDAwMDEvMTAwMDAwPC9BdUlkPg0KICA8U2hhcGVJZD4xMTQ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E8L0NvbElkPg0KICA8VGVtQXhpc1R5cD4xMDAwMDA8L1RlbUF4aXNUeXA+DQogIDxNZW51Tm0+44K744Kw44Oh44Oz44OI5oOF5aCxPC9NZW51Tm0+DQogIDxJdGVtTm0+5aSW6YOo6aGn5a6i44G444Gu5aOy5LiK6auYPC9JdGVtTm0+DQogIDxDb2xObT7lvZPmnJ/jgqLjgrnjg6Ljg4jjg6zjg7zjg4fjgqPjg7PjgrDkuovmpa08L0NvbE5tPg0KICA8SW5mbG93VmFsdWU+MSw4NzM8L0luZmxvd1ZhbHVlPg0KICA8T3JpZ2luVmFsPjEsODczLDQ3NCw3MDM8L09yaWdpblZhbD4NCiAgPExhc3ROdW1WYWw+MSw4NzMsNDc0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Sw4NzM8L0Rpc3BWYWx1ZT4NCiAgPExhc3RVcGRUaW1lPjIwMjUvMTEvMDQgMTE6NDQ6NTU8L0xhc3RVcGRUaW1lPg0KICA8RXJyb3JTdGF0dXMgLz4NCjwvTGlua0luZm8+</LinkInfo>
    <LinkInfo LinkId="13" Error="">PD94bWwgdmVyc2lvbj0iMS4wIiBlbmNvZGluZz0idXRmLTgiPz4NCjxMaW5rSW5mbyB4bWxuczp4c2Q9Imh0dHA6Ly93d3cudzMub3JnLzIwMDEvWE1MU2NoZW1hIiB4bWxuczp4c2k9Imh0dHA6Ly93d3cudzMub3JnLzIwMDEvWE1MU2NoZW1hLWluc3RhbmNlIj4NCiAgPExpbmtJZD4xMzwvTGlua0lkPg0KICA8QXVJZD45MDMzOS81MS8zLzIvRDIyMDI1MDA1MDA1MDAwMDAwMDAvMS8xLzI0Mi9LMTAxMDEwMDAjL1UzMDEwMDAwMDEvMTAxMDAwPC9BdUlkPg0KICA8U2hhcGVJZD4xMTQ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E8L0NvbElkPg0KICA8VGVtQXhpc1R5cD4xMDEwMDA8L1RlbUF4aXNUeXA+DQogIDxNZW51Tm0+44K744Kw44Oh44Oz44OI5oOF5aCxPC9NZW51Tm0+DQogIDxJdGVtTm0+5aSW6YOo6aGn5a6i44G444Gu5aOy5LiK6auYPC9JdGVtTm0+DQogIDxDb2xObT7liY3mnJ/jgqLjgrnjg6Ljg4jjg6zjg7zjg4fjgqPjg7PjgrDkuovmpa08L0NvbE5tPg0KICA8SW5mbG93VmFsdWU+MiwwMzc8L0luZmxvd1ZhbHVlPg0KICA8T3JpZ2luVmFsPjIsMDM3LDg1OCwxMDE8L09yaWdpblZhbD4NCiAgPExhc3ROdW1WYWw+MiwwMzcsODU4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iwwMzc8L0Rpc3BWYWx1ZT4NCiAgPExhc3RVcGRUaW1lPjIwMjUvMTEvMDQgMTE6NDQ6NTU8L0xhc3RVcGRUaW1lPg0KICA8RXJyb3JTdGF0dXMgLz4NCjwvTGlua0luZm8+</LinkInfo>
    <LinkInfo LinkId="14" Error="">PD94bWwgdmVyc2lvbj0iMS4wIiBlbmNvZGluZz0idXRmLTgiPz4NCjxMaW5rSW5mbyB4bWxuczp4c2Q9Imh0dHA6Ly93d3cudzMub3JnLzIwMDEvWE1MU2NoZW1hIiB4bWxuczp4c2k9Imh0dHA6Ly93d3cudzMub3JnLzIwMDEvWE1MU2NoZW1hLWluc3RhbmNlIj4NCiAgPExpbmtJZD4xNDwvTGlua0lkPg0KICA8QXVJZD45MDMzOS81MS8zLzIvRDIyMDI1MDA1MDA1MDAwMDAwMDAvMS8xLzI0Mi9LMTAxMDEwMDAjL1UzMDEwMDAwMDEvMTAwMDAwPC9BdUlkPg0KICA8U2hhcGVJZD4yODc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E8L0NvbElkPg0KICA8VGVtQXhpc1R5cD4xMDAwMDA8L1RlbUF4aXNUeXA+DQogIDxNZW51Tm0+44K744Kw44Oh44Oz44OI5oOF5aCxPC9NZW51Tm0+DQogIDxJdGVtTm0+5aSW6YOo6aGn5a6i44G444Gu5aOy5LiK6auYPC9JdGVtTm0+DQogIDxDb2xObT7lvZPmnJ/jgqLjgrnjg6Ljg4jjg6zjg7zjg4fjgqPjg7PjgrDkuovmpa08L0NvbE5tPg0KICA8SW5mbG93VmFsdWU+MSw4NzM8L0luZmxvd1ZhbHVlPg0KICA8T3JpZ2luVmFsPjEsODczLDQ3NCw3MDM8L09yaWdpblZhbD4NCiAgPExhc3ROdW1WYWw+MSw4NzMsNDc0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Sw4NzM8L0Rpc3BWYWx1ZT4NCiAgPExhc3RVcGRUaW1lPjIwMjUvMTEvMDQgMTE6NDQ6NTU8L0xhc3RVcGRUaW1lPg0KICA8RXJyb3JTdGF0dXMgLz4NCjwvTGlua0luZm8+</LinkInfo>
    <LinkInfo LinkId="15" Error="">PD94bWwgdmVyc2lvbj0iMS4wIiBlbmNvZGluZz0idXRmLTgiPz4NCjxMaW5rSW5mbyB4bWxuczp4c2Q9Imh0dHA6Ly93d3cudzMub3JnLzIwMDEvWE1MU2NoZW1hIiB4bWxuczp4c2k9Imh0dHA6Ly93d3cudzMub3JnLzIwMDEvWE1MU2NoZW1hLWluc3RhbmNlIj4NCiAgPExpbmtJZD4xNTwvTGlua0lkPg0KICA8QXVJZD45MDMzOS81MS8zLzIvRDIyMDI1MDA1MDA1MDAwMDAwMDAvMS8xLzI0Mi9LMTAxMDEwMDAjL1UzMDEwMDAwMDIvMTAwMDAwPC9BdUlkPg0KICA8U2hhcGVJZD4yODc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I8L0NvbElkPg0KICA8VGVtQXhpc1R5cD4xMDAwMDA8L1RlbUF4aXNUeXA+DQogIDxNZW51Tm0+44K744Kw44Oh44Oz44OI5oOF5aCxPC9NZW51Tm0+DQogIDxJdGVtTm0+5aSW6YOo6aGn5a6i44G444Gu5aOy5LiK6auYPC9JdGVtTm0+DQogIDxDb2xObT7lvZPmnJ/jgqLjgrnjg6Ljg5Xjg7zjg4njgrXjg7zjg5Pjgrnkuovmpa08L0NvbE5tPg0KICA8SW5mbG93VmFsdWU+NCw1NTU8L0luZmxvd1ZhbHVlPg0KICA8T3JpZ2luVmFsPjQsNTU1LDY0Nyw1MTc8L09yaWdpblZhbD4NCiAgPExhc3ROdW1WYWw+NCw1NTUsNjQ3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Cw1NTU8L0Rpc3BWYWx1ZT4NCiAgPExhc3RVcGRUaW1lPjIwMjUvMTEvMDQgMTE6NDQ6NTU8L0xhc3RVcGRUaW1lPg0KICA8RXJyb3JTdGF0dXMgLz4NCjwvTGlua0luZm8+</LinkInfo>
    <LinkInfo LinkId="16" Error="">PD94bWwgdmVyc2lvbj0iMS4wIiBlbmNvZGluZz0idXRmLTgiPz4NCjxMaW5rSW5mbyB4bWxuczp4c2Q9Imh0dHA6Ly93d3cudzMub3JnLzIwMDEvWE1MU2NoZW1hIiB4bWxuczp4c2k9Imh0dHA6Ly93d3cudzMub3JnLzIwMDEvWE1MU2NoZW1hLWluc3RhbmNlIj4NCiAgPExpbmtJZD4xNjwvTGlua0lkPg0KICA8QXVJZD45MDMzOS81MS8zLzIvRDIyMDI1MDA1MDA1MDAwMDAwMDAvMS8xLzI0Mi9LMTAxMDEwMDAjL1UzMDEwMDAwMDMvMTAwMDAwPC9BdUlkPg0KICA8U2hhcGVJZD4yODc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M8L0NvbElkPg0KICA8VGVtQXhpc1R5cD4xMDAwMDA8L1RlbUF4aXNUeXA+DQogIDxNZW51Tm0+44K744Kw44Oh44Oz44OI5oOF5aCxPC9NZW51Tm0+DQogIDxJdGVtTm0+5aSW6YOo6aGn5a6i44G444Gu5aOy5LiK6auYPC9JdGVtTm0+DQogIDxDb2xObT7lvZPmnJ/jgqLjgrnjg6Lku4vorbfjgrXjg7zjg5Pjgrnkuovmpa08L0NvbE5tPg0KICA8SW5mbG93VmFsdWU+Miw2Njc8L0luZmxvd1ZhbHVlPg0KICA8T3JpZ2luVmFsPjIsNjY3LDMyMyw5OTM8L09yaWdpblZhbD4NCiAgPExhc3ROdW1WYWw+Miw2NjcsMzI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iw2Njc8L0Rpc3BWYWx1ZT4NCiAgPExhc3RVcGRUaW1lPjIwMjUvMTEvMDQgMTE6NDQ6NTU8L0xhc3RVcGRUaW1lPg0KICA8RXJyb3JTdGF0dXMgLz4NCjwvTGlua0luZm8+</LinkInfo>
    <LinkInfo LinkId="18" Error="">PD94bWwgdmVyc2lvbj0iMS4wIiBlbmNvZGluZz0idXRmLTgiPz4NCjxMaW5rSW5mbyB4bWxuczp4c2Q9Imh0dHA6Ly93d3cudzMub3JnLzIwMDEvWE1MU2NoZW1hIiB4bWxuczp4c2k9Imh0dHA6Ly93d3cudzMub3JnLzIwMDEvWE1MU2NoZW1hLWluc3RhbmNlIj4NCiAgPExpbmtJZD4xODwvTGlua0lkPg0KICA8QXVJZD45MDMzOS81MS8zLzIvRDIyMDI1MDA1MDA1MDAwMDAwMDAvMS8xLzI0Mi9LMTAxMDEwMDAjL1UzMDEwMDAwMDQvMTAwMDAwPC9BdUlkPg0KICA8U2hhcGVJZD4yODc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Q8L0NvbElkPg0KICA8VGVtQXhpc1R5cD4xMDAwMDA8L1RlbUF4aXNUeXA+DQogIDxNZW51Tm0+44K744Kw44Oh44Oz44OI5oOF5aCxPC9NZW51Tm0+DQogIDxJdGVtTm0+5aSW6YOo6aGn5a6i44G444Gu5aOy5LiK6auYPC9JdGVtTm0+DQogIDxDb2xObT7lvZPmnJ9BU01PQ0FURVJJTkcoSEsp5LqL5qWtPC9Db2xObT4NCiAgPEluZmxvd1ZhbHVlPjEsMjczPC9JbmZsb3dWYWx1ZT4NCiAgPE9yaWdpblZhbD4xLDI3Myw5MjYsMTk2PC9PcmlnaW5WYWw+DQogIDxMYXN0TnVtVmFsPjEsMjczLDkyNj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sMjczPC9EaXNwVmFsdWU+DQogIDxMYXN0VXBkVGltZT4yMDI1LzExLzA0IDExOjQ0OjU1PC9MYXN0VXBkVGltZT4NCiAgPEVycm9yU3RhdHVzIC8+DQo8L0xpbmtJbmZvPg==</LinkInfo>
    <LinkInfo LinkId="19" Error="">PD94bWwgdmVyc2lvbj0iMS4wIiBlbmNvZGluZz0idXRmLTgiPz4NCjxMaW5rSW5mbyB4bWxuczp4c2Q9Imh0dHA6Ly93d3cudzMub3JnLzIwMDEvWE1MU2NoZW1hIiB4bWxuczp4c2k9Imh0dHA6Ly93d3cudzMub3JnLzIwMDEvWE1MU2NoZW1hLWluc3RhbmNlIj4NCiAgPExpbmtJZD4xOTwvTGlua0lkPg0KICA8QXVJZD45MDMzOS81MS8zLzIvRDIyMDI1MDA1MDA1MDAwMDAwMDAvMS8xLzI0Mi9LMTAxMDEwMDAjL1UzMDEwMDAwMDEvMTAxMDAwPC9BdUlkPg0KICA8U2hhcGVJZD4yODc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E8L0NvbElkPg0KICA8VGVtQXhpc1R5cD4xMDEwMDA8L1RlbUF4aXNUeXA+DQogIDxNZW51Tm0+44K744Kw44Oh44Oz44OI5oOF5aCxPC9NZW51Tm0+DQogIDxJdGVtTm0+5aSW6YOo6aGn5a6i44G444Gu5aOy5LiK6auYPC9JdGVtTm0+DQogIDxDb2xObT7liY3mnJ/jgqLjgrnjg6Ljg4jjg6zjg7zjg4fjgqPjg7PjgrDkuovmpa08L0NvbE5tPg0KICA8SW5mbG93VmFsdWU+MiwwMzc8L0luZmxvd1ZhbHVlPg0KICA8T3JpZ2luVmFsPjIsMDM3LDg1OCwxMDE8L09yaWdpblZhbD4NCiAgPExhc3ROdW1WYWw+MiwwMzcsODU4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iwwMzc8L0Rpc3BWYWx1ZT4NCiAgPExhc3RVcGRUaW1lPjIwMjUvMTEvMDQgMTE6NDQ6NTU8L0xhc3RVcGRUaW1lPg0KICA8RXJyb3JTdGF0dXMgLz4NCjwvTGlua0luZm8+</LinkInfo>
    <LinkInfo LinkId="20" Error="">PD94bWwgdmVyc2lvbj0iMS4wIiBlbmNvZGluZz0idXRmLTgiPz4NCjxMaW5rSW5mbyB4bWxuczp4c2Q9Imh0dHA6Ly93d3cudzMub3JnLzIwMDEvWE1MU2NoZW1hIiB4bWxuczp4c2k9Imh0dHA6Ly93d3cudzMub3JnLzIwMDEvWE1MU2NoZW1hLWluc3RhbmNlIj4NCiAgPExpbmtJZD4yMDwvTGlua0lkPg0KICA8QXVJZD45MDMzOS81MS8zLzIvRDIyMDI1MDA1MDA1MDAwMDAwMDAvMS8xLzI0Mi9LMTAxMDEwMDAjL1UzMDEwMDAwMDIvMTAxMDAwPC9BdUlkPg0KICA8U2hhcGVJZD4yODc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I8L0NvbElkPg0KICA8VGVtQXhpc1R5cD4xMDEwMDA8L1RlbUF4aXNUeXA+DQogIDxNZW51Tm0+44K744Kw44Oh44Oz44OI5oOF5aCxPC9NZW51Tm0+DQogIDxJdGVtTm0+5aSW6YOo6aGn5a6i44G444Gu5aOy5LiK6auYPC9JdGVtTm0+DQogIDxDb2xObT7liY3mnJ/jgqLjgrnjg6Ljg5Xjg7zjg4njgrXjg7zjg5Pjgrnkuovmpa08L0NvbE5tPg0KICA8SW5mbG93VmFsdWU+NCwxMzY8L0luZmxvd1ZhbHVlPg0KICA8T3JpZ2luVmFsPjQsMTM2LDUzMSw2MzQ8L09yaWdpblZhbD4NCiAgPExhc3ROdW1WYWw+NCwxMzYsNTM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CwxMzY8L0Rpc3BWYWx1ZT4NCiAgPExhc3RVcGRUaW1lPjIwMjUvMTEvMDQgMTE6NDQ6NTU8L0xhc3RVcGRUaW1lPg0KICA8RXJyb3JTdGF0dXMgLz4NCjwvTGlua0luZm8+</LinkInfo>
    <LinkInfo LinkId="21" Error="">PD94bWwgdmVyc2lvbj0iMS4wIiBlbmNvZGluZz0idXRmLTgiPz4NCjxMaW5rSW5mbyB4bWxuczp4c2Q9Imh0dHA6Ly93d3cudzMub3JnLzIwMDEvWE1MU2NoZW1hIiB4bWxuczp4c2k9Imh0dHA6Ly93d3cudzMub3JnLzIwMDEvWE1MU2NoZW1hLWluc3RhbmNlIj4NCiAgPExpbmtJZD4yMTwvTGlua0lkPg0KICA8QXVJZD45MDMzOS81MS8zLzIvRDIyMDI1MDA1MDA1MDAwMDAwMDAvMS8xLzI0Mi9LMTAxMDEwMDAjL1UzMDEwMDAwMDMvMTAxMDAwPC9BdUlkPg0KICA8U2hhcGVJZD4yODc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M8L0NvbElkPg0KICA8VGVtQXhpc1R5cD4xMDEwMDA8L1RlbUF4aXNUeXA+DQogIDxNZW51Tm0+44K744Kw44Oh44Oz44OI5oOF5aCxPC9NZW51Tm0+DQogIDxJdGVtTm0+5aSW6YOo6aGn5a6i44G444Gu5aOy5LiK6auYPC9JdGVtTm0+DQogIDxDb2xObT7liY3mnJ/jgqLjgrnjg6Lku4vorbfjgrXjg7zjg5Pjgrnkuovmpa08L0NvbE5tPg0KICA8SW5mbG93VmFsdWU+Miw3NzI8L0luZmxvd1ZhbHVlPg0KICA8T3JpZ2luVmFsPjIsNzcyLDc0Myw1MTc8L09yaWdpblZhbD4NCiAgPExhc3ROdW1WYWw+Miw3NzIsNzQ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iw3NzI8L0Rpc3BWYWx1ZT4NCiAgPExhc3RVcGRUaW1lPjIwMjUvMTEvMDQgMTE6NDQ6NTU8L0xhc3RVcGRUaW1lPg0KICA8RXJyb3JTdGF0dXMgLz4NCjwvTGlua0luZm8+</LinkInfo>
    <LinkInfo LinkId="22" Error="">PD94bWwgdmVyc2lvbj0iMS4wIiBlbmNvZGluZz0idXRmLTgiPz4NCjxMaW5rSW5mbyB4bWxuczp4c2Q9Imh0dHA6Ly93d3cudzMub3JnLzIwMDEvWE1MU2NoZW1hIiB4bWxuczp4c2k9Imh0dHA6Ly93d3cudzMub3JnLzIwMDEvWE1MU2NoZW1hLWluc3RhbmNlIj4NCiAgPExpbmtJZD4yMjwvTGlua0lkPg0KICA8QXVJZD45MDMzOS81MS8zLzIvRDIyMDI1MDA1MDA1MDAwMDAwMDAvMS8xLzI0Mi9LMTAxMDEwMDAjL1UzMDEwMDAwMDQvMTAxMDAwPC9BdUlkPg0KICA8U2hhcGVJZD4yODc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Q8L0NvbElkPg0KICA8VGVtQXhpc1R5cD4xMDEwMDA8L1RlbUF4aXNUeXA+DQogIDxNZW51Tm0+44K744Kw44Oh44Oz44OI5oOF5aCxPC9NZW51Tm0+DQogIDxJdGVtTm0+5aSW6YOo6aGn5a6i44G444Gu5aOy5LiK6auYPC9JdGVtTm0+DQogIDxDb2xObT7liY3mnJ9BU01PQ0FURVJJTkcoSEsp5LqL5qWtPC9Db2xObT4NCiAgPEluZmxvd1ZhbHVlPjEsMzM1PC9JbmZsb3dWYWx1ZT4NCiAgPE9yaWdpblZhbD4xLDMzNSw1NDEsMzg0PC9PcmlnaW5WYWw+DQogIDxMYXN0TnVtVmFsPjEsMzM1LDU0M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sMzM1PC9EaXNwVmFsdWU+DQogIDxMYXN0VXBkVGltZT4yMDI1LzExLzA0IDExOjQ0OjU1PC9MYXN0VXBkVGltZT4NCiAgPEVycm9yU3RhdHVzIC8+DQo8L0xpbmtJbmZvPg==</LinkInfo>
    <LinkInfo LinkId="24" Error="">PD94bWwgdmVyc2lvbj0iMS4wIiBlbmNvZGluZz0idXRmLTgiPz4NCjxMaW5rSW5mbyB4bWxuczp4c2Q9Imh0dHA6Ly93d3cudzMub3JnLzIwMDEvWE1MU2NoZW1hIiB4bWxuczp4c2k9Imh0dHA6Ly93d3cudzMub3JnLzIwMDEvWE1MU2NoZW1hLWluc3RhbmNlIj4NCiAgPExpbmtJZD4yNDwvTGlua0lkPg0KICA8QXVJZD45MDMzOS81MS8zLzIvRDIyMDA1MDEwMDEwMDAwMDAwMDAvMS8xLzI0Mi9LMjEwMTAwMDAjL1IzMDEwMDAwMCMvMTAw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xMDEwMDAwIzwvSXRlbUlkPg0KICA8RGlzcEl0ZW1JZD5LMjEwMTAwMDAwPC9EaXNwSXRlbUlkPg0KICA8Q29sSWQ+UjMwMTAwMDAwIzwvQ29sSWQ+DQogIDxUZW1BeGlzVHlwPjEwMDAwMDwvVGVtQXhpc1R5cD4NCiAgPE1lbnVObT7pgKPntZDmkI3nm4roqIjnrpfmm7g8L01lbnVObT4NCiAgPEl0ZW1ObT7lo7LkuIrpq5g8L0l0ZW1ObT4NCiAgPENvbE5tPuW9k+acn+mHkemhjTwvQ29sTm0+DQogIDxJbmZsb3dWYWx1ZT4xMCwzNzI8L0luZmxvd1ZhbHVlPg0KICA8T3JpZ2luVmFsPjEwLDM3Miw3NjEsNTAxPC9PcmlnaW5WYWw+DQogIDxMYXN0TnVtVmFsPjEwLDM3Miw3NjE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MCwzNzI8L0Rpc3BWYWx1ZT4NCiAgPExhc3RVcGRUaW1lPjIwMjUvMTEvMDQgMTE6NDQ6NTU8L0xhc3RVcGRUaW1lPg0KICA8RXJyb3JTdGF0dXMgLz4NCjwvTGlua0luZm8+</LinkInfo>
    <LinkInfo LinkId="26" Error="">PD94bWwgdmVyc2lvbj0iMS4wIiBlbmNvZGluZz0idXRmLTgiPz4NCjxMaW5rSW5mbyB4bWxuczp4c2Q9Imh0dHA6Ly93d3cudzMub3JnLzIwMDEvWE1MU2NoZW1hIiB4bWxuczp4c2k9Imh0dHA6Ly93d3cudzMub3JnLzIwMDEvWE1MU2NoZW1hLWluc3RhbmNlIj4NCiAgPExpbmtJZD4yNjwvTGlua0lkPg0KICA8QXVJZD45MDMzOS81MS8zLzIvRDIyMDA1MDEwMDEwMDAwMDAwMDAvMS8xLzI0Mi9LMjIwMTAwMDAjL1IzMDEwMDAwMCMvMTAw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yMDEwMDAwIzwvSXRlbUlkPg0KICA8RGlzcEl0ZW1JZD5LMjIwMTAwMDAwPC9EaXNwSXRlbUlkPg0KICA8Q29sSWQ+UjMwMTAwMDAwIzwvQ29sSWQ+DQogIDxUZW1BeGlzVHlwPjEwMDAwMDwvVGVtQXhpc1R5cD4NCiAgPE1lbnVObT7pgKPntZDmkI3nm4roqIjnrpfmm7g8L01lbnVObT4NCiAgPEl0ZW1ObT7lo7LkuIrljp/kvqE8L0l0ZW1ObT4NCiAgPENvbE5tPuW9k+acn+mHkemhjTwvQ29sTm0+DQogIDxJbmZsb3dWYWx1ZT44LDM2NzwvSW5mbG93VmFsdWU+DQogIDxPcmlnaW5WYWw+OCwzNjcsNzU0LDIxNDwvT3JpZ2luVmFsPg0KICA8TGFzdE51bVZhbD44LDM2Nyw3NTQ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44LDM2NzwvRGlzcFZhbHVlPg0KICA8TGFzdFVwZFRpbWU+MjAyNS8xMS8wNCAxMTo0NDo1NTwvTGFzdFVwZFRpbWU+DQogIDxFcnJvclN0YXR1cyAvPg0KPC9MaW5rSW5mbz4=</LinkInfo>
    <LinkInfo LinkId="27" Error="">PD94bWwgdmVyc2lvbj0iMS4wIiBlbmNvZGluZz0idXRmLTgiPz4NCjxMaW5rSW5mbyB4bWxuczp4c2Q9Imh0dHA6Ly93d3cudzMub3JnLzIwMDEvWE1MU2NoZW1hIiB4bWxuczp4c2k9Imh0dHA6Ly93d3cudzMub3JnLzIwMDEvWE1MU2NoZW1hLWluc3RhbmNlIj4NCiAgPExpbmtJZD4yNzwvTGlua0lkPg0KICA8QXVJZD45MDMzOS81MS8zLzIvRDIyMDA1MDEwMDEwMDAwMDAwMDAvMS8xLzI0Mi9LMjEwMTAwMDAjL1IzMDEwMDAwMCMvMTAx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xMDEwMDAwIzwvSXRlbUlkPg0KICA8RGlzcEl0ZW1JZD5LMjEwMTAwMDAwPC9EaXNwSXRlbUlkPg0KICA8Q29sSWQ+UjMwMTAwMDAwIzwvQ29sSWQ+DQogIDxUZW1BeGlzVHlwPjEwMTAwMDwvVGVtQXhpc1R5cD4NCiAgPE1lbnVObT7pgKPntZDmkI3nm4roqIjnrpfmm7g8L01lbnVObT4NCiAgPEl0ZW1ObT7lo7LkuIrpq5g8L0l0ZW1ObT4NCiAgPENvbE5tPuWJjeacn+mHkemhjTwvQ29sTm0+DQogIDxJbmZsb3dWYWx1ZT4xMCwyODU8L0luZmxvd1ZhbHVlPg0KICA8T3JpZ2luVmFsPjEwLDI4NSwwNjMsNzI4PC9PcmlnaW5WYWw+DQogIDxMYXN0TnVtVmFsPjEwLDI4NSwwNjM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MCwyODU8L0Rpc3BWYWx1ZT4NCiAgPExhc3RVcGRUaW1lPjIwMjUvMTEvMDQgMTE6NDQ6NTU8L0xhc3RVcGRUaW1lPg0KICA8RXJyb3JTdGF0dXMgLz4NCjwvTGlua0luZm8+</LinkInfo>
    <LinkInfo LinkId="28" Error="">PD94bWwgdmVyc2lvbj0iMS4wIiBlbmNvZGluZz0idXRmLTgiPz4NCjxMaW5rSW5mbyB4bWxuczp4c2Q9Imh0dHA6Ly93d3cudzMub3JnLzIwMDEvWE1MU2NoZW1hIiB4bWxuczp4c2k9Imh0dHA6Ly93d3cudzMub3JnLzIwMDEvWE1MU2NoZW1hLWluc3RhbmNlIj4NCiAgPExpbmtJZD4yODwvTGlua0lkPg0KICA8QXVJZD45MDMzOS81MS8zLzIvRDIyMDA1MDEwMDEwMDAwMDAwMDAvMS8xLzI0Mi9LMjIwMTAwMDAjL1IzMDEwMDAwMCMvMTAx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yMDEwMDAwIzwvSXRlbUlkPg0KICA8RGlzcEl0ZW1JZD5LMjIwMTAwMDAwPC9EaXNwSXRlbUlkPg0KICA8Q29sSWQ+UjMwMTAwMDAwIzwvQ29sSWQ+DQogIDxUZW1BeGlzVHlwPjEwMTAwMDwvVGVtQXhpc1R5cD4NCiAgPE1lbnVObT7pgKPntZDmkI3nm4roqIjnrpfmm7g8L01lbnVObT4NCiAgPEl0ZW1ObT7lo7LkuIrljp/kvqE8L0l0ZW1ObT4NCiAgPENvbE5tPuWJjeacn+mHkemhjTwvQ29sTm0+DQogIDxJbmZsb3dWYWx1ZT44LDM5OTwvSW5mbG93VmFsdWU+DQogIDxPcmlnaW5WYWw+OCwzOTksMzUxLDA0OTwvT3JpZ2luVmFsPg0KICA8TGFzdE51bVZhbD44LDM5OSwzNTE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44LDM5OTwvRGlzcFZhbHVlPg0KICA8TGFzdFVwZFRpbWU+MjAyNS8xMS8wNCAxMTo0NDo1NTwvTGFzdFVwZFRpbWU+DQogIDxFcnJvclN0YXR1cyAvPg0KPC9MaW5rSW5mbz4=</LinkInfo>
    <LinkInfo LinkId="29" Error="">PD94bWwgdmVyc2lvbj0iMS4wIiBlbmNvZGluZz0idXRmLTgiPz4NCjxMaW5rSW5mbyB4bWxuczp4c2Q9Imh0dHA6Ly93d3cudzMub3JnLzIwMDEvWE1MU2NoZW1hIiB4bWxuczp4c2k9Imh0dHA6Ly93d3cudzMub3JnLzIwMDEvWE1MU2NoZW1hLWluc3RhbmNlIj4NCiAgPExpbmtJZD4yOTwvTGlua0lkPg0KICA8QXVJZD45MDMzOS81MS8zLzIvRDIyMDA1MDEwMDEwMDAwMDAwMDAvMS8xLzI0Mi9LMjMwMDAwMDAjL1IzMDEwMDAwMCMvMTAx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zMDAwMDAwIzwvSXRlbUlkPg0KICA8RGlzcEl0ZW1JZD5LMjMwMDAwMDAwPC9EaXNwSXRlbUlkPg0KICA8Q29sSWQ+UjMwMTAwMDAwIzwvQ29sSWQ+DQogIDxUZW1BeGlzVHlwPjEwMTAwMDwvVGVtQXhpc1R5cD4NCiAgPE1lbnVObT7pgKPntZDmkI3nm4roqIjnrpfmm7g8L01lbnVObT4NCiAgPEl0ZW1ObT7lo7LkuIrnt4/liKnnm4o8L0l0ZW1ObT4NCiAgPENvbE5tPuWJjeacn+mHkemhjTwvQ29sTm0+DQogIDxJbmZsb3dWYWx1ZT4xLDg4NTwvSW5mbG93VmFsdWU+DQogIDxPcmlnaW5WYWw+MSw4ODUsNzEyLDY3OTwvT3JpZ2luVmFsPg0KICA8TGFzdE51bVZhbD4xLDg4NSw3MTI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LDg4NTwvRGlzcFZhbHVlPg0KICA8TGFzdFVwZFRpbWU+MjAyNS8xMS8wNCAxMTo0NDo1NTwvTGFzdFVwZFRpbWU+DQogIDxFcnJvclN0YXR1cyAvPg0KPC9MaW5rSW5mbz4=</LinkInfo>
    <LinkInfo LinkId="30" Error="">PD94bWwgdmVyc2lvbj0iMS4wIiBlbmNvZGluZz0idXRmLTgiPz4NCjxMaW5rSW5mbyB4bWxuczp4c2Q9Imh0dHA6Ly93d3cudzMub3JnLzIwMDEvWE1MU2NoZW1hIiB4bWxuczp4c2k9Imh0dHA6Ly93d3cudzMub3JnLzIwMDEvWE1MU2NoZW1hLWluc3RhbmNlIj4NCiAgPExpbmtJZD4zMDwvTGlua0lkPg0KICA8QXVJZD45MDMzOS81MS8zLzIvRDIyMDA1MDEwMDEwMDAwMDAwMDAvMS8xLzI0Mi9LMjYwWjAwMDAjL1IzMDEwMDAwMCMvMTAx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2MFowMDAwIzwvSXRlbUlkPg0KICA8RGlzcEl0ZW1JZD5LMjYwWjAwMDAwPC9EaXNwSXRlbUlkPg0KICA8Q29sSWQ+UjMwMTAwMDAwIzwvQ29sSWQ+DQogIDxUZW1BeGlzVHlwPjEwMTAwMDwvVGVtQXhpc1R5cD4NCiAgPE1lbnVObT7pgKPntZDmkI3nm4roqIjnrpfmm7g8L01lbnVObT4NCiAgPEl0ZW1ObT7osqnlo7Losrvlj4rjgbPkuIDoiKznrqHnkIbosrs8L0l0ZW1ObT4NCiAgPENvbE5tPuWJjeacn+mHkemhjTwvQ29sTm0+DQogIDxJbmZsb3dWYWx1ZT4xLDc0NzwvSW5mbG93VmFsdWU+DQogIDxPcmlnaW5WYWw+MSw3NDcsMjUzLDYyMzwvT3JpZ2luVmFsPg0KICA8TGFzdE51bVZhbD4xLDc0NywyNTM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LDc0NzwvRGlzcFZhbHVlPg0KICA8TGFzdFVwZFRpbWU+MjAyNS8xMS8wNCAxMTo0NDo1NTwvTGFzdFVwZFRpbWU+DQogIDxFcnJvclN0YXR1cyAvPg0KPC9MaW5rSW5mbz4=</LinkInfo>
    <LinkInfo LinkId="31" Error="">PD94bWwgdmVyc2lvbj0iMS4wIiBlbmNvZGluZz0idXRmLTgiPz4NCjxMaW5rSW5mbyB4bWxuczp4c2Q9Imh0dHA6Ly93d3cudzMub3JnLzIwMDEvWE1MU2NoZW1hIiB4bWxuczp4c2k9Imh0dHA6Ly93d3cudzMub3JnLzIwMDEvWE1MU2NoZW1hLWluc3RhbmNlIj4NCiAgPExpbmtJZD4zMTwvTGlua0lkPg0KICA8QXVJZD45MDMzOS81MS8zLzIvRDIyMDA1MDEwMDEwMDAwMDAwMDAvMS8xLzI0Mi9LMjcwMDAwMDAjL1IzMDEwMDAwMCMvMTAx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3MDAwMDAwIzwvSXRlbUlkPg0KICA8RGlzcEl0ZW1JZD5LMjcwMDAwMDAwPC9EaXNwSXRlbUlkPg0KICA8Q29sSWQ+UjMwMTAwMDAwIzwvQ29sSWQ+DQogIDxUZW1BeGlzVHlwPjEwMTAwMDwvVGVtQXhpc1R5cD4NCiAgPE1lbnVObT7pgKPntZDmkI3nm4roqIjnrpfmm7g8L01lbnVObT4NCiAgPEl0ZW1ObT7llrbmpa3liKnnm4o8L0l0ZW1ObT4NCiAgPENvbE5tPuWJjeacn+mHkemhjTwvQ29sTm0+DQogIDxJbmZsb3dWYWx1ZT4xMzg8L0luZmxvd1ZhbHVlPg0KICA8T3JpZ2luVmFsPjEzOCw0NTksMDU2PC9PcmlnaW5WYWw+DQogIDxMYXN0TnVtVmFsPjEzOCw0NTk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Mzg8L0Rpc3BWYWx1ZT4NCiAgPExhc3RVcGRUaW1lPjIwMjUvMTEvMDQgMTE6NDQ6NTU8L0xhc3RVcGRUaW1lPg0KICA8RXJyb3JTdGF0dXMgLz4NCjwvTGlua0luZm8+</LinkInfo>
    <LinkInfo LinkId="32" Error="">PD94bWwgdmVyc2lvbj0iMS4wIiBlbmNvZGluZz0idXRmLTgiPz4NCjxMaW5rSW5mbyB4bWxuczp4c2Q9Imh0dHA6Ly93d3cudzMub3JnLzIwMDEvWE1MU2NoZW1hIiB4bWxuczp4c2k9Imh0dHA6Ly93d3cudzMub3JnLzIwMDEvWE1MU2NoZW1hLWluc3RhbmNlIj4NCiAgPExpbmtJZD4zMjwvTGlua0lkPg0KICA8QXVJZD45MDMzOS81MS8zLzIvRDIyMDA1MDEwMDEwMDAwMDAwMDAvMS8xLzI0Mi9LMjMwMDAwMDAjL1IzMDEwMDAwMCMvMTAw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zMDAwMDAwIzwvSXRlbUlkPg0KICA8RGlzcEl0ZW1JZD5LMjMwMDAwMDAwPC9EaXNwSXRlbUlkPg0KICA8Q29sSWQ+UjMwMTAwMDAwIzwvQ29sSWQ+DQogIDxUZW1BeGlzVHlwPjEwMDAwMDwvVGVtQXhpc1R5cD4NCiAgPE1lbnVObT7pgKPntZDmkI3nm4roqIjnrpfmm7g8L01lbnVObT4NCiAgPEl0ZW1ObT7lo7LkuIrnt4/liKnnm4o8L0l0ZW1ObT4NCiAgPENvbE5tPuW9k+acn+mHkemhjTwvQ29sTm0+DQogIDxJbmZsb3dWYWx1ZT4yLDAwNTwvSW5mbG93VmFsdWU+DQogIDxPcmlnaW5WYWw+MiwwMDUsMDA3LDI4NzwvT3JpZ2luVmFsPg0KICA8TGFzdE51bVZhbD4yLDAwNSwwMDc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yLDAwNTwvRGlzcFZhbHVlPg0KICA8TGFzdFVwZFRpbWU+MjAyNS8xMS8wNCAxMTo0NDo1NTwvTGFzdFVwZFRpbWU+DQogIDxFcnJvclN0YXR1cyAvPg0KPC9MaW5rSW5mbz4=</LinkInfo>
    <LinkInfo LinkId="33" Error="">PD94bWwgdmVyc2lvbj0iMS4wIiBlbmNvZGluZz0idXRmLTgiPz4NCjxMaW5rSW5mbyB4bWxuczp4c2Q9Imh0dHA6Ly93d3cudzMub3JnLzIwMDEvWE1MU2NoZW1hIiB4bWxuczp4c2k9Imh0dHA6Ly93d3cudzMub3JnLzIwMDEvWE1MU2NoZW1hLWluc3RhbmNlIj4NCiAgPExpbmtJZD4zMzwvTGlua0lkPg0KICA8QXVJZD45MDMzOS81MS8zLzIvRDIyMDA1MDEwMDEwMDAwMDAwMDAvMS8xLzI0Mi9LMjYwWjAwMDAjL1IzMDEwMDAwMCMvMTAw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2MFowMDAwIzwvSXRlbUlkPg0KICA8RGlzcEl0ZW1JZD5LMjYwWjAwMDAwPC9EaXNwSXRlbUlkPg0KICA8Q29sSWQ+UjMwMTAwMDAwIzwvQ29sSWQ+DQogIDxUZW1BeGlzVHlwPjEwMDAwMDwvVGVtQXhpc1R5cD4NCiAgPE1lbnVObT7pgKPntZDmkI3nm4roqIjnrpfmm7g8L01lbnVObT4NCiAgPEl0ZW1ObT7osqnlo7Losrvlj4rjgbPkuIDoiKznrqHnkIbosrs8L0l0ZW1ObT4NCiAgPENvbE5tPuW9k+acn+mHkemhjTwvQ29sTm0+DQogIDxJbmZsb3dWYWx1ZT4xLDY4MTwvSW5mbG93VmFsdWU+DQogIDxPcmlnaW5WYWw+MSw2ODEsNDMxLDIxNTwvT3JpZ2luVmFsPg0KICA8TGFzdE51bVZhbD4xLDY4MSw0MzE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LDY4MTwvRGlzcFZhbHVlPg0KICA8TGFzdFVwZFRpbWU+MjAyNS8xMS8wNCAxMTo0NDo1NTwvTGFzdFVwZFRpbWU+DQogIDxFcnJvclN0YXR1cyAvPg0KPC9MaW5rSW5mbz4=</LinkInfo>
    <LinkInfo LinkId="34" Error="">PD94bWwgdmVyc2lvbj0iMS4wIiBlbmNvZGluZz0idXRmLTgiPz4NCjxMaW5rSW5mbyB4bWxuczp4c2Q9Imh0dHA6Ly93d3cudzMub3JnLzIwMDEvWE1MU2NoZW1hIiB4bWxuczp4c2k9Imh0dHA6Ly93d3cudzMub3JnLzIwMDEvWE1MU2NoZW1hLWluc3RhbmNlIj4NCiAgPExpbmtJZD4zNDwvTGlua0lkPg0KICA8QXVJZD45MDMzOS81MS8zLzIvRDIyMDA1MDEwMDEwMDAwMDAwMDAvMS8xLzI0Mi9LMjcwMDAwMDAjL1IzMDEwMDAwMCMvMTAw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3MDAwMDAwIzwvSXRlbUlkPg0KICA8RGlzcEl0ZW1JZD5LMjcwMDAwMDAwPC9EaXNwSXRlbUlkPg0KICA8Q29sSWQ+UjMwMTAwMDAwIzwvQ29sSWQ+DQogIDxUZW1BeGlzVHlwPjEwMDAwMDwvVGVtQXhpc1R5cD4NCiAgPE1lbnVObT7pgKPntZDmkI3nm4roqIjnrpfmm7g8L01lbnVObT4NCiAgPEl0ZW1ObT7llrbmpa3liKnnm4o8L0l0ZW1ObT4NCiAgPENvbE5tPuW9k+acn+mHkemhjTwvQ29sTm0+DQogIDxJbmZsb3dWYWx1ZT4zMjM8L0luZmxvd1ZhbHVlPg0KICA8T3JpZ2luVmFsPjMyMyw1NzYsMDcyPC9PcmlnaW5WYWw+DQogIDxMYXN0TnVtVmFsPjMyMyw1NzY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zMjM8L0Rpc3BWYWx1ZT4NCiAgPExhc3RVcGRUaW1lPjIwMjUvMTEvMDQgMTE6NDQ6NTU8L0xhc3RVcGRUaW1lPg0KICA8RXJyb3JTdGF0dXMgLz4NCjwvTGlua0luZm8+</LinkInfo>
    <LinkInfo LinkId="35" Error="">PD94bWwgdmVyc2lvbj0iMS4wIiBlbmNvZGluZz0idXRmLTgiPz4NCjxMaW5rSW5mbyB4bWxuczp4c2Q9Imh0dHA6Ly93d3cudzMub3JnLzIwMDEvWE1MU2NoZW1hIiB4bWxuczp4c2k9Imh0dHA6Ly93d3cudzMub3JnLzIwMDEvWE1MU2NoZW1hLWluc3RhbmNlIj4NCiAgPExpbmtJZD4zNTwvTGlua0lkPg0KICA8QXVJZD45MDMzOS81MS8zLzIvRDIyMDA1MDEwMDEwMDAwMDAwMDAvMS8xLzI0Mi9LMjgwWjAwMDAjL1IzMDEwMDAwMCMvMTAxMDAwPC9BdUlkPg0KICA8U2hhcGVJZD45OT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4MFowMDAwIzwvSXRlbUlkPg0KICA8RGlzcEl0ZW1JZD5LMjgwWjAwMDAwPC9EaXNwSXRlbUlkPg0KICA8Q29sSWQ+UjMwMTAwMDAwIzwvQ29sSWQ+DQogIDxUZW1BeGlzVHlwPjEwMTAwMDwvVGVtQXhpc1R5cD4NCiAgPE1lbnVObT7pgKPntZDmkI3nm4roqIjnrpfmm7g8L01lbnVObT4NCiAgPEl0ZW1ObT7llrbmpa3lpJblj47nm4rlkIjoqIg8L0l0ZW1ObT4NCiAgPENvbE5tPuWJjeacn+mHkemhjTwvQ29sTm0+DQogIDxJbmZsb3dWYWx1ZT4xMDwvSW5mbG93VmFsdWU+DQogIDxPcmlnaW5WYWw+MTAsNDExLDU5NjwvT3JpZ2luVmFsPg0KICA8TGFzdE51bVZhbD4xMCw0MTE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MDwvRGlzcFZhbHVlPg0KICA8TGFzdFVwZFRpbWU+MjAyNS8xMS8wNCAxMTo0NDo1NTwvTGFzdFVwZFRpbWU+DQogIDxFcnJvclN0YXR1cyAvPg0KPC9MaW5rSW5mbz4=</LinkInfo>
    <LinkInfo LinkId="37" Error="">PD94bWwgdmVyc2lvbj0iMS4wIiBlbmNvZGluZz0idXRmLTgiPz4NCjxMaW5rSW5mbyB4bWxuczp4c2Q9Imh0dHA6Ly93d3cudzMub3JnLzIwMDEvWE1MU2NoZW1hIiB4bWxuczp4c2k9Imh0dHA6Ly93d3cudzMub3JnLzIwMDEvWE1MU2NoZW1hLWluc3RhbmNlIj4NCiAgPExpbmtJZD4zNzwvTGlua0lkPg0KICA8QXVJZD45MDMzOS81MS8zLzIvRDIyMDA1MDEwMDEwMDAwMDAwMDAvMS8xLzI0Mi9LMjkwWjAwMDAjL1IzMDEwMDAwMCMvMTAxMDAwPC9BdUlkPg0KICA8U2hhcGVJZD4xMTE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TBaMDAwMCM8L0l0ZW1JZD4NCiAgPERpc3BJdGVtSWQ+SzI5MFowMDAwMDwvRGlzcEl0ZW1JZD4NCiAgPENvbElkPlIzMDEwMDAwMCM8L0NvbElkPg0KICA8VGVtQXhpc1R5cD4xMDEwMDA8L1RlbUF4aXNUeXA+DQogIDxNZW51Tm0+6YCj57WQ5pCN55uK6KiI566X5pu4PC9NZW51Tm0+DQogIDxJdGVtTm0+5Za25qWt5aSW6LK755So5ZCI6KiIPC9JdGVtTm0+DQogIDxDb2xObT7liY3mnJ/ph5HpoY08L0NvbE5tPg0KICA8SW5mbG93VmFsdWU+MTY8L0luZmxvd1ZhbHVlPg0KICA8T3JpZ2luVmFsPjE2LDcwOSwxNTk8L09yaWdpblZhbD4NCiAgPExhc3ROdW1WYWw+MTYsNzA5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Y8L0Rpc3BWYWx1ZT4NCiAgPExhc3RVcGRUaW1lPjIwMjUvMTEvMDQgMTE6NDQ6NTU8L0xhc3RVcGRUaW1lPg0KICA8RXJyb3JTdGF0dXMgLz4NCjwvTGlua0luZm8+</LinkInfo>
    <LinkInfo LinkId="45" Error="">PD94bWwgdmVyc2lvbj0iMS4wIiBlbmNvZGluZz0idXRmLTgiPz4NCjxMaW5rSW5mbyB4bWxuczp4c2Q9Imh0dHA6Ly93d3cudzMub3JnLzIwMDEvWE1MU2NoZW1hIiB4bWxuczp4c2k9Imh0dHA6Ly93d3cudzMub3JnLzIwMDEvWE1MU2NoZW1hLWluc3RhbmNlIj4NCiAgPExpbmtJZD40NTwvTGlua0lkPg0KICA8QXVJZD45MDMzOS81MS8zLzIvRDIyMDA1MDEwMDEwMDAwMDAwMDAvMS8xLzI0Mi9LMjEwMTAwMDAjL1IzMDMwMDAwMCMvMTAwMDAwPC9BdUlkPg0KICA8U2hhcGVJZD4yMDM8L1NoYXBlSWQ+DQogIDxTbGlkZUlkPjI5NDwvU2xpZGVJZD4NCiAgPFNsaWRlUGFnZT43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TAxMDAwMCM8L0l0ZW1JZD4NCiAgPERpc3BJdGVtSWQ+SzIxMDEwMDAwMDwvRGlzcEl0ZW1JZD4NCiAgPENvbElkPlIzMDMwMDAwMCM8L0NvbElkPg0KICA8VGVtQXhpc1R5cD4xMDAwMDA8L1RlbUF4aXNUeXA+DQogIDxNZW51Tm0+6YCj57WQ5pCN55uK6KiI566X5pu4PC9NZW51Tm0+DQogIDxJdGVtTm0+5aOy5LiK6auYPC9JdGVtTm0+DQogIDxDb2xObT7lr77liY3mnJ/lopfmuJvnjoc8L0NvbE5tPg0KICA8SW5mbG93VmFsdWU+MC45PC9JbmZsb3dWYWx1ZT4NCiAgPE9yaWdpblZhbD4wLjg1MjwvT3JpZ2luVmFsPg0KICA8TGFzdE51bVZhbD4wLjk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MTwvRWFzTnVtVmlld1VuaXRUeXA+DQogIDxFYXNOdW1EZWNpbWFsUG9pbnQ+MTwvRWFzTnVtRGVjaW1hbFBvaW50Pg0KICA8RWFzTnVtUm91bmRUeXA+MT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wLjk8L0Rpc3BWYWx1ZT4NCiAgPExhc3RVcGRUaW1lPjIwMjUvMTEvMDQgMTE6NDQ6NTU8L0xhc3RVcGRUaW1lPg0KICA8RXJyb3JTdGF0dXMgLz4NCjwvTGlua0luZm8+</LinkInfo>
    <LinkInfo LinkId="46" Error="">PD94bWwgdmVyc2lvbj0iMS4wIiBlbmNvZGluZz0idXRmLTgiPz4NCjxMaW5rSW5mbyB4bWxuczp4c2Q9Imh0dHA6Ly93d3cudzMub3JnLzIwMDEvWE1MU2NoZW1hIiB4bWxuczp4c2k9Imh0dHA6Ly93d3cudzMub3JnLzIwMDEvWE1MU2NoZW1hLWluc3RhbmNlIj4NCiAgPExpbmtJZD40NjwvTGlua0lkPg0KICA8QXVJZD45MDMzOS81MS8zLzIvRDIyMDA1MDEwMDEwMDAwMDAwMDAvMS8xLzI0Mi9LMjEwMTAwMDAjL1IzMDEwMDAwMCMvMTAxMDAwPC9BdUlkPg0KICA8U2hhcGVJZD4yMDM8L1NoYXBlSWQ+DQogIDxTbGlkZUlkPjI5NDwvU2xpZGVJZD4NCiAgPFNsaWRlUGFnZT43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TAxMDAwMCM8L0l0ZW1JZD4NCiAgPERpc3BJdGVtSWQ+SzIxMDEwMDAwMDwvRGlzcEl0ZW1JZD4NCiAgPENvbElkPlIzMDEwMDAwMCM8L0NvbElkPg0KICA8VGVtQXhpc1R5cD4xMDEwMDA8L1RlbUF4aXNUeXA+DQogIDxNZW51Tm0+6YCj57WQ5pCN55uK6KiI566X5pu4PC9NZW51Tm0+DQogIDxJdGVtTm0+5aOy5LiK6auYPC9JdGVtTm0+DQogIDxDb2xObT7liY3mnJ/ph5HpoY08L0NvbE5tPg0KICA8SW5mbG93VmFsdWU+MTAsMjg1PC9JbmZsb3dWYWx1ZT4NCiAgPE9yaWdpblZhbD4xMCwyODUsMDYzLDcyODwvT3JpZ2luVmFsPg0KICA8TGFzdE51bVZhbD4xMCwyODUsMDY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AsMjg1PC9EaXNwVmFsdWU+DQogIDxMYXN0VXBkVGltZT4yMDI1LzExLzA0IDExOjQ0OjU1PC9MYXN0VXBkVGltZT4NCiAgPEVycm9yU3RhdHVzIC8+DQo8L0xpbmtJbmZvPg==</LinkInfo>
    <LinkInfo LinkId="47" Error="">PD94bWwgdmVyc2lvbj0iMS4wIiBlbmNvZGluZz0idXRmLTgiPz4NCjxMaW5rSW5mbyB4bWxuczp4c2Q9Imh0dHA6Ly93d3cudzMub3JnLzIwMDEvWE1MU2NoZW1hIiB4bWxuczp4c2k9Imh0dHA6Ly93d3cudzMub3JnLzIwMDEvWE1MU2NoZW1hLWluc3RhbmNlIj4NCiAgPExpbmtJZD40NzwvTGlua0lkPg0KICA8QXVJZD45MDMzOS81MS8zLzIvRDIyMDA1MDEwMDEwMDAwMDAwMDAvMS8xLzI0Mi9LMjEwMTAwMDAjL1IzMDEwMDAwMCMvMTAwMDAwPC9BdUlkPg0KICA8U2hhcGVJZD4yMDM8L1NoYXBlSWQ+DQogIDxTbGlkZUlkPjI5NDwvU2xpZGVJZD4NCiAgPFNsaWRlUGFnZT43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TAxMDAwMCM8L0l0ZW1JZD4NCiAgPERpc3BJdGVtSWQ+SzIxMDEwMDAwMDwvRGlzcEl0ZW1JZD4NCiAgPENvbElkPlIzMDEwMDAwMCM8L0NvbElkPg0KICA8VGVtQXhpc1R5cD4xMDAwMDA8L1RlbUF4aXNUeXA+DQogIDxNZW51Tm0+6YCj57WQ5pCN55uK6KiI566X5pu4PC9NZW51Tm0+DQogIDxJdGVtTm0+5aOy5LiK6auYPC9JdGVtTm0+DQogIDxDb2xObT7lvZPmnJ/ph5HpoY08L0NvbE5tPg0KICA8SW5mbG93VmFsdWU+MTAsMzcyPC9JbmZsb3dWYWx1ZT4NCiAgPE9yaWdpblZhbD4xMCwzNzIsNzYxLDUwMTwvT3JpZ2luVmFsPg0KICA8TGFzdE51bVZhbD4xMCwzNzIsNzY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AsMzcyPC9EaXNwVmFsdWU+DQogIDxMYXN0VXBkVGltZT4yMDI1LzExLzA0IDExOjQ0OjU1PC9MYXN0VXBkVGltZT4NCiAgPEVycm9yU3RhdHVzIC8+DQo8L0xpbmtJbmZvPg==</LinkInfo>
    <LinkInfo LinkId="48" Error="">PD94bWwgdmVyc2lvbj0iMS4wIiBlbmNvZGluZz0idXRmLTgiPz4NCjxMaW5rSW5mbyB4bWxuczp4c2Q9Imh0dHA6Ly93d3cudzMub3JnLzIwMDEvWE1MU2NoZW1hIiB4bWxuczp4c2k9Imh0dHA6Ly93d3cudzMub3JnLzIwMDEvWE1MU2NoZW1hLWluc3RhbmNlIj4NCiAgPExpbmtJZD40ODwvTGlua0lkPg0KICA8QXVJZD45MDMzOS81MS8zLzIvRDIyMDI1MDA1MDA1MDAwMDAwMDAvMS8xLzI0Mi9LMTAxMDEwMDAjL1UzMDEwMDAwMDIvMTAxMDAwPC9BdUlkPg0KICA8U2hhcGVJZD4xMTQ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I8L0NvbElkPg0KICA8VGVtQXhpc1R5cD4xMDEwMDA8L1RlbUF4aXNUeXA+DQogIDxNZW51Tm0+44K744Kw44Oh44Oz44OI5oOF5aCxPC9NZW51Tm0+DQogIDxJdGVtTm0+5aSW6YOo6aGn5a6i44G444Gu5aOy5LiK6auYPC9JdGVtTm0+DQogIDxDb2xObT7liY3mnJ/jgqLjgrnjg6Ljg5Xjg7zjg4njgrXjg7zjg5Pjgrnkuovmpa08L0NvbE5tPg0KICA8SW5mbG93VmFsdWU+NCwxMzY8L0luZmxvd1ZhbHVlPg0KICA8T3JpZ2luVmFsPjQsMTM2LDUzMSw2MzQ8L09yaWdpblZhbD4NCiAgPExhc3ROdW1WYWw+NCwxMzYsNTM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CwxMzY8L0Rpc3BWYWx1ZT4NCiAgPExhc3RVcGRUaW1lPjIwMjUvMTEvMDQgMTE6NDQ6NTU8L0xhc3RVcGRUaW1lPg0KICA8RXJyb3JTdGF0dXMgLz4NCjwvTGlua0luZm8+</LinkInfo>
    <LinkInfo LinkId="49" Error="">PD94bWwgdmVyc2lvbj0iMS4wIiBlbmNvZGluZz0idXRmLTgiPz4NCjxMaW5rSW5mbyB4bWxuczp4c2Q9Imh0dHA6Ly93d3cudzMub3JnLzIwMDEvWE1MU2NoZW1hIiB4bWxuczp4c2k9Imh0dHA6Ly93d3cudzMub3JnLzIwMDEvWE1MU2NoZW1hLWluc3RhbmNlIj4NCiAgPExpbmtJZD40OTwvTGlua0lkPg0KICA8QXVJZD45MDMzOS81MS8zLzIvRDIyMDI1MDA1MDA1MDAwMDAwMDAvMS8xLzI0Mi9LMTAxMDEwMDAjL1UzMDEwMDAwMDMvMTAxMDAwPC9BdUlkPg0KICA8U2hhcGVJZD4xMTQ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M8L0NvbElkPg0KICA8VGVtQXhpc1R5cD4xMDEwMDA8L1RlbUF4aXNUeXA+DQogIDxNZW51Tm0+44K744Kw44Oh44Oz44OI5oOF5aCxPC9NZW51Tm0+DQogIDxJdGVtTm0+5aSW6YOo6aGn5a6i44G444Gu5aOy5LiK6auYPC9JdGVtTm0+DQogIDxDb2xObT7liY3mnJ/jgqLjgrnjg6Lku4vorbfjgrXjg7zjg5Pjgrnkuovmpa08L0NvbE5tPg0KICA8SW5mbG93VmFsdWU+Miw3NzI8L0luZmxvd1ZhbHVlPg0KICA8T3JpZ2luVmFsPjIsNzcyLDc0Myw1MTc8L09yaWdpblZhbD4NCiAgPExhc3ROdW1WYWw+Miw3NzIsNzQ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iw3NzI8L0Rpc3BWYWx1ZT4NCiAgPExhc3RVcGRUaW1lPjIwMjUvMTEvMDQgMTE6NDQ6NTU8L0xhc3RVcGRUaW1lPg0KICA8RXJyb3JTdGF0dXMgLz4NCjwvTGlua0luZm8+</LinkInfo>
    <LinkInfo LinkId="50" Error="">PD94bWwgdmVyc2lvbj0iMS4wIiBlbmNvZGluZz0idXRmLTgiPz4NCjxMaW5rSW5mbyB4bWxuczp4c2Q9Imh0dHA6Ly93d3cudzMub3JnLzIwMDEvWE1MU2NoZW1hIiB4bWxuczp4c2k9Imh0dHA6Ly93d3cudzMub3JnLzIwMDEvWE1MU2NoZW1hLWluc3RhbmNlIj4NCiAgPExpbmtJZD41MDwvTGlua0lkPg0KICA8QXVJZD45MDMzOS81MS8zLzIvRDIyMDI1MDA1MDA1MDAwMDAwMDAvMS8xLzI0Mi9LMTAxMDEwMDAjL1UzMDEwMDAwMDQvMTAxMDAwPC9BdUlkPg0KICA8U2hhcGVJZD4xMTQ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Q8L0NvbElkPg0KICA8VGVtQXhpc1R5cD4xMDEwMDA8L1RlbUF4aXNUeXA+DQogIDxNZW51Tm0+44K744Kw44Oh44Oz44OI5oOF5aCxPC9NZW51Tm0+DQogIDxJdGVtTm0+5aSW6YOo6aGn5a6i44G444Gu5aOy5LiK6auYPC9JdGVtTm0+DQogIDxDb2xObT7liY3mnJ9BU01PQ0FURVJJTkcoSEsp5LqL5qWtPC9Db2xObT4NCiAgPEluZmxvd1ZhbHVlPjEsMzM1PC9JbmZsb3dWYWx1ZT4NCiAgPE9yaWdpblZhbD4xLDMzNSw1NDEsMzg0PC9PcmlnaW5WYWw+DQogIDxMYXN0TnVtVmFsPjEsMzM1LDU0M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sMzM1PC9EaXNwVmFsdWU+DQogIDxMYXN0VXBkVGltZT4yMDI1LzExLzA0IDExOjQ0OjU1PC9MYXN0VXBkVGltZT4NCiAgPEVycm9yU3RhdHVzIC8+DQo8L0xpbmtJbmZvPg==</LinkInfo>
    <LinkInfo LinkId="53" Error="">PD94bWwgdmVyc2lvbj0iMS4wIiBlbmNvZGluZz0idXRmLTgiPz4NCjxMaW5rSW5mbyB4bWxuczp4c2Q9Imh0dHA6Ly93d3cudzMub3JnLzIwMDEvWE1MU2NoZW1hIiB4bWxuczp4c2k9Imh0dHA6Ly93d3cudzMub3JnLzIwMDEvWE1MU2NoZW1hLWluc3RhbmNlIj4NCiAgPExpbmtJZD41MzwvTGlua0lkPg0KICA8QXVJZD45MDMzOS81MS8zLzIvRDIyMDI1MDA1MDA1MDAwMDAwMDAvMS8xLzI0Mi9LMTAxMDEwMDAjL1UzMDEwMDAwMDIvMTAwMDAwPC9BdUlkPg0KICA8U2hhcGVJZD4xMTQ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I8L0NvbElkPg0KICA8VGVtQXhpc1R5cD4xMDAwMDA8L1RlbUF4aXNUeXA+DQogIDxNZW51Tm0+44K744Kw44Oh44Oz44OI5oOF5aCxPC9NZW51Tm0+DQogIDxJdGVtTm0+5aSW6YOo6aGn5a6i44G444Gu5aOy5LiK6auYPC9JdGVtTm0+DQogIDxDb2xObT7lvZPmnJ/jgqLjgrnjg6Ljg5Xjg7zjg4njgrXjg7zjg5Pjgrnkuovmpa08L0NvbE5tPg0KICA8SW5mbG93VmFsdWU+NCw1NTU8L0luZmxvd1ZhbHVlPg0KICA8T3JpZ2luVmFsPjQsNTU1LDY0Nyw1MTc8L09yaWdpblZhbD4NCiAgPExhc3ROdW1WYWw+NCw1NTUsNjQ3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Cw1NTU8L0Rpc3BWYWx1ZT4NCiAgPExhc3RVcGRUaW1lPjIwMjUvMTEvMDQgMTE6NDQ6NTU8L0xhc3RVcGRUaW1lPg0KICA8RXJyb3JTdGF0dXMgLz4NCjwvTGlua0luZm8+</LinkInfo>
    <LinkInfo LinkId="54" Error="">PD94bWwgdmVyc2lvbj0iMS4wIiBlbmNvZGluZz0idXRmLTgiPz4NCjxMaW5rSW5mbyB4bWxuczp4c2Q9Imh0dHA6Ly93d3cudzMub3JnLzIwMDEvWE1MU2NoZW1hIiB4bWxuczp4c2k9Imh0dHA6Ly93d3cudzMub3JnLzIwMDEvWE1MU2NoZW1hLWluc3RhbmNlIj4NCiAgPExpbmtJZD41NDwvTGlua0lkPg0KICA8QXVJZD45MDMzOS81MS8zLzIvRDIyMDI1MDA1MDA1MDAwMDAwMDAvMS8xLzI0Mi9LMTAxMDEwMDAjL1UzMDEwMDAwMDMvMTAwMDAwPC9BdUlkPg0KICA8U2hhcGVJZD4xMTQ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M8L0NvbElkPg0KICA8VGVtQXhpc1R5cD4xMDAwMDA8L1RlbUF4aXNUeXA+DQogIDxNZW51Tm0+44K744Kw44Oh44Oz44OI5oOF5aCxPC9NZW51Tm0+DQogIDxJdGVtTm0+5aSW6YOo6aGn5a6i44G444Gu5aOy5LiK6auYPC9JdGVtTm0+DQogIDxDb2xObT7lvZPmnJ/jgqLjgrnjg6Lku4vorbfjgrXjg7zjg5Pjgrnkuovmpa08L0NvbE5tPg0KICA8SW5mbG93VmFsdWU+Miw2Njc8L0luZmxvd1ZhbHVlPg0KICA8T3JpZ2luVmFsPjIsNjY3LDMyMyw5OTM8L09yaWdpblZhbD4NCiAgPExhc3ROdW1WYWw+Miw2NjcsMzI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iw2Njc8L0Rpc3BWYWx1ZT4NCiAgPExhc3RVcGRUaW1lPjIwMjUvMTEvMDQgMTE6NDQ6NTU8L0xhc3RVcGRUaW1lPg0KICA8RXJyb3JTdGF0dXMgLz4NCjwvTGlua0luZm8+</LinkInfo>
    <LinkInfo LinkId="55" Error="">PD94bWwgdmVyc2lvbj0iMS4wIiBlbmNvZGluZz0idXRmLTgiPz4NCjxMaW5rSW5mbyB4bWxuczp4c2Q9Imh0dHA6Ly93d3cudzMub3JnLzIwMDEvWE1MU2NoZW1hIiB4bWxuczp4c2k9Imh0dHA6Ly93d3cudzMub3JnLzIwMDEvWE1MU2NoZW1hLWluc3RhbmNlIj4NCiAgPExpbmtJZD41NTwvTGlua0lkPg0KICA8QXVJZD45MDMzOS81MS8zLzIvRDIyMDI1MDA1MDA1MDAwMDAwMDAvMS8xLzI0Mi9LMTAxMDEwMDAjL1UzMDEwMDAwMDQvMTAwMDAwPC9BdUlkPg0KICA8U2hhcGVJZD4xMTQ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Q8L0NvbElkPg0KICA8VGVtQXhpc1R5cD4xMDAwMDA8L1RlbUF4aXNUeXA+DQogIDxNZW51Tm0+44K744Kw44Oh44Oz44OI5oOF5aCxPC9NZW51Tm0+DQogIDxJdGVtTm0+5aSW6YOo6aGn5a6i44G444Gu5aOy5LiK6auYPC9JdGVtTm0+DQogIDxDb2xObT7lvZPmnJ9BU01PQ0FURVJJTkcoSEsp5LqL5qWtPC9Db2xObT4NCiAgPEluZmxvd1ZhbHVlPjEsMjczPC9JbmZsb3dWYWx1ZT4NCiAgPE9yaWdpblZhbD4xLDI3Myw5MjYsMTk2PC9PcmlnaW5WYWw+DQogIDxMYXN0TnVtVmFsPjEsMjczLDkyNj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sMjczPC9EaXNwVmFsdWU+DQogIDxMYXN0VXBkVGltZT4yMDI1LzExLzA0IDExOjQ0OjU1PC9MYXN0VXBkVGltZT4NCiAgPEVycm9yU3RhdHVzIC8+DQo8L0xpbmtJbmZvPg==</LinkInfo>
    <LinkInfo LinkId="56" Error="">PD94bWwgdmVyc2lvbj0iMS4wIiBlbmNvZGluZz0idXRmLTgiPz4NCjxMaW5rSW5mbyB4bWxuczp4c2Q9Imh0dHA6Ly93d3cudzMub3JnLzIwMDEvWE1MU2NoZW1hIiB4bWxuczp4c2k9Imh0dHA6Ly93d3cudzMub3JnLzIwMDEvWE1MU2NoZW1hLWluc3RhbmNlIj4NCiAgPExpbmtJZD41NjwvTGlua0lkPg0KICA8QXVJZD45MDMzOS81MS8zLzIvRDIyMDI1MDA1MDA1MDAwMDAwMDAvMS8xLzI0Mi9LMTAxMDEwMDAjL1IzMDEwMFowMCMvMTAxMDAwPC9BdUlkPg0KICA8U2hhcGVJZD4xMTQ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IzMDEwMFowMCM8L0NvbElkPg0KICA8VGVtQXhpc1R5cD4xMDEwMDA8L1RlbUF4aXNUeXA+DQogIDxNZW51Tm0+44K744Kw44Oh44Oz44OI5oOF5aCxPC9NZW51Tm0+DQogIDxJdGVtTm0+5aSW6YOo6aGn5a6i44G444Gu5aOy5LiK6auYPC9JdGVtTm0+DQogIDxDb2xObT7liY3mnJ/loLHlkYrjgrvjgrDjg6Hjg7Pjg4joqIg8L0NvbE5tPg0KICA8SW5mbG93VmFsdWU+MTAsMjg1PC9JbmZsb3dWYWx1ZT4NCiAgPE9yaWdpblZhbD4xMCwyODUsMDYzLDcyODwvT3JpZ2luVmFsPg0KICA8TGFzdE51bVZhbD4xMCwyODUsMDY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AsMjg1PC9EaXNwVmFsdWU+DQogIDxMYXN0VXBkVGltZT4yMDI1LzExLzA0IDExOjQ0OjU1PC9MYXN0VXBkVGltZT4NCiAgPEVycm9yU3RhdHVzIC8+DQo8L0xpbmtJbmZvPg==</LinkInfo>
    <LinkInfo LinkId="63" Error="">PD94bWwgdmVyc2lvbj0iMS4wIiBlbmNvZGluZz0idXRmLTgiPz4NCjxMaW5rSW5mbyB4bWxuczp4c2Q9Imh0dHA6Ly93d3cudzMub3JnLzIwMDEvWE1MU2NoZW1hIiB4bWxuczp4c2k9Imh0dHA6Ly93d3cudzMub3JnLzIwMDEvWE1MU2NoZW1hLWluc3RhbmNlIj4NCiAgPExpbmtJZD42MzwvTGlua0lkPg0KICA8QXVJZD45MDMzOS81MS8zLzIvRDIyMDA1MDEwMDEwMDAwMDAwMDAvMS8xLzI0Mi9LMjgwWjAwMDAjL1IzMDEwMDAwMCMvMTAwMDAwPC9BdUlkPg0KICA8U2hhcGVJZD43PC9TaGFwZUlkPg0KICA8U2xpZGVJZD4yOTM8L1NsaWRlSWQ+DQogIDxTbGlkZVBhZ2U+NT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gwWjAwMDAjPC9JdGVtSWQ+DQogIDxEaXNwSXRlbUlkPksyODBaMDAwMDA8L0Rpc3BJdGVtSWQ+DQogIDxDb2xJZD5SMzAxMDAwMDAjPC9Db2xJZD4NCiAgPFRlbUF4aXNUeXA+MTAwMDAwPC9UZW1BeGlzVHlwPg0KICA8TWVudU5tPumAo+e1kOaQjeebiuioiOeul+abuDwvTWVudU5tPg0KICA8SXRlbU5tPuWWtualreWkluWPjuebiuWQiOioiDwvSXRlbU5tPg0KICA8Q29sTm0+5b2T5pyf6YeR6aGNPC9Db2xObT4NCiAgPEluZmxvd1ZhbHVlPjEzPC9JbmZsb3dWYWx1ZT4NCiAgPE9yaWdpblZhbD4xMywyNTUsMDAwPC9PcmlnaW5WYWw+DQogIDxMYXN0TnVtVmFsPjEzLDI1N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zPC9EaXNwVmFsdWU+DQogIDxMYXN0VXBkVGltZT4yMDI1LzExLzA0IDExOjQ0OjU1PC9MYXN0VXBkVGltZT4NCiAgPEVycm9yU3RhdHVzIC8+DQo8L0xpbmtJbmZvPg==</LinkInfo>
    <LinkInfo LinkId="66" Error="">PD94bWwgdmVyc2lvbj0iMS4wIiBlbmNvZGluZz0idXRmLTgiPz4NCjxMaW5rSW5mbyB4bWxuczp4c2Q9Imh0dHA6Ly93d3cudzMub3JnLzIwMDEvWE1MU2NoZW1hIiB4bWxuczp4c2k9Imh0dHA6Ly93d3cudzMub3JnLzIwMDEvWE1MU2NoZW1hLWluc3RhbmNlIj4NCiAgPExpbmtJZD42NjwvTGlua0lkPg0KICA8QXVJZD45MDMzOS81MS8zLzIvRDIyMDA1MDEwMDEwMDAwMDAwMDAvMS8xLzI0Mi9LMjEwMTAwMDAjL1IzMDUwMDAwMCMvMTAw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xMDEwMDAwIzwvSXRlbUlkPg0KICA8RGlzcEl0ZW1JZD5LMjEwMTAwMDAwPC9EaXNwSXRlbUlkPg0KICA8Q29sSWQ+UjMwNTAwMDAwIzwvQ29sSWQ+DQogIDxUZW1BeGlzVHlwPjEwMDAwMDwvVGVtQXhpc1R5cD4NCiAgPE1lbnVObT7pgKPntZDmkI3nm4roqIjnrpfmm7g8L01lbnVObT4NCiAgPEl0ZW1ObT7lo7LkuIrpq5g8L0l0ZW1ObT4NCiAgPENvbE5tPuW9k+acn+eZvuWIhuavlDwvQ29sTm0+DQogIDxJbmZsb3dWYWx1ZT4xMDAuMDwvSW5mbG93VmFsdWU+DQogIDxPcmlnaW5WYWw+MTAwLjAwMDwvT3JpZ2luVmFsPg0KICA8TGFzdE51bVZhbD4xMDAuMD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AwLjA8L0Rpc3BWYWx1ZT4NCiAgPExhc3RVcGRUaW1lPjIwMjUvMTEvMDQgMTE6NDQ6NTU8L0xhc3RVcGRUaW1lPg0KICA8RXJyb3JTdGF0dXMgLz4NCjwvTGlua0luZm8+</LinkInfo>
    <LinkInfo LinkId="67" Error="">PD94bWwgdmVyc2lvbj0iMS4wIiBlbmNvZGluZz0idXRmLTgiPz4NCjxMaW5rSW5mbyB4bWxuczp4c2Q9Imh0dHA6Ly93d3cudzMub3JnLzIwMDEvWE1MU2NoZW1hIiB4bWxuczp4c2k9Imh0dHA6Ly93d3cudzMub3JnLzIwMDEvWE1MU2NoZW1hLWluc3RhbmNlIj4NCiAgPExpbmtJZD42NzwvTGlua0lkPg0KICA8QXVJZD45MDMzOS81MS8zLzIvRDIyMDA1MDEwMDEwMDAwMDAwMDAvMS8xLzI0Mi9LMjIwMTAwMDAjL1IzMDUwMDAwMCMvMTAw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yMDEwMDAwIzwvSXRlbUlkPg0KICA8RGlzcEl0ZW1JZD5LMjIwMTAwMDAwPC9EaXNwSXRlbUlkPg0KICA8Q29sSWQ+UjMwNTAwMDAwIzwvQ29sSWQ+DQogIDxUZW1BeGlzVHlwPjEwMDAwMDwvVGVtQXhpc1R5cD4NCiAgPE1lbnVObT7pgKPntZDmkI3nm4roqIjnrpfmm7g8L01lbnVObT4NCiAgPEl0ZW1ObT7lo7LkuIrljp/kvqE8L0l0ZW1ObT4NCiAgPENvbE5tPuW9k+acn+eZvuWIhuavlDwvQ29sTm0+DQogIDxJbmZsb3dWYWx1ZT44MC43PC9JbmZsb3dWYWx1ZT4NCiAgPE9yaWdpblZhbD44MC42NzA8L09yaWdpblZhbD4NCiAgPExhc3ROdW1WYWw+ODAuNz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ODAuNzwvRGlzcFZhbHVlPg0KICA8TGFzdFVwZFRpbWU+MjAyNS8xMS8wNCAxMTo0NDo1NTwvTGFzdFVwZFRpbWU+DQogIDxFcnJvclN0YXR1cyAvPg0KPC9MaW5rSW5mbz4=</LinkInfo>
    <LinkInfo LinkId="71" Error="">PD94bWwgdmVyc2lvbj0iMS4wIiBlbmNvZGluZz0idXRmLTgiPz4NCjxMaW5rSW5mbyB4bWxuczp4c2Q9Imh0dHA6Ly93d3cudzMub3JnLzIwMDEvWE1MU2NoZW1hIiB4bWxuczp4c2k9Imh0dHA6Ly93d3cudzMub3JnLzIwMDEvWE1MU2NoZW1hLWluc3RhbmNlIj4NCiAgPExpbmtJZD43MTwvTGlua0lkPg0KICA8QXVJZD45MDMzOS81MS8zLzIvRDIyMDA1MDEwMDEwMDAwMDAwMDAvMS8xLzI0Mi9LMjEwMTAwMDAjL1IzMDUwMDAwMCMvMTAx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xMDEwMDAwIzwvSXRlbUlkPg0KICA8RGlzcEl0ZW1JZD5LMjEwMTAwMDAwPC9EaXNwSXRlbUlkPg0KICA8Q29sSWQ+UjMwNTAwMDAwIzwvQ29sSWQ+DQogIDxUZW1BeGlzVHlwPjEwMTAwMDwvVGVtQXhpc1R5cD4NCiAgPE1lbnVObT7pgKPntZDmkI3nm4roqIjnrpfmm7g8L01lbnVObT4NCiAgPEl0ZW1ObT7lo7LkuIrpq5g8L0l0ZW1ObT4NCiAgPENvbE5tPuWJjeacn+eZvuWIhuavlDwvQ29sTm0+DQogIDxJbmZsb3dWYWx1ZT4xMDAuMDwvSW5mbG93VmFsdWU+DQogIDxPcmlnaW5WYWw+MTAwLjAwMDwvT3JpZ2luVmFsPg0KICA8TGFzdE51bVZhbD4xMDAuMD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AwLjA8L0Rpc3BWYWx1ZT4NCiAgPExhc3RVcGRUaW1lPjIwMjUvMTEvMDQgMTE6NDQ6NTU8L0xhc3RVcGRUaW1lPg0KICA8RXJyb3JTdGF0dXMgLz4NCjwvTGlua0luZm8+</LinkInfo>
    <LinkInfo LinkId="76" Error="">PD94bWwgdmVyc2lvbj0iMS4wIiBlbmNvZGluZz0idXRmLTgiPz4NCjxMaW5rSW5mbyB4bWxuczp4c2Q9Imh0dHA6Ly93d3cudzMub3JnLzIwMDEvWE1MU2NoZW1hIiB4bWxuczp4c2k9Imh0dHA6Ly93d3cudzMub3JnLzIwMDEvWE1MU2NoZW1hLWluc3RhbmNlIj4NCiAgPExpbmtJZD43NjwvTGlua0lkPg0KICA8QXVJZD45MDMzOS81MS8zLzIvRDIyMDA1MDEwMDEwMDAwMDAwMDAvMS8xLzI0Mi9LMjIwMTAwMDAjL1IzMDUwMDAwMCMvMTAx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yMDEwMDAwIzwvSXRlbUlkPg0KICA8RGlzcEl0ZW1JZD5LMjIwMTAwMDAwPC9EaXNwSXRlbUlkPg0KICA8Q29sSWQ+UjMwNTAwMDAwIzwvQ29sSWQ+DQogIDxUZW1BeGlzVHlwPjEwMTAwMDwvVGVtQXhpc1R5cD4NCiAgPE1lbnVObT7pgKPntZDmkI3nm4roqIjnrpfmm7g8L01lbnVObT4NCiAgPEl0ZW1ObT7lo7LkuIrljp/kvqE8L0l0ZW1ObT4NCiAgPENvbE5tPuWJjeacn+eZvuWIhuavlDwvQ29sTm0+DQogIDxJbmZsb3dWYWx1ZT44MS43PC9JbmZsb3dWYWx1ZT4NCiAgPE9yaWdpblZhbD44MS42NjU8L09yaWdpblZhbD4NCiAgPExhc3ROdW1WYWw+ODEuNz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ODEuNzwvRGlzcFZhbHVlPg0KICA8TGFzdFVwZFRpbWU+MjAyNS8xMS8wNCAxMTo0NDo1NTwvTGFzdFVwZFRpbWU+DQogIDxFcnJvclN0YXR1cyAvPg0KPC9MaW5rSW5mbz4=</LinkInfo>
    <LinkInfo LinkId="77" Error="">PD94bWwgdmVyc2lvbj0iMS4wIiBlbmNvZGluZz0idXRmLTgiPz4NCjxMaW5rSW5mbyB4bWxuczp4c2Q9Imh0dHA6Ly93d3cudzMub3JnLzIwMDEvWE1MU2NoZW1hIiB4bWxuczp4c2k9Imh0dHA6Ly93d3cudzMub3JnLzIwMDEvWE1MU2NoZW1hLWluc3RhbmNlIj4NCiAgPExpbmtJZD43NzwvTGlua0lkPg0KICA8QXVJZD45MDMzOS81MS8zLzIvRDIyMDA1MDEwMDEwMDAwMDAwMDAvMS8xLzI0Mi9LMjMwMDAwMDAjL1IzMDUwMDAwMCMvMTAx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zMDAwMDAwIzwvSXRlbUlkPg0KICA8RGlzcEl0ZW1JZD5LMjMwMDAwMDAwPC9EaXNwSXRlbUlkPg0KICA8Q29sSWQ+UjMwNTAwMDAwIzwvQ29sSWQ+DQogIDxUZW1BeGlzVHlwPjEwMTAwMDwvVGVtQXhpc1R5cD4NCiAgPE1lbnVObT7pgKPntZDmkI3nm4roqIjnrpfmm7g8L01lbnVObT4NCiAgPEl0ZW1ObT7lo7LkuIrnt4/liKnnm4o8L0l0ZW1ObT4NCiAgPENvbE5tPuWJjeacn+eZvuWIhuavlDwvQ29sTm0+DQogIDxJbmZsb3dWYWx1ZT4xOC4zPC9JbmZsb3dWYWx1ZT4NCiAgPE9yaWdpblZhbD4xOC4zMzQ8L09yaWdpblZhbD4NCiAgPExhc3ROdW1WYWw+MTguMz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guMzwvRGlzcFZhbHVlPg0KICA8TGFzdFVwZFRpbWU+MjAyNS8xMS8wNCAxMTo0NDo1NTwvTGFzdFVwZFRpbWU+DQogIDxFcnJvclN0YXR1cyAvPg0KPC9MaW5rSW5mbz4=</LinkInfo>
    <LinkInfo LinkId="79" Error="">PD94bWwgdmVyc2lvbj0iMS4wIiBlbmNvZGluZz0idXRmLTgiPz4NCjxMaW5rSW5mbyB4bWxuczp4c2Q9Imh0dHA6Ly93d3cudzMub3JnLzIwMDEvWE1MU2NoZW1hIiB4bWxuczp4c2k9Imh0dHA6Ly93d3cudzMub3JnLzIwMDEvWE1MU2NoZW1hLWluc3RhbmNlIj4NCiAgPExpbmtJZD43OTwvTGlua0lkPg0KICA8QXVJZD45MDMzOS81MS8zLzIvRDIyMDA1MDEwMDEwMDAwMDAwMDAvMS8xLzI0Mi9LMjMwMDAwMDAjL1IzMDUwMDAwMCMvMTAw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zMDAwMDAwIzwvSXRlbUlkPg0KICA8RGlzcEl0ZW1JZD5LMjMwMDAwMDAwPC9EaXNwSXRlbUlkPg0KICA8Q29sSWQ+UjMwNTAwMDAwIzwvQ29sSWQ+DQogIDxUZW1BeGlzVHlwPjEwMDAwMDwvVGVtQXhpc1R5cD4NCiAgPE1lbnVObT7pgKPntZDmkI3nm4roqIjnrpfmm7g8L01lbnVObT4NCiAgPEl0ZW1ObT7lo7LkuIrnt4/liKnnm4o8L0l0ZW1ObT4NCiAgPENvbE5tPuW9k+acn+eZvuWIhuavlDwvQ29sTm0+DQogIDxJbmZsb3dWYWx1ZT4xOS4zPC9JbmZsb3dWYWx1ZT4NCiAgPE9yaWdpblZhbD4xOS4zMjk8L09yaWdpblZhbD4NCiAgPExhc3ROdW1WYWw+MTkuMz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kuMzwvRGlzcFZhbHVlPg0KICA8TGFzdFVwZFRpbWU+MjAyNS8xMS8wNCAxMTo0NDo1NTwvTGFzdFVwZFRpbWU+DQogIDxFcnJvclN0YXR1cyAvPg0KPC9MaW5rSW5mbz4=</LinkInfo>
    <LinkInfo LinkId="80" Error="">PD94bWwgdmVyc2lvbj0iMS4wIiBlbmNvZGluZz0idXRmLTgiPz4NCjxMaW5rSW5mbyB4bWxuczp4c2Q9Imh0dHA6Ly93d3cudzMub3JnLzIwMDEvWE1MU2NoZW1hIiB4bWxuczp4c2k9Imh0dHA6Ly93d3cudzMub3JnLzIwMDEvWE1MU2NoZW1hLWluc3RhbmNlIj4NCiAgPExpbmtJZD44MDwvTGlua0lkPg0KICA8QXVJZD45MDMzOS81MS8zLzIvRDIyMDA1MDEwMDEwMDAwMDAwMDAvMS8xLzI0Mi9LMjYwWjAwMDAjL1IzMDUwMDAwMCMvMTAw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2MFowMDAwIzwvSXRlbUlkPg0KICA8RGlzcEl0ZW1JZD5LMjYwWjAwMDAwPC9EaXNwSXRlbUlkPg0KICA8Q29sSWQ+UjMwNTAwMDAwIzwvQ29sSWQ+DQogIDxUZW1BeGlzVHlwPjEwMDAwMDwvVGVtQXhpc1R5cD4NCiAgPE1lbnVObT7pgKPntZDmkI3nm4roqIjnrpfmm7g8L01lbnVObT4NCiAgPEl0ZW1ObT7osqnlo7Losrvlj4rjgbPkuIDoiKznrqHnkIbosrs8L0l0ZW1ObT4NCiAgPENvbE5tPuW9k+acn+eZvuWIhuavlDwvQ29sTm0+DQogIDxJbmZsb3dWYWx1ZT4xNi4yPC9JbmZsb3dWYWx1ZT4NCiAgPE9yaWdpblZhbD4xNi4yMTA8L09yaWdpblZhbD4NCiAgPExhc3ROdW1WYWw+MTYuMj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YuMjwvRGlzcFZhbHVlPg0KICA8TGFzdFVwZFRpbWU+MjAyNS8xMS8wNCAxMTo0NDo1NTwvTGFzdFVwZFRpbWU+DQogIDxFcnJvclN0YXR1cyAvPg0KPC9MaW5rSW5mbz4=</LinkInfo>
    <LinkInfo LinkId="81" Error="">PD94bWwgdmVyc2lvbj0iMS4wIiBlbmNvZGluZz0idXRmLTgiPz4NCjxMaW5rSW5mbyB4bWxuczp4c2Q9Imh0dHA6Ly93d3cudzMub3JnLzIwMDEvWE1MU2NoZW1hIiB4bWxuczp4c2k9Imh0dHA6Ly93d3cudzMub3JnLzIwMDEvWE1MU2NoZW1hLWluc3RhbmNlIj4NCiAgPExpbmtJZD44MTwvTGlua0lkPg0KICA8QXVJZD45MDMzOS81MS8zLzIvRDIyMDA1MDEwMDEwMDAwMDAwMDAvMS8xLzI0Mi9LMjcwMDAwMDAjL1IzMDUwMDAwMCMvMTAwMD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3MDAwMDAwIzwvSXRlbUlkPg0KICA8RGlzcEl0ZW1JZD5LMjcwMDAwMDAwPC9EaXNwSXRlbUlkPg0KICA8Q29sSWQ+UjMwNTAwMDAwIzwvQ29sSWQ+DQogIDxUZW1BeGlzVHlwPjEwMDAwMDwvVGVtQXhpc1R5cD4NCiAgPE1lbnVObT7pgKPntZDmkI3nm4roqIjnrpfmm7g8L01lbnVObT4NCiAgPEl0ZW1ObT7llrbmpa3liKnnm4o8L0l0ZW1ObT4NCiAgPENvbE5tPuW9k+acn+eZvuWIhuavlDwvQ29sTm0+DQogIDxJbmZsb3dWYWx1ZT4zLjE8L0luZmxvd1ZhbHVlPg0KICA8T3JpZ2luVmFsPjMuMTE5PC9PcmlnaW5WYWw+DQogIDxMYXN0TnVtVmFsPjMuMT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y4xPC9EaXNwVmFsdWU+DQogIDxMYXN0VXBkVGltZT4yMDI1LzExLzA0IDExOjQ0OjU1PC9MYXN0VXBkVGltZT4NCiAgPEVycm9yU3RhdHVzIC8+DQo8L0xpbmtJbmZvPg==</LinkInfo>
    <LinkInfo LinkId="82" Error="">PD94bWwgdmVyc2lvbj0iMS4wIiBlbmNvZGluZz0idXRmLTgiPz4NCjxMaW5rSW5mbyB4bWxuczp4c2Q9Imh0dHA6Ly93d3cudzMub3JnLzIwMDEvWE1MU2NoZW1hIiB4bWxuczp4c2k9Imh0dHA6Ly93d3cudzMub3JnLzIwMDEvWE1MU2NoZW1hLWluc3RhbmNlIj4NCiAgPExpbmtJZD44MjwvTGlua0lkPg0KICA8QXVJZD45MDMzOS81MS8zLzIvRDIyMDA1MDEwMDEwMDAwMDAwMDAvMS8xLzI0Mi9LMjYwWjAwMDAjL1IzMDUwMDAwMCMvMTAxMT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2MFowMDAwIzwvSXRlbUlkPg0KICA8RGlzcEl0ZW1JZD5LMjYwWjAwMDAwPC9EaXNwSXRlbUlkPg0KICA8Q29sSWQ+UjMwNTAwMDAwIzwvQ29sSWQ+DQogIDxUZW1BeGlzVHlwPjEwMTEwMDwvVGVtQXhpc1R5cD4NCiAgPE1lbnVObT7pgKPntZDmkI3nm4roqIjnrpfmm7g8L01lbnVObT4NCiAgPEl0ZW1ObT7osqnlo7Losrvlj4rjgbPkuIDoiKznrqHnkIbosrs8L0l0ZW1ObT4NCiAgPENvbE5tPuWJjeW5tOW6pueZvuWIhuavlDwvQ29sTm0+DQogIDxJbmZsb3dWYWx1ZT4xNi44PC9JbmZsb3dWYWx1ZT4NCiAgPE9yaWdpblZhbD4xNi43ODc8L09yaWdpblZhbD4NCiAgPExhc3ROdW1WYWw+MTYuOD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YuODwvRGlzcFZhbHVlPg0KICA8TGFzdFVwZFRpbWU+MjAyNS8xMS8wNCAxMTo0NDo1NTwvTGFzdFVwZFRpbWU+DQogIDxFcnJvclN0YXR1cyAvPg0KPC9MaW5rSW5mbz4=</LinkInfo>
    <LinkInfo LinkId="83" Error="">PD94bWwgdmVyc2lvbj0iMS4wIiBlbmNvZGluZz0idXRmLTgiPz4NCjxMaW5rSW5mbyB4bWxuczp4c2Q9Imh0dHA6Ly93d3cudzMub3JnLzIwMDEvWE1MU2NoZW1hIiB4bWxuczp4c2k9Imh0dHA6Ly93d3cudzMub3JnLzIwMDEvWE1MU2NoZW1hLWluc3RhbmNlIj4NCiAgPExpbmtJZD44MzwvTGlua0lkPg0KICA8QXVJZD45MDMzOS81MS8zLzIvRDIyMDA1MDEwMDEwMDAwMDAwMDAvMS8xLzI0Mi9LMjcwMDAwMDAjL1IzMDUwMDAwMCMvMTAxMTAwPC9BdUlkPg0KICA8U2hhcGVJZD45NzwvU2hhcGVJZD4NCiAgPFNsaWRlSWQ+MjkzPC9TbGlkZUlkPg0KICA8U2xpZGVQYWdlPjU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3MDAwMDAwIzwvSXRlbUlkPg0KICA8RGlzcEl0ZW1JZD5LMjcwMDAwMDAwPC9EaXNwSXRlbUlkPg0KICA8Q29sSWQ+UjMwNTAwMDAwIzwvQ29sSWQ+DQogIDxUZW1BeGlzVHlwPjEwMTEwMDwvVGVtQXhpc1R5cD4NCiAgPE1lbnVObT7pgKPntZDmkI3nm4roqIjnrpfmm7g8L01lbnVObT4NCiAgPEl0ZW1ObT7llrbmpa3liKnnm4o8L0l0ZW1ObT4NCiAgPENvbE5tPuWJjeW5tOW6pueZvuWIhuavlDwvQ29sTm0+DQogIDxJbmZsb3dWYWx1ZT4xLjQ8L0luZmxvd1ZhbHVlPg0KICA8T3JpZ2luVmFsPjEuNDQ1PC9PcmlnaW5WYWw+DQogIDxMYXN0TnVtVmFsPjEuND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S40PC9EaXNwVmFsdWU+DQogIDxMYXN0VXBkVGltZT4yMDI1LzExLzA0IDExOjQ0OjU1PC9MYXN0VXBkVGltZT4NCiAgPEVycm9yU3RhdHVzIC8+DQo8L0xpbmtJbmZvPg==</LinkInfo>
    <LinkInfo LinkId="86" Error="">PD94bWwgdmVyc2lvbj0iMS4wIiBlbmNvZGluZz0idXRmLTgiPz4NCjxMaW5rSW5mbyB4bWxuczp4c2Q9Imh0dHA6Ly93d3cudzMub3JnLzIwMDEvWE1MU2NoZW1hIiB4bWxuczp4c2k9Imh0dHA6Ly93d3cudzMub3JnLzIwMDEvWE1MU2NoZW1hLWluc3RhbmNlIj4NCiAgPExpbmtJZD44NjwvTGlua0lkPg0KICA8QXVJZD45MDMzOS81MS8zLzIvRDIyMDA1MDEwMDEwMDAwMDAwMDAvMS8xLzI0Mi9LMkMwWjAwMDAjL1IzMDUwMDAwMCMvMTAxMDAwPC9BdUlkPg0KICA8U2hhcGVJZD4xMjc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zBaMDAwMCM8L0l0ZW1JZD4NCiAgPERpc3BJdGVtSWQ+SzJDMFowMDAwMDwvRGlzcEl0ZW1JZD4NCiAgPENvbElkPlIzMDUwMDAwMCM8L0NvbElkPg0KICA8VGVtQXhpc1R5cD4xMDEwMDA8L1RlbUF4aXNUeXA+DQogIDxNZW51Tm0+6YCj57WQ5pCN55uK6KiI566X5pu4PC9NZW51Tm0+DQogIDxJdGVtTm0+54m55Yil5pCN5aSx5ZCI6KiIPC9JdGVtTm0+DQogIDxDb2xObT7liY3mnJ/nmb7liIbmr5Q8L0NvbE5tPg0KICA8SW5mbG93VmFsdWU+MC4xPC9JbmZsb3dWYWx1ZT4NCiAgPE9yaWdpblZhbD4wLjA1NDwvT3JpZ2luVmFsPg0KICA8TGFzdE51bVZhbD4wLjE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TwvRGlzcFZhbHVlPg0KICA8TGFzdFVwZFRpbWU+MjAyNS8xMS8wNCAxMTo0NDo1NTwvTGFzdFVwZFRpbWU+DQogIDxFcnJvclN0YXR1cyAvPg0KPC9MaW5rSW5mbz4=</LinkInfo>
    <LinkInfo LinkId="87" Error="">PD94bWwgdmVyc2lvbj0iMS4wIiBlbmNvZGluZz0idXRmLTgiPz4NCjxMaW5rSW5mbyB4bWxuczp4c2Q9Imh0dHA6Ly93d3cudzMub3JnLzIwMDEvWE1MU2NoZW1hIiB4bWxuczp4c2k9Imh0dHA6Ly93d3cudzMub3JnLzIwMDEvWE1MU2NoZW1hLWluc3RhbmNlIj4NCiAgPExpbmtJZD44NzwvTGlua0lkPg0KICA8QXVJZD45MDMzOS81MS8zLzIvRDIyMDA1MDEwMDEwMDAwMDAwMDAvMS8xLzI0Mi9LMkMwWjAwMDAjL1IzMDEwMDAwMCMvMTAxMDAwPC9BdUlkPg0KICA8U2hhcGVJZD4xMjY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zBaMDAwMCM8L0l0ZW1JZD4NCiAgPERpc3BJdGVtSWQ+SzJDMFowMDAwMDwvRGlzcEl0ZW1JZD4NCiAgPENvbElkPlIzMDEwMDAwMCM8L0NvbElkPg0KICA8VGVtQXhpc1R5cD4xMDEwMDA8L1RlbUF4aXNUeXA+DQogIDxNZW51Tm0+6YCj57WQ5pCN55uK6KiI566X5pu4PC9NZW51Tm0+DQogIDxJdGVtTm0+54m55Yil5pCN5aSx5ZCI6KiIPC9JdGVtTm0+DQogIDxDb2xObT7liY3mnJ/ph5HpoY08L0NvbE5tPg0KICA8SW5mbG93VmFsdWU+NSw2MDA8L0luZmxvd1ZhbHVlPg0KICA8T3JpZ2luVmFsPjUsNjAwLDAwMDwvT3JpZ2luVmFsPg0KICA8TGFzdE51bVZhbD41LDYwMD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Sw2MDA8L0Rpc3BWYWx1ZT4NCiAgPExhc3RVcGRUaW1lPjIwMjUvMTEvMDQgMTE6NDQ6NTU8L0xhc3RVcGRUaW1lPg0KICA8RXJyb3JTdGF0dXMgLz4NCjwvTGlua0luZm8+</LinkInfo>
    <LinkInfo LinkId="88" Error="">PD94bWwgdmVyc2lvbj0iMS4wIiBlbmNvZGluZz0idXRmLTgiPz4NCjxMaW5rSW5mbyB4bWxuczp4c2Q9Imh0dHA6Ly93d3cudzMub3JnLzIwMDEvWE1MU2NoZW1hIiB4bWxuczp4c2k9Imh0dHA6Ly93d3cudzMub3JnLzIwMDEvWE1MU2NoZW1hLWluc3RhbmNlIj4NCiAgPExpbmtJZD44ODwvTGlua0lkPg0KICA8QXVJZD45MDMzOS81MS8zLzIvRDIyMDA1MDEwMDEwMDAwMDAwMDAvMS8xLzI0Mi9LMkEwMDAwMDAjL1IzMDUwMDAwMCMvMTAxMDAwPC9BdUlkPg0KICA8U2hhcGVJZD4xMTU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TAwMDAwMCM8L0l0ZW1JZD4NCiAgPERpc3BJdGVtSWQ+SzJBMDAwMDAwMDwvRGlzcEl0ZW1JZD4NCiAgPENvbElkPlIzMDUwMDAwMCM8L0NvbElkPg0KICA8VGVtQXhpc1R5cD4xMDEwMDA8L1RlbUF4aXNUeXA+DQogIDxNZW51Tm0+6YCj57WQ5pCN55uK6KiI566X5pu4PC9NZW51Tm0+DQogIDxJdGVtTm0+57WM5bi45Yip55uKPC9JdGVtTm0+DQogIDxDb2xObT7liY3mnJ/nmb7liIbmr5Q8L0NvbE5tPg0KICA8SW5mbG93VmFsdWU+MS4zPC9JbmZsb3dWYWx1ZT4NCiAgPE9yaWdpblZhbD4xLjI4NDwvT3JpZ2luVmFsPg0KICA8TGFzdE51bVZhbD4xLjM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uMzwvRGlzcFZhbHVlPg0KICA8TGFzdFVwZFRpbWU+MjAyNS8xMS8wNCAxMTo0NDo1NTwvTGFzdFVwZFRpbWU+DQogIDxFcnJvclN0YXR1cyAvPg0KPC9MaW5rSW5mbz4=</LinkInfo>
    <LinkInfo LinkId="89" Error="">PD94bWwgdmVyc2lvbj0iMS4wIiBlbmNvZGluZz0idXRmLTgiPz4NCjxMaW5rSW5mbyB4bWxuczp4c2Q9Imh0dHA6Ly93d3cudzMub3JnLzIwMDEvWE1MU2NoZW1hIiB4bWxuczp4c2k9Imh0dHA6Ly93d3cudzMub3JnLzIwMDEvWE1MU2NoZW1hLWluc3RhbmNlIj4NCiAgPExpbmtJZD44OTwvTGlua0lkPg0KICA8QXVJZD45MDMzOS81MS8zLzIvRDIyMDA1MDEwMDEwMDAwMDAwMDAvMS8xLzI0Mi9LMkIwWjAwMDAjL1IzMDUwMDAwMCMvMTAxMDAwPC9BdUlkPg0KICA8U2hhcGVJZD4xMjM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jBaMDAwMCM8L0l0ZW1JZD4NCiAgPERpc3BJdGVtSWQ+SzJCMFowMDAwMDwvRGlzcEl0ZW1JZD4NCiAgPENvbElkPlIzMDUwMDAwMCM8L0NvbElkPg0KICA8VGVtQXhpc1R5cD4xMDEwMDA8L1RlbUF4aXNUeXA+DQogIDxNZW51Tm0+6YCj57WQ5pCN55uK6KiI566X5pu4PC9NZW51Tm0+DQogIDxJdGVtTm0+54m55Yil5Yip55uK5ZCI6KiIPC9JdGVtTm0+DQogIDxDb2xObT7liY3mnJ/nmb7liIbmr5Q8L0NvbE5tPg0KICA8SW5mbG93VmFsdWU+MC4wPC9JbmZsb3dWYWx1ZT4NCiAgPE9yaWdpblZhbD4wLjAxMDwvT3JpZ2luVmFsPg0KICA8TGFzdE51bVZhbD4w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DwvRGlzcFZhbHVlPg0KICA8TGFzdFVwZFRpbWU+MjAyNS8xMS8wNCAxMTo0NDo1NTwvTGFzdFVwZFRpbWU+DQogIDxFcnJvclN0YXR1cyAvPg0KPC9MaW5rSW5mbz4=</LinkInfo>
    <LinkInfo LinkId="91" Error="">PD94bWwgdmVyc2lvbj0iMS4wIiBlbmNvZGluZz0idXRmLTgiPz4NCjxMaW5rSW5mbyB4bWxuczp4c2Q9Imh0dHA6Ly93d3cudzMub3JnLzIwMDEvWE1MU2NoZW1hIiB4bWxuczp4c2k9Imh0dHA6Ly93d3cudzMub3JnLzIwMDEvWE1MU2NoZW1hLWluc3RhbmNlIj4NCiAgPExpbmtJZD45MTwvTGlua0lkPg0KICA8QXVJZD45MDMzOS81MS8zLzIvRDIyMDA1MDEwMDEwMDAwMDAwMDAvMS8xLzI0Mi9LMjkwWjAwMDAjL1IzMDUwMDAwMCMvMTAxMDAwPC9BdUlkPg0KICA8U2hhcGVJZD4xMD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TBaMDAwMCM8L0l0ZW1JZD4NCiAgPERpc3BJdGVtSWQ+SzI5MFowMDAwMDwvRGlzcEl0ZW1JZD4NCiAgPENvbElkPlIzMDUwMDAwMCM8L0NvbElkPg0KICA8VGVtQXhpc1R5cD4xMDEwMDA8L1RlbUF4aXNUeXA+DQogIDxNZW51Tm0+6YCj57WQ5pCN55uK6KiI566X5pu4PC9NZW51Tm0+DQogIDxJdGVtTm0+5Za25qWt5aSW6LK755So5ZCI6KiIPC9JdGVtTm0+DQogIDxDb2xObT7liY3mnJ/nmb7liIbmr5Q8L0NvbE5tPg0KICA8SW5mbG93VmFsdWU+MC4yPC9JbmZsb3dWYWx1ZT4NCiAgPE9yaWdpblZhbD4wLjE2MjwvT3JpZ2luVmFsPg0KICA8TGFzdE51bVZhbD4wLjI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jwvRGlzcFZhbHVlPg0KICA8TGFzdFVwZFRpbWU+MjAyNS8xMS8wNCAxMTo0NDo1NTwvTGFzdFVwZFRpbWU+DQogIDxFcnJvclN0YXR1cyAvPg0KPC9MaW5rSW5mbz4=</LinkInfo>
    <LinkInfo LinkId="92" Error="">PD94bWwgdmVyc2lvbj0iMS4wIiBlbmNvZGluZz0idXRmLTgiPz4NCjxMaW5rSW5mbyB4bWxuczp4c2Q9Imh0dHA6Ly93d3cudzMub3JnLzIwMDEvWE1MU2NoZW1hIiB4bWxuczp4c2k9Imh0dHA6Ly93d3cudzMub3JnLzIwMDEvWE1MU2NoZW1hLWluc3RhbmNlIj4NCiAgPExpbmtJZD45MjwvTGlua0lkPg0KICA8QXVJZD45MDMzOS81MS8zLzIvRDIyMDA1MDEwMDEwMDAwMDAwMDAvMS8xLzI0Mi9LMjgwWjAwMDAjL1IzMDUwMDAwMCMvMTAxMDAwPC9BdUlkPg0KICA8U2hhcGVJZD4xMDQ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DBaMDAwMCM8L0l0ZW1JZD4NCiAgPERpc3BJdGVtSWQ+SzI4MFowMDAwMDwvRGlzcEl0ZW1JZD4NCiAgPENvbElkPlIzMDUwMDAwMCM8L0NvbElkPg0KICA8VGVtQXhpc1R5cD4xMDEwMDA8L1RlbUF4aXNUeXA+DQogIDxNZW51Tm0+6YCj57WQ5pCN55uK6KiI566X5pu4PC9NZW51Tm0+DQogIDxJdGVtTm0+5Za25qWt5aSW5Y+O55uK5ZCI6KiIPC9JdGVtTm0+DQogIDxDb2xObT7liY3mnJ/nmb7liIbmr5Q8L0NvbE5tPg0KICA8SW5mbG93VmFsdWU+MC4xPC9JbmZsb3dWYWx1ZT4NCiAgPE9yaWdpblZhbD4wLjEwMTwvT3JpZ2luVmFsPg0KICA8TGFzdE51bVZhbD4wLjE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TwvRGlzcFZhbHVlPg0KICA8TGFzdFVwZFRpbWU+MjAyNS8xMS8wNCAxMTo0NDo1NTwvTGFzdFVwZFRpbWU+DQogIDxFcnJvclN0YXR1cyAvPg0KPC9MaW5rSW5mbz4=</LinkInfo>
    <LinkInfo LinkId="93" Error="">PD94bWwgdmVyc2lvbj0iMS4wIiBlbmNvZGluZz0idXRmLTgiPz4NCjxMaW5rSW5mbyB4bWxuczp4c2Q9Imh0dHA6Ly93d3cudzMub3JnLzIwMDEvWE1MU2NoZW1hIiB4bWxuczp4c2k9Imh0dHA6Ly93d3cudzMub3JnLzIwMDEvWE1MU2NoZW1hLWluc3RhbmNlIj4NCiAgPExpbmtJZD45MzwvTGlua0lkPg0KICA8QXVJZD45MDMzOS81MS8zLzIvRDIyMDA1MDEwMDEwMDAwMDAwMDAvMS8xLzI0Mi9LMjkwWjAwMDAjL1IzMDUwMDAwMCMvMTAwMDAwPC9BdUlkPg0KICA8U2hhcGVJZD4xMDU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TBaMDAwMCM8L0l0ZW1JZD4NCiAgPERpc3BJdGVtSWQ+SzI5MFowMDAwMDwvRGlzcEl0ZW1JZD4NCiAgPENvbElkPlIzMDUwMDAwMCM8L0NvbElkPg0KICA8VGVtQXhpc1R5cD4xMDAwMDA8L1RlbUF4aXNUeXA+DQogIDxNZW51Tm0+6YCj57WQ5pCN55uK6KiI566X5pu4PC9NZW51Tm0+DQogIDxJdGVtTm0+5Za25qWt5aSW6LK755So5ZCI6KiIPC9JdGVtTm0+DQogIDxDb2xObT7lvZPmnJ/nmb7liIbmr5Q8L0NvbE5tPg0KICA8SW5mbG93VmFsdWU+MC4wPC9JbmZsb3dWYWx1ZT4NCiAgPE9yaWdpblZhbD4wLjAyMjwvT3JpZ2luVmFsPg0KICA8TGFzdE51bVZhbD4w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DwvRGlzcFZhbHVlPg0KICA8TGFzdFVwZFRpbWU+MjAyNS8xMS8wNCAxMTo0NDo1NTwvTGFzdFVwZFRpbWU+DQogIDxFcnJvclN0YXR1cyAvPg0KPC9MaW5rSW5mbz4=</LinkInfo>
    <LinkInfo LinkId="95" Error="">PD94bWwgdmVyc2lvbj0iMS4wIiBlbmNvZGluZz0idXRmLTgiPz4NCjxMaW5rSW5mbyB4bWxuczp4c2Q9Imh0dHA6Ly93d3cudzMub3JnLzIwMDEvWE1MU2NoZW1hIiB4bWxuczp4c2k9Imh0dHA6Ly93d3cudzMub3JnLzIwMDEvWE1MU2NoZW1hLWluc3RhbmNlIj4NCiAgPExpbmtJZD45NTwvTGlua0lkPg0KICA8QXVJZD45MDMzOS81MS8zLzIvRDIyMDA1MDEwMDEwMDAwMDAwMDAvMS8xLzI0Mi9LMjgwWjAwMDAjL1IzMDUwMDAwMCMvMTAwMDAwPC9BdUlkPg0KICA8U2hhcGVJZD4xMDE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DBaMDAwMCM8L0l0ZW1JZD4NCiAgPERpc3BJdGVtSWQ+SzI4MFowMDAwMDwvRGlzcEl0ZW1JZD4NCiAgPENvbElkPlIzMDUwMDAwMCM8L0NvbElkPg0KICA8VGVtQXhpc1R5cD4xMDAwMDA8L1RlbUF4aXNUeXA+DQogIDxNZW51Tm0+6YCj57WQ5pCN55uK6KiI566X5pu4PC9NZW51Tm0+DQogIDxJdGVtTm0+5Za25qWt5aSW5Y+O55uK5ZCI6KiIPC9JdGVtTm0+DQogIDxDb2xObT7lvZPmnJ/nmb7liIbmr5Q8L0NvbE5tPg0KICA8SW5mbG93VmFsdWU+MC4xPC9JbmZsb3dWYWx1ZT4NCiAgPE9yaWdpblZhbD4wLjEyNzwvT3JpZ2luVmFsPg0KICA8TGFzdE51bVZhbD4wLjE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TwvRGlzcFZhbHVlPg0KICA8TGFzdFVwZFRpbWU+MjAyNS8xMS8wNCAxMTo0NDo1NTwvTGFzdFVwZFRpbWU+DQogIDxFcnJvclN0YXR1cyAvPg0KPC9MaW5rSW5mbz4=</LinkInfo>
    <LinkInfo LinkId="96" Error="">PD94bWwgdmVyc2lvbj0iMS4wIiBlbmNvZGluZz0idXRmLTgiPz4NCjxMaW5rSW5mbyB4bWxuczp4c2Q9Imh0dHA6Ly93d3cudzMub3JnLzIwMDEvWE1MU2NoZW1hIiB4bWxuczp4c2k9Imh0dHA6Ly93d3cudzMub3JnLzIwMDEvWE1MU2NoZW1hLWluc3RhbmNlIj4NCiAgPExpbmtJZD45NjwvTGlua0lkPg0KICA8QXVJZD45MDMzOS81MS8zLzIvRDIyMDA1MDEwMDEwMDAwMDAwMDAvMS8xLzI0Mi9LMkEwMDAwMDAjL1IzMDUwMDAwMCMvMTAwMDAwPC9BdUlkPg0KICA8U2hhcGVJZD4xMj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TAwMDAwMCM8L0l0ZW1JZD4NCiAgPERpc3BJdGVtSWQ+SzJBMDAwMDAwMDwvRGlzcEl0ZW1JZD4NCiAgPENvbElkPlIzMDUwMDAwMCM8L0NvbElkPg0KICA8VGVtQXhpc1R5cD4xMDAwMDA8L1RlbUF4aXNUeXA+DQogIDxNZW51Tm0+6YCj57WQ5pCN55uK6KiI566X5pu4PC9NZW51Tm0+DQogIDxJdGVtTm0+57WM5bi45Yip55uKPC9JdGVtTm0+DQogIDxDb2xObT7lvZPmnJ/nmb7liIbmr5Q8L0NvbE5tPg0KICA8SW5mbG93VmFsdWU+My4yPC9JbmZsb3dWYWx1ZT4NCiAgPE9yaWdpblZhbD4zLjIyNDwvT3JpZ2luVmFsPg0KICA8TGFzdE51bVZhbD4zLjI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MuMjwvRGlzcFZhbHVlPg0KICA8TGFzdFVwZFRpbWU+MjAyNS8xMS8wNCAxMTo0NDo1NTwvTGFzdFVwZFRpbWU+DQogIDxFcnJvclN0YXR1cyAvPg0KPC9MaW5rSW5mbz4=</LinkInfo>
    <LinkInfo LinkId="97" Error="">PD94bWwgdmVyc2lvbj0iMS4wIiBlbmNvZGluZz0idXRmLTgiPz4NCjxMaW5rSW5mbyB4bWxuczp4c2Q9Imh0dHA6Ly93d3cudzMub3JnLzIwMDEvWE1MU2NoZW1hIiB4bWxuczp4c2k9Imh0dHA6Ly93d3cudzMub3JnLzIwMDEvWE1MU2NoZW1hLWluc3RhbmNlIj4NCiAgPExpbmtJZD45NzwvTGlua0lkPg0KICA8QXVJZD45MDMzOS81MS8zLzIvRDIyMDA1MDEwMDEwMDAwMDAwMDAvMS8xLzI0Mi9LMkIwWjAwMDAjL1IzMDUwMDAwMCMvMTAwMDAwPC9BdUlkPg0KICA8U2hhcGVJZD4xMjQ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jBaMDAwMCM8L0l0ZW1JZD4NCiAgPERpc3BJdGVtSWQ+SzJCMFowMDAwMDwvRGlzcEl0ZW1JZD4NCiAgPENvbElkPlIzMDUwMDAwMCM8L0NvbElkPg0KICA8VGVtQXhpc1R5cD4xMDAwMDA8L1RlbUF4aXNUeXA+DQogIDxNZW51Tm0+6YCj57WQ5pCN55uK6KiI566X5pu4PC9NZW51Tm0+DQogIDxJdGVtTm0+54m55Yil5Yip55uK5ZCI6KiIPC9JdGVtTm0+DQogIDxDb2xObT7lvZPmnJ/nmb7liIbmr5Q8L0NvbE5tPg0KICA8SW5mbG93VmFsdWU+MC4wPC9JbmZsb3dWYWx1ZT4NCiAgPE9yaWdpblZhbD4wLjAxNzwvT3JpZ2luVmFsPg0KICA8TGFzdE51bVZhbD4w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DwvRGlzcFZhbHVlPg0KICA8TGFzdFVwZFRpbWU+MjAyNS8xMS8wNCAxMTo0NDo1NTwvTGFzdFVwZFRpbWU+DQogIDxFcnJvclN0YXR1cyAvPg0KPC9MaW5rSW5mbz4=</LinkInfo>
    <LinkInfo LinkId="98" Error="">PD94bWwgdmVyc2lvbj0iMS4wIiBlbmNvZGluZz0idXRmLTgiPz4NCjxMaW5rSW5mbyB4bWxuczp4c2Q9Imh0dHA6Ly93d3cudzMub3JnLzIwMDEvWE1MU2NoZW1hIiB4bWxuczp4c2k9Imh0dHA6Ly93d3cudzMub3JnLzIwMDEvWE1MU2NoZW1hLWluc3RhbmNlIj4NCiAgPExpbmtJZD45ODwvTGlua0lkPg0KICA8QXVJZD45MDMzOS81MS8zLzIvRDIyMDA1MDEwMDEwMDAwMDAwMDAvMS8xLzI0Mi9LMkMwWjAwMDAjL1IzMDUwMDAwMCMvMTAwMDAwPC9BdUlkPg0KICA8U2hhcGVJZD4xMjg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zBaMDAwMCM8L0l0ZW1JZD4NCiAgPERpc3BJdGVtSWQ+SzJDMFowMDAwMDwvRGlzcEl0ZW1JZD4NCiAgPENvbElkPlIzMDUwMDAwMCM8L0NvbElkPg0KICA8VGVtQXhpc1R5cD4xMDAwMDA8L1RlbUF4aXNUeXA+DQogIDxNZW51Tm0+6YCj57WQ5pCN55uK6KiI566X5pu4PC9NZW51Tm0+DQogIDxJdGVtTm0+54m55Yil5pCN5aSx5ZCI6KiIPC9JdGVtTm0+DQogIDxDb2xObT7lvZPmnJ/nmb7liIbmr5Q8L0NvbE5tPg0KICA8SW5mbG93VmFsdWU+77yNPC9JbmZsb3dWYWx1ZT4NCiAgPE9yaWdpblZhbD4wLjAwMDwvT3JpZ2luVmFsPg0KICA8TGFzdE51bVZhbD7vvI08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u+8jTwvRGlzcFZhbHVlPg0KICA8TGFzdFVwZFRpbWU+MjAyNS8xMS8wNCAxMTo0NDo1NTwvTGFzdFVwZFRpbWU+DQogIDxFcnJvclN0YXR1cyAvPg0KPC9MaW5rSW5mbz4=</LinkInfo>
    <LinkInfo LinkId="99" Error="">PD94bWwgdmVyc2lvbj0iMS4wIiBlbmNvZGluZz0idXRmLTgiPz4NCjxMaW5rSW5mbyB4bWxuczp4c2Q9Imh0dHA6Ly93d3cudzMub3JnLzIwMDEvWE1MU2NoZW1hIiB4bWxuczp4c2k9Imh0dHA6Ly93d3cudzMub3JnLzIwMDEvWE1MU2NoZW1hLWluc3RhbmNlIj4NCiAgPExpbmtJZD45OTwvTGlua0lkPg0KICA8QXVJZD45MDMzOS81MS8zLzIvRDIyMDA1MDEwMDEwMDAwMDAwMDAvMS8xLzI0Mi9LMkYwMDAwMDAjL1IzMDUwMDAwMCMvMTAwMDAwPC9BdUlkPg0KICA8U2hhcGVJZD4xMzI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jAwMDAwMCM8L0l0ZW1JZD4NCiAgPERpc3BJdGVtSWQ+SzJGMDAwMDAwMDwvRGlzcEl0ZW1JZD4NCiAgPENvbElkPlIzMDUwMDAwMCM8L0NvbElkPg0KICA8VGVtQXhpc1R5cD4xMDAwMDA8L1RlbUF4aXNUeXA+DQogIDxNZW51Tm0+6YCj57WQ5pCN55uK6KiI566X5pu4PC9NZW51Tm0+DQogIDxJdGVtTm0+56iO6YeR562J6Kq/5pW05YmN5Lit6ZaT57SU5Yip55uKPC9JdGVtTm0+DQogIDxDb2xObT7lvZPmnJ/nmb7liIbmr5Q8L0NvbE5tPg0KICA8SW5mbG93VmFsdWU+My4yPC9JbmZsb3dWYWx1ZT4NCiAgPE9yaWdpblZhbD4zLjI0MjwvT3JpZ2luVmFsPg0KICA8TGFzdE51bVZhbD4zLjI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MuMjwvRGlzcFZhbHVlPg0KICA8TGFzdFVwZFRpbWU+MjAyNS8xMS8wNCAxMTo0NDo1NTwvTGFzdFVwZFRpbWU+DQogIDxFcnJvclN0YXR1cyAvPg0KPC9MaW5rSW5mbz4=</LinkInfo>
    <LinkInfo LinkId="104" Error="">PD94bWwgdmVyc2lvbj0iMS4wIiBlbmNvZGluZz0idXRmLTgiPz4NCjxMaW5rSW5mbyB4bWxuczp4c2Q9Imh0dHA6Ly93d3cudzMub3JnLzIwMDEvWE1MU2NoZW1hIiB4bWxuczp4c2k9Imh0dHA6Ly93d3cudzMub3JnLzIwMDEvWE1MU2NoZW1hLWluc3RhbmNlIj4NCiAgPExpbmtJZD4xMDQ8L0xpbmtJZD4NCiAgPEF1SWQ+OTAzMzkvNTEvMy8yL0QyMjAwNTAxMDAxMDAwMDAwMDAwLzEvMS8yNDIvSzJGMDAwMDAwIy9SMzA1MDAwMDAjLzEwMTAwMDwvQXVJZD4NCiAgPFNoYXBlSWQ+MTMxPC9TaGFwZUlkPg0KICA8U2xpZGVJZD4yOTM8L1NsaWRlSWQ+DQogIDxTbGlkZVBhZ2U+NT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kYwMDAwMDAjPC9JdGVtSWQ+DQogIDxEaXNwSXRlbUlkPksyRjAwMDAwMDA8L0Rpc3BJdGVtSWQ+DQogIDxDb2xJZD5SMzA1MDAwMDAjPC9Db2xJZD4NCiAgPFRlbUF4aXNUeXA+MTAxMDAwPC9UZW1BeGlzVHlwPg0KICA8TWVudU5tPumAo+e1kOaQjeebiuioiOeul+abuDwvTWVudU5tPg0KICA8SXRlbU5tPueojumHkeetieiqv+aVtOWJjeS4remWk+e0lOWIqeebijwvSXRlbU5tPg0KICA8Q29sTm0+5YmN5pyf55m+5YiG5q+UPC9Db2xObT4NCiAgPEluZmxvd1ZhbHVlPjEuMjwvSW5mbG93VmFsdWU+DQogIDxPcmlnaW5WYWw+MS4yNDE8L09yaWdpblZhbD4NCiAgPExhc3ROdW1WYWw+MS4y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I5IDE4OjMx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LjI8L0Rpc3BWYWx1ZT4NCiAgPExhc3RVcGRUaW1lPjIwMjUvMTEvMDQgMTE6NDQ6NTU8L0xhc3RVcGRUaW1lPg0KICA8RXJyb3JTdGF0dXMgLz4NCjwvTGlua0luZm8+</LinkInfo>
    <LinkInfo LinkId="106" Error="">PD94bWwgdmVyc2lvbj0iMS4wIiBlbmNvZGluZz0idXRmLTgiPz4NCjxMaW5rSW5mbyB4bWxuczp4c2Q9Imh0dHA6Ly93d3cudzMub3JnLzIwMDEvWE1MU2NoZW1hIiB4bWxuczp4c2k9Imh0dHA6Ly93d3cudzMub3JnLzIwMDEvWE1MU2NoZW1hLWluc3RhbmNlIj4NCiAgPExpbmtJZD4xMDY8L0xpbmtJZD4NCiAgPEF1SWQ+OTAzMzkvNTEvMy8yL0QyMjAwNTAxMDAxMDAwMDAwMDAwLzEvMS8yNDIvSzJBMDAwMDAwIy9SMzAxMDAwMDAjLzEwMTAwMDwvQXVJZD4NCiAgPFNoYXBlSWQ+MTI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TAwMDAwMCM8L0l0ZW1JZD4NCiAgPERpc3BJdGVtSWQ+SzJBMDAwMDAwMDwvRGlzcEl0ZW1JZD4NCiAgPENvbElkPlIzMDEwMDAwMCM8L0NvbElkPg0KICA8VGVtQXhpc1R5cD4xMDEwMDA8L1RlbUF4aXNUeXA+DQogIDxNZW51Tm0+6YCj57WQ5pCN55uK6KiI566X5pu4PC9NZW51Tm0+DQogIDxJdGVtTm0+57WM5bi45Yip55uKPC9JdGVtTm0+DQogIDxDb2xObT7liY3mnJ/ph5HpoY08L0NvbE5tPg0KICA8SW5mbG93VmFsdWU+MTMyPC9JbmZsb3dWYWx1ZT4NCiAgPE9yaWdpblZhbD4xMzIsMTYxLDQ5MzwvT3JpZ2luVmFsPg0KICA8TGFzdE51bVZhbD4xMzIsMTY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MyPC9EaXNwVmFsdWU+DQogIDxMYXN0VXBkVGltZT4yMDI1LzExLzA0IDExOjQ0OjU1PC9MYXN0VXBkVGltZT4NCiAgPEVycm9yU3RhdHVzIC8+DQo8L0xpbmtJbmZvPg==</LinkInfo>
    <LinkInfo LinkId="107" Error="">PD94bWwgdmVyc2lvbj0iMS4wIiBlbmNvZGluZz0idXRmLTgiPz4NCjxMaW5rSW5mbyB4bWxuczp4c2Q9Imh0dHA6Ly93d3cudzMub3JnLzIwMDEvWE1MU2NoZW1hIiB4bWxuczp4c2k9Imh0dHA6Ly93d3cudzMub3JnLzIwMDEvWE1MU2NoZW1hLWluc3RhbmNlIj4NCiAgPExpbmtJZD4xMDc8L0xpbmtJZD4NCiAgPEF1SWQ+OTAzMzkvNTEvMy8yL0QyMjAwNTAxMDAxMDAwMDAwMDAwLzEvMS8yNDIvSzJCMFowMDAwIy9SMzAxMDAwMDAjLzEwMTAwMDwvQXVJZD4NCiAgPFNoYXBlSWQ+NzM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jBaMDAwMCM8L0l0ZW1JZD4NCiAgPERpc3BJdGVtSWQ+SzJCMFowMDAwMDwvRGlzcEl0ZW1JZD4NCiAgPENvbElkPlIzMDEwMDAwMCM8L0NvbElkPg0KICA8VGVtQXhpc1R5cD4xMDEwMDA8L1RlbUF4aXNUeXA+DQogIDxNZW51Tm0+6YCj57WQ5pCN55uK6KiI566X5pu4PC9NZW51Tm0+DQogIDxJdGVtTm0+54m55Yil5Yip55uK5ZCI6KiIPC9JdGVtTm0+DQogIDxDb2xObT7liY3mnJ/ph5HpoY08L0NvbE5tPg0KICA8SW5mbG93VmFsdWU+MTwvSW5mbG93VmFsdWU+DQogIDxPcmlnaW5WYWw+MSwwODMsODM3PC9PcmlnaW5WYWw+DQogIDxMYXN0TnVtVmFsPjEsMDg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wvRGlzcFZhbHVlPg0KICA8TGFzdFVwZFRpbWU+MjAyNS8xMS8wNCAxMTo0NDo1NTwvTGFzdFVwZFRpbWU+DQogIDxFcnJvclN0YXR1cyAvPg0KPC9MaW5rSW5mbz4=</LinkInfo>
    <LinkInfo LinkId="108" Error="">PD94bWwgdmVyc2lvbj0iMS4wIiBlbmNvZGluZz0idXRmLTgiPz4NCjxMaW5rSW5mbyB4bWxuczp4c2Q9Imh0dHA6Ly93d3cudzMub3JnLzIwMDEvWE1MU2NoZW1hIiB4bWxuczp4c2k9Imh0dHA6Ly93d3cudzMub3JnLzIwMDEvWE1MU2NoZW1hLWluc3RhbmNlIj4NCiAgPExpbmtJZD4xMDg8L0xpbmtJZD4NCiAgPEF1SWQ+OTAzMzkvNTEvMy8yL0QyMjAwNTAxMDAxMDAwMDAwMDAwLzEvMS8yNDIvSzJGMDAwMDAwIy9SMzAxMDAwMDAjLzEwMTAwMDwvQXVJZD4NCiAgPFNoYXBlSWQ+Njk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jAwMDAwMCM8L0l0ZW1JZD4NCiAgPERpc3BJdGVtSWQ+SzJGMDAwMDAwMDwvRGlzcEl0ZW1JZD4NCiAgPENvbElkPlIzMDEwMDAwMCM8L0NvbElkPg0KICA8VGVtQXhpc1R5cD4xMDEwMDA8L1RlbUF4aXNUeXA+DQogIDxNZW51Tm0+6YCj57WQ5pCN55uK6KiI566X5pu4PC9NZW51Tm0+DQogIDxJdGVtTm0+56iO6YeR562J6Kq/5pW05YmN5Lit6ZaT57SU5Yip55uKPC9JdGVtTm0+DQogIDxDb2xObT7liY3mnJ/ph5HpoY08L0NvbE5tPg0KICA8SW5mbG93VmFsdWU+MTI3PC9JbmZsb3dWYWx1ZT4NCiAgPE9yaWdpblZhbD4xMjcsNjQ1LDMzMDwvT3JpZ2luVmFsPg0KICA8TGFzdE51bVZhbD4xMjcsNjQ1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I3PC9EaXNwVmFsdWU+DQogIDxMYXN0VXBkVGltZT4yMDI1LzExLzA0IDExOjQ0OjU1PC9MYXN0VXBkVGltZT4NCiAgPEVycm9yU3RhdHVzIC8+DQo8L0xpbmtJbmZvPg==</LinkInfo>
    <LinkInfo LinkId="112" Error="">PD94bWwgdmVyc2lvbj0iMS4wIiBlbmNvZGluZz0idXRmLTgiPz4NCjxMaW5rSW5mbyB4bWxuczp4c2Q9Imh0dHA6Ly93d3cudzMub3JnLzIwMDEvWE1MU2NoZW1hIiB4bWxuczp4c2k9Imh0dHA6Ly93d3cudzMub3JnLzIwMDEvWE1MU2NoZW1hLWluc3RhbmNlIj4NCiAgPExpbmtJZD4xMTI8L0xpbmtJZD4NCiAgPEF1SWQ+OTAzMzkvNTEvMy8yL0QyMjAwNTAxMDAxMDAwMDAwMDAwLzEvMS8yNDIvSzJBMDAwMDAwIy9SMzAxMDAwMDAjLzEwMDAwMDwvQXVJZD4NCiAgPFNoYXBlSWQ+MTU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TAwMDAwMCM8L0l0ZW1JZD4NCiAgPERpc3BJdGVtSWQ+SzJBMDAwMDAwMDwvRGlzcEl0ZW1JZD4NCiAgPENvbElkPlIzMDEwMDAwMCM8L0NvbElkPg0KICA8VGVtQXhpc1R5cD4xMDAwMDA8L1RlbUF4aXNUeXA+DQogIDxNZW51Tm0+6YCj57WQ5pCN55uK6KiI566X5pu4PC9NZW51Tm0+DQogIDxJdGVtTm0+57WM5bi45Yip55uKPC9JdGVtTm0+DQogIDxDb2xObT7lvZPmnJ/ph5HpoY08L0NvbE5tPg0KICA8SW5mbG93VmFsdWU+MzM0PC9JbmZsb3dWYWx1ZT4NCiAgPE9yaWdpblZhbD4zMzQsNDk1LDMyNDwvT3JpZ2luVmFsPg0KICA8TGFzdE51bVZhbD4zMzQsNDk1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zM0PC9EaXNwVmFsdWU+DQogIDxMYXN0VXBkVGltZT4yMDI1LzExLzA0IDExOjQ0OjU1PC9MYXN0VXBkVGltZT4NCiAgPEVycm9yU3RhdHVzIC8+DQo8L0xpbmtJbmZvPg==</LinkInfo>
    <LinkInfo LinkId="113" Error="">PD94bWwgdmVyc2lvbj0iMS4wIiBlbmNvZGluZz0idXRmLTgiPz4NCjxMaW5rSW5mbyB4bWxuczp4c2Q9Imh0dHA6Ly93d3cudzMub3JnLzIwMDEvWE1MU2NoZW1hIiB4bWxuczp4c2k9Imh0dHA6Ly93d3cudzMub3JnLzIwMDEvWE1MU2NoZW1hLWluc3RhbmNlIj4NCiAgPExpbmtJZD4xMTM8L0xpbmtJZD4NCiAgPEF1SWQ+OTAzMzkvNTEvMy8yL0QyMjAwNTAxMDAxMDAwMDAwMDAwLzEvMS8yNDIvSzJCMFowMDAwIy9SMzAxMDAwMDAjLzEwMDAwMDwvQXVJZD4NCiAgPFNoYXBlSWQ+MTg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jBaMDAwMCM8L0l0ZW1JZD4NCiAgPERpc3BJdGVtSWQ+SzJCMFowMDAwMDwvRGlzcEl0ZW1JZD4NCiAgPENvbElkPlIzMDEwMDAwMCM8L0NvbElkPg0KICA8VGVtQXhpc1R5cD4xMDAwMDA8L1RlbUF4aXNUeXA+DQogIDxNZW51Tm0+6YCj57WQ5pCN55uK6KiI566X5pu4PC9NZW51Tm0+DQogIDxJdGVtTm0+54m55Yil5Yip55uK5ZCI6KiIPC9JdGVtTm0+DQogIDxDb2xObT7lvZPmnJ/ph5HpoY08L0NvbE5tPg0KICA8SW5mbG93VmFsdWU+MTwvSW5mbG93VmFsdWU+DQogIDxPcmlnaW5WYWw+MSw4NTYsMDU0PC9PcmlnaW5WYWw+DQogIDxMYXN0TnVtVmFsPjEsODU2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wvRGlzcFZhbHVlPg0KICA8TGFzdFVwZFRpbWU+MjAyNS8xMS8wNCAxMTo0NDo1NTwvTGFzdFVwZFRpbWU+DQogIDxFcnJvclN0YXR1cyAvPg0KPC9MaW5rSW5mbz4=</LinkInfo>
    <LinkInfo LinkId="114" Error="">PD94bWwgdmVyc2lvbj0iMS4wIiBlbmNvZGluZz0idXRmLTgiPz4NCjxMaW5rSW5mbyB4bWxuczp4c2Q9Imh0dHA6Ly93d3cudzMub3JnLzIwMDEvWE1MU2NoZW1hIiB4bWxuczp4c2k9Imh0dHA6Ly93d3cudzMub3JnLzIwMDEvWE1MU2NoZW1hLWluc3RhbmNlIj4NCiAgPExpbmtJZD4xMTQ8L0xpbmtJZD4NCiAgPEF1SWQ+OTAzMzkvNTEvMy8yL0QyMjAwNTAxMDAxMDAwMDAwMDAwLzEvMS8yNDIvSzJDMFowMDAwIy9SMzAxMDAwMDAjLzEwMDAwMDwvQXVJZD4NCiAgPFNoYXBlSWQ+MzI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zBaMDAwMCM8L0l0ZW1JZD4NCiAgPERpc3BJdGVtSWQ+SzJDMFowMDAwMDwvRGlzcEl0ZW1JZD4NCiAgPENvbElkPlIzMDEwMDAwMCM8L0NvbElkPg0KICA8VGVtQXhpc1R5cD4xMDAwMDA8L1RlbUF4aXNUeXA+DQogIDxNZW51Tm0+6YCj57WQ5pCN55uK6KiI566X5pu4PC9NZW51Tm0+DQogIDxJdGVtTm0+54m55Yil5pCN5aSx5ZCI6KiIPC9JdGVtTm0+DQogIDxDb2xObT7lvZPmnJ/ph5HpoY08L0NvbE5tPg0KICA8SW5mbG93VmFsdWU+77yNPC9JbmZsb3dWYWx1ZT4NCiAgPE9yaWdpblZhbD4wPC9PcmlnaW5WYWw+DQogIDxMYXN0TnVtVmFsPu+8j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u+8jTwvRGlzcFZhbHVlPg0KICA8TGFzdFVwZFRpbWU+MjAyNS8xMS8wNCAxMTo0NDo1NTwvTGFzdFVwZFRpbWU+DQogIDxFcnJvclN0YXR1cyAvPg0KPC9MaW5rSW5mbz4=</LinkInfo>
    <LinkInfo LinkId="115" Error="">PD94bWwgdmVyc2lvbj0iMS4wIiBlbmNvZGluZz0idXRmLTgiPz4NCjxMaW5rSW5mbyB4bWxuczp4c2Q9Imh0dHA6Ly93d3cudzMub3JnLzIwMDEvWE1MU2NoZW1hIiB4bWxuczp4c2k9Imh0dHA6Ly93d3cudzMub3JnLzIwMDEvWE1MU2NoZW1hLWluc3RhbmNlIj4NCiAgPExpbmtJZD4xMTU8L0xpbmtJZD4NCiAgPEF1SWQ+OTAzMzkvNTEvMy8yL0QyMjAwNTAxMDAxMDAwMDAwMDAwLzEvMS8yNDIvSzJGMDAwMDAwIy9SMzAxMDAwMDAjLzEwMDAwMDwvQXVJZD4NCiAgPFNoYXBlSWQ+MzQ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jAwMDAwMCM8L0l0ZW1JZD4NCiAgPERpc3BJdGVtSWQ+SzJGMDAwMDAwMDwvRGlzcEl0ZW1JZD4NCiAgPENvbElkPlIzMDEwMDAwMCM8L0NvbElkPg0KICA8VGVtQXhpc1R5cD4xMDAwMDA8L1RlbUF4aXNUeXA+DQogIDxNZW51Tm0+6YCj57WQ5pCN55uK6KiI566X5pu4PC9NZW51Tm0+DQogIDxJdGVtTm0+56iO6YeR562J6Kq/5pW05YmN5Lit6ZaT57SU5Yip55uKPC9JdGVtTm0+DQogIDxDb2xObT7lvZPmnJ/ph5HpoY08L0NvbE5tPg0KICA8SW5mbG93VmFsdWU+MzM2PC9JbmZsb3dWYWx1ZT4NCiAgPE9yaWdpblZhbD4zMzYsMzUxLDM3ODwvT3JpZ2luVmFsPg0KICA8TGFzdE51bVZhbD4zMzYsMzU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zM2PC9EaXNwVmFsdWU+DQogIDxMYXN0VXBkVGltZT4yMDI1LzExLzA0IDExOjQ0OjU1PC9MYXN0VXBkVGltZT4NCiAgPEVycm9yU3RhdHVzIC8+DQo8L0xpbmtJbmZvPg==</LinkInfo>
    <LinkInfo LinkId="119" Error="">PD94bWwgdmVyc2lvbj0iMS4wIiBlbmNvZGluZz0idXRmLTgiPz4NCjxMaW5rSW5mbyB4bWxuczp4c2Q9Imh0dHA6Ly93d3cudzMub3JnLzIwMDEvWE1MU2NoZW1hIiB4bWxuczp4c2k9Imh0dHA6Ly93d3cudzMub3JnLzIwMDEvWE1MU2NoZW1hLWluc3RhbmNlIj4NCiAgPExpbmtJZD4xMTk8L0xpbmtJZD4NCiAgPEF1SWQ+OTAzMzkvNTEvMy8yL0QyMjAwNTAxMDAxMDAwMDAwMDAwLzEvMS8yNDIvSzIxMDEwMDAwIy9SMzAzMDAwMDAjLzEwMDAwMDwvQXVJZD4NCiAgPFNoYXBlSWQ+NTQ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TAxMDAwMCM8L0l0ZW1JZD4NCiAgPERpc3BJdGVtSWQ+SzIxMDEwMDAwMDwvRGlzcEl0ZW1JZD4NCiAgPENvbElkPlIzMDMwMDAwMCM8L0NvbElkPg0KICA8VGVtQXhpc1R5cD4xMDAwMDA8L1RlbUF4aXNUeXA+DQogIDxNZW51Tm0+6YCj57WQ5pCN55uK6KiI566X5pu4PC9NZW51Tm0+DQogIDxJdGVtTm0+5aOy5LiK6auYPC9JdGVtTm0+DQogIDxDb2xObT7lr77liY3mnJ/lopfmuJvnjoc8L0NvbE5tPg0KICA8SW5mbG93VmFsdWU+MC45PC9JbmZsb3dWYWx1ZT4NCiAgPE9yaWdpblZhbD4wLjg1MjwvT3JpZ2luVmFsPg0KICA8TGFzdE51bVZhbD4wLjk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MTwvRWFzTnVtVmlld1VuaXRUeXA+DQogIDxFYXNOdW1EZWNpbWFsUG9pbnQ+MTwvRWFzTnVtRGVjaW1hbFBvaW50Pg0KICA8RWFzTnVtUm91bmRUeXA+MT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wLjk8L0Rpc3BWYWx1ZT4NCiAgPExhc3RVcGRUaW1lPjIwMjUvMTEvMDQgMTE6NDQ6NTU8L0xhc3RVcGRUaW1lPg0KICA8RXJyb3JTdGF0dXMgLz4NCjwvTGlua0luZm8+</LinkInfo>
    <LinkInfo LinkId="120" Error="">PD94bWwgdmVyc2lvbj0iMS4wIiBlbmNvZGluZz0idXRmLTgiPz4NCjxMaW5rSW5mbyB4bWxuczp4c2Q9Imh0dHA6Ly93d3cudzMub3JnLzIwMDEvWE1MU2NoZW1hIiB4bWxuczp4c2k9Imh0dHA6Ly93d3cudzMub3JnLzIwMDEvWE1MU2NoZW1hLWluc3RhbmNlIj4NCiAgPExpbmtJZD4xMjA8L0xpbmtJZD4NCiAgPEF1SWQ+OTAzMzkvNTEvMy8yL0QyMjAwNTAxMDAxMDAwMDAwMDAwLzEvMS8yNDIvSzI3MDAwMDAwIy9SMzAzMDAwMDAjLzEwMDAwMDwvQXVJZD4NCiAgPFNoYXBlSWQ+NTU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NzAwMDAwMCM8L0l0ZW1JZD4NCiAgPERpc3BJdGVtSWQ+SzI3MDAwMDAwMDwvRGlzcEl0ZW1JZD4NCiAgPENvbElkPlIzMDMwMDAwMCM8L0NvbElkPg0KICA8VGVtQXhpc1R5cD4xMDAwMDA8L1RlbUF4aXNUeXA+DQogIDxNZW51Tm0+6YCj57WQ5pCN55uK6KiI566X5pu4PC9NZW51Tm0+DQogIDxJdGVtTm0+5Za25qWt5Yip55uKPC9JdGVtTm0+DQogIDxDb2xObT7lr77liY3mnJ/lopfmuJvnjoc8L0NvbE5tPg0KICA8SW5mbG93VmFsdWU+MTMzLjc8L0luZmxvd1ZhbHVlPg0KICA8T3JpZ2luVmFsPjEzMy42OTg8L09yaWdpblZhbD4NCiAgPExhc3ROdW1WYWw+MTMzLjc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zMy43PC9EaXNwVmFsdWU+DQogIDxMYXN0VXBkVGltZT4yMDI1LzExLzA0IDExOjQ0OjU1PC9MYXN0VXBkVGltZT4NCiAgPEVycm9yU3RhdHVzIC8+DQo8L0xpbmtJbmZvPg==</LinkInfo>
    <LinkInfo LinkId="122" Error="">PD94bWwgdmVyc2lvbj0iMS4wIiBlbmNvZGluZz0idXRmLTgiPz4NCjxMaW5rSW5mbyB4bWxuczp4c2Q9Imh0dHA6Ly93d3cudzMub3JnLzIwMDEvWE1MU2NoZW1hIiB4bWxuczp4c2k9Imh0dHA6Ly93d3cudzMub3JnLzIwMDEvWE1MU2NoZW1hLWluc3RhbmNlIj4NCiAgPExpbmtJZD4xMjI8L0xpbmtJZD4NCiAgPEF1SWQ+OTAzMzkvNTEvMy8yL0QyMjAwNTAxMDAxMDAwMDAwMDAwLzEvMS8yNDIvSzIxMDEwMDAwIy9SMzAxMDAwMDAjLzEwMDAwMDwvQXVJZD4NCiAgPFNoYXBlSWQ+MTk3PC9TaGFwZUlkPg0KICA8U2xpZGVJZD4yNjM8L1NsaWRlSWQ+DQogIDxTbGlkZVBhZ2U+Nj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EwMTAwMDAjPC9JdGVtSWQ+DQogIDxEaXNwSXRlbUlkPksyMTAxMDAwMDA8L0Rpc3BJdGVtSWQ+DQogIDxDb2xJZD5SMzAxMDAwMDAjPC9Db2xJZD4NCiAgPFRlbUF4aXNUeXA+MTAwMDAwPC9UZW1BeGlzVHlwPg0KICA8TWVudU5tPumAo+e1kOaQjeebiuioiOeul+abuDwvTWVudU5tPg0KICA8SXRlbU5tPuWjsuS4iumrmDwvSXRlbU5tPg0KICA8Q29sTm0+5b2T5pyf6YeR6aGNPC9Db2xObT4NCiAgPEluZmxvd1ZhbHVlPjEwLDM3MjwvSW5mbG93VmFsdWU+DQogIDxPcmlnaW5WYWw+MTAsMzcyLDc2MSw1MDE8L09yaWdpblZhbD4NCiAgPExhc3ROdW1WYWw+MTAsMzcyLDc2M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wLDM3MjwvRGlzcFZhbHVlPg0KICA8TGFzdFVwZFRpbWU+MjAyNS8xMS8wNCAxMTo0NDo1NTwvTGFzdFVwZFRpbWU+DQogIDxFcnJvclN0YXR1cyAvPg0KPC9MaW5rSW5mbz4=</LinkInfo>
    <LinkInfo LinkId="123" Error="">PD94bWwgdmVyc2lvbj0iMS4wIiBlbmNvZGluZz0idXRmLTgiPz4NCjxMaW5rSW5mbyB4bWxuczp4c2Q9Imh0dHA6Ly93d3cudzMub3JnLzIwMDEvWE1MU2NoZW1hIiB4bWxuczp4c2k9Imh0dHA6Ly93d3cudzMub3JnLzIwMDEvWE1MU2NoZW1hLWluc3RhbmNlIj4NCiAgPExpbmtJZD4xMjM8L0xpbmtJZD4NCiAgPEF1SWQ+OTAzMzkvNTEvMy8yL0QyMjAwNTAxMDAxMDAwMDAwMDAwLzEvMS8yNDIvSzI3MDAwMDAwIy9SMzAxMDAwMDAjLzEwMDAwMDwvQXVJZD4NCiAgPFNoYXBlSWQ+MjEyPC9TaGFwZUlkPg0KICA8U2xpZGVJZD4yNjM8L1NsaWRlSWQ+DQogIDxTbGlkZVBhZ2U+Nj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cwMDAwMDAjPC9JdGVtSWQ+DQogIDxEaXNwSXRlbUlkPksyNzAwMDAwMDA8L0Rpc3BJdGVtSWQ+DQogIDxDb2xJZD5SMzAxMDAwMDAjPC9Db2xJZD4NCiAgPFRlbUF4aXNUeXA+MTAwMDAwPC9UZW1BeGlzVHlwPg0KICA8TWVudU5tPumAo+e1kOaQjeebiuioiOeul+abuDwvTWVudU5tPg0KICA8SXRlbU5tPuWWtualreWIqeebijwvSXRlbU5tPg0KICA8Q29sTm0+5b2T5pyf6YeR6aGNPC9Db2xObT4NCiAgPEluZmxvd1ZhbHVlPjMyMzwvSW5mbG93VmFsdWU+DQogIDxPcmlnaW5WYWw+MzIzLDU3NiwwNzI8L09yaWdpblZhbD4NCiAgPExhc3ROdW1WYWw+MzIzLDU3Nj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MyMzwvRGlzcFZhbHVlPg0KICA8TGFzdFVwZFRpbWU+MjAyNS8xMS8wNCAxMTo0NDo1NTwvTGFzdFVwZFRpbWU+DQogIDxFcnJvclN0YXR1cyAvPg0KPC9MaW5rSW5mbz4=</LinkInfo>
    <LinkInfo LinkId="124" Error="">PD94bWwgdmVyc2lvbj0iMS4wIiBlbmNvZGluZz0idXRmLTgiPz4NCjxMaW5rSW5mbyB4bWxuczp4c2Q9Imh0dHA6Ly93d3cudzMub3JnLzIwMDEvWE1MU2NoZW1hIiB4bWxuczp4c2k9Imh0dHA6Ly93d3cudzMub3JnLzIwMDEvWE1MU2NoZW1hLWluc3RhbmNlIj4NCiAgPExpbmtJZD4xMjQ8L0xpbmtJZD4NCiAgPEF1SWQ+OTAzMzkvNTEvMy8yL0QyMjAwNTAxMDAxMDAwMDAwMDAwLzEvMS8yNDIvSzIxMDEwMDAwIy9SMzAzMDAwMDAjLzEwMDAwMDwvQXVJZD4NCiAgPFNoYXBlSWQ+MTk4PC9TaGFwZUlkPg0KICA8U2xpZGVJZD4yNjM8L1NsaWRlSWQ+DQogIDxTbGlkZVBhZ2U+Nj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EwMTAwMDAjPC9JdGVtSWQ+DQogIDxEaXNwSXRlbUlkPksyMTAxMDAwMDA8L0Rpc3BJdGVtSWQ+DQogIDxDb2xJZD5SMzAzMDAwMDAjPC9Db2xJZD4NCiAgPFRlbUF4aXNUeXA+MTAwMDAwPC9UZW1BeGlzVHlwPg0KICA8TWVudU5tPumAo+e1kOaQjeebiuioiOeul+abuDwvTWVudU5tPg0KICA8SXRlbU5tPuWjsuS4iumrmDwvSXRlbU5tPg0KICA8Q29sTm0+5a++5YmN5pyf5aKX5rib546HPC9Db2xObT4NCiAgPEluZmxvd1ZhbHVlPjAuOTwvSW5mbG93VmFsdWU+DQogIDxPcmlnaW5WYWw+MC44NTI8L09yaWdpblZhbD4NCiAgPExhc3ROdW1WYWw+MC45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I5IDE4OjMx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wLjk8L0Rpc3BWYWx1ZT4NCiAgPExhc3RVcGRUaW1lPjIwMjUvMTEvMDQgMTE6NDQ6NTU8L0xhc3RVcGRUaW1lPg0KICA8RXJyb3JTdGF0dXMgLz4NCjwvTGlua0luZm8+</LinkInfo>
    <LinkInfo LinkId="125" Error="">PD94bWwgdmVyc2lvbj0iMS4wIiBlbmNvZGluZz0idXRmLTgiPz4NCjxMaW5rSW5mbyB4bWxuczp4c2Q9Imh0dHA6Ly93d3cudzMub3JnLzIwMDEvWE1MU2NoZW1hIiB4bWxuczp4c2k9Imh0dHA6Ly93d3cudzMub3JnLzIwMDEvWE1MU2NoZW1hLWluc3RhbmNlIj4NCiAgPExpbmtJZD4xMjU8L0xpbmtJZD4NCiAgPEF1SWQ+OTAzMzkvNTEvMy8yL0QyMjAwNTAxMDAxMDAwMDAwMDAwLzEvMS8yNDIvSzI3MDAwMDAwIy9SMzAzMDAwMDAjLzEwMDAwMDwvQXVJZD4NCiAgPFNoYXBlSWQ+ODwvU2hhcGVJZD4NCiAgPFNsaWRlSWQ+MjYzPC9TbGlkZUlkPg0KICA8U2xpZGVQYWdlPjY8L1NsaWRlUGFnZT4NCiAgPENvbXBhbnlJZD45MDMzOTwvQ29tcGFueUlkPg0KICA8QWNQZXJpb2Q+NTE8L0FjUGVyaW9kPg0KICA8UGVyaW9kVHlwZT4zPC9QZXJpb2RUeXBlPg0KICA8UGVyaW9kRHRsVHlwZT4yPC9QZXJpb2REdGxUeXBlPg0KICA8UGVyaW9kU3RhcnREYXRlPjIwMjUvMDcvMDE8L1BlcmlvZFN0YXJ0RGF0ZT4NCiAgPER0S2luZElkPkQyMjAwNTAxMDAxMDAwMDAwMDAwPC9EdEtpbmRJZD4NCiAgPERvY1R5cD4xPC9Eb2NUeXA+DQogIDxEb2NUeXBObT7ms5XlrprplovnpLo8L0RvY1R5cE5tPg0KICA8U3VtQWNUeXA+MTwvU3VtQWNUeXA+DQogIDxTaGVldFR5cD4yNDI8L1NoZWV0VHlwPg0KICA8U2hlZXRObT7plovnpLrmlbDlgKTnorroqo0o6ZaL56S65Y2Y5L2NMSk8L1NoZWV0Tm0+DQogIDxJdGVtSWQ+SzI3MDAwMDAwIzwvSXRlbUlkPg0KICA8RGlzcEl0ZW1JZD5LMjcwMDAwMDAwPC9EaXNwSXRlbUlkPg0KICA8Q29sSWQ+UjMwMzAwMDAwIzwvQ29sSWQ+DQogIDxUZW1BeGlzVHlwPjEwMDAwMDwvVGVtQXhpc1R5cD4NCiAgPE1lbnVObT7pgKPntZDmkI3nm4roqIjnrpfmm7g8L01lbnVObT4NCiAgPEl0ZW1ObT7llrbmpa3liKnnm4o8L0l0ZW1ObT4NCiAgPENvbE5tPuWvvuWJjeacn+Wil+a4m+eOhzwvQ29sTm0+DQogIDxJbmZsb3dWYWx1ZT4xMzMuNzwvSW5mbG93VmFsdWU+DQogIDxPcmlnaW5WYWw+MTMzLjY5ODwvT3JpZ2luVmFsPg0KICA8TGFzdE51bVZhbD4xMzMuNz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MzLjc8L0Rpc3BWYWx1ZT4NCiAgPExhc3RVcGRUaW1lPjIwMjUvMTEvMDQgMTE6NDQ6NTU8L0xhc3RVcGRUaW1lPg0KICA8RXJyb3JTdGF0dXMgLz4NCjwvTGlua0luZm8+</LinkInfo>
    <LinkInfo LinkId="126" Error="">PD94bWwgdmVyc2lvbj0iMS4wIiBlbmNvZGluZz0idXRmLTgiPz4NCjxMaW5rSW5mbyB4bWxuczp4c2Q9Imh0dHA6Ly93d3cudzMub3JnLzIwMDEvWE1MU2NoZW1hIiB4bWxuczp4c2k9Imh0dHA6Ly93d3cudzMub3JnLzIwMDEvWE1MU2NoZW1hLWluc3RhbmNlIj4NCiAgPExpbmtJZD4xMjY8L0xpbmtJZD4NCiAgPEF1SWQ+OTAzMzkvNTEvMy8yL0QyMjAyNTAwNTAwNTAwMDAwMDAwLzEvMS8yNDIvSzEwMTAxMDAwIy9VMzAxMDAwMDAxLzEwMT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xMDAwMDAxPC9Db2xJZD4NCiAgPFRlbUF4aXNUeXA+MTAxMDAwPC9UZW1BeGlzVHlwPg0KICA8TWVudU5tPuOCu+OCsOODoeODs+ODiOaDheWgsTwvTWVudU5tPg0KICA8SXRlbU5tPuWklumDqOmhp+WuouOBuOOBruWjsuS4iumrmDwvSXRlbU5tPg0KICA8Q29sTm0+5YmN5pyf44Ki44K544Oi44OI44Os44O844OH44Kj44Oz44Kw5LqL5qWtPC9Db2xObT4NCiAgPEluZmxvd1ZhbHVlPjIsMDM3PC9JbmZsb3dWYWx1ZT4NCiAgPE9yaWdpblZhbD4yLDAzNyw4NTgsMTAxPC9PcmlnaW5WYWw+DQogIDxMYXN0TnVtVmFsPjIsMDM3LDg1OD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sMDM3PC9EaXNwVmFsdWU+DQogIDxMYXN0VXBkVGltZT4yMDI1LzExLzA0IDExOjQ0OjU1PC9MYXN0VXBkVGltZT4NCiAgPEVycm9yU3RhdHVzIC8+DQo8L0xpbmtJbmZvPg==</LinkInfo>
    <LinkInfo LinkId="127" Error="">PD94bWwgdmVyc2lvbj0iMS4wIiBlbmNvZGluZz0idXRmLTgiPz4NCjxMaW5rSW5mbyB4bWxuczp4c2Q9Imh0dHA6Ly93d3cudzMub3JnLzIwMDEvWE1MU2NoZW1hIiB4bWxuczp4c2k9Imh0dHA6Ly93d3cudzMub3JnLzIwMDEvWE1MU2NoZW1hLWluc3RhbmNlIj4NCiAgPExpbmtJZD4xMjc8L0xpbmtJZD4NCiAgPEF1SWQ+OTAzMzkvNTEvMy8yL0QyMjAyNTAwNTAwNTAwMDAwMDAwLzEvMS8yNDIvSzEwMTAxMDAwIy9VMzAxMDAwMDAyLzEwMT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xMDAwMDAyPC9Db2xJZD4NCiAgPFRlbUF4aXNUeXA+MTAxMDAwPC9UZW1BeGlzVHlwPg0KICA8TWVudU5tPuOCu+OCsOODoeODs+ODiOaDheWgsTwvTWVudU5tPg0KICA8SXRlbU5tPuWklumDqOmhp+WuouOBuOOBruWjsuS4iumrmDwvSXRlbU5tPg0KICA8Q29sTm0+5YmN5pyf44Ki44K544Oi44OV44O844OJ44K144O844OT44K55LqL5qWtPC9Db2xObT4NCiAgPEluZmxvd1ZhbHVlPjQsMTM2PC9JbmZsb3dWYWx1ZT4NCiAgPE9yaWdpblZhbD40LDEzNiw1MzEsNjM0PC9PcmlnaW5WYWw+DQogIDxMYXN0TnVtVmFsPjQsMTM2LDUzM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QsMTM2PC9EaXNwVmFsdWU+DQogIDxMYXN0VXBkVGltZT4yMDI1LzExLzA0IDExOjQ0OjU1PC9MYXN0VXBkVGltZT4NCiAgPEVycm9yU3RhdHVzIC8+DQo8L0xpbmtJbmZvPg==</LinkInfo>
    <LinkInfo LinkId="128" Error="">PD94bWwgdmVyc2lvbj0iMS4wIiBlbmNvZGluZz0idXRmLTgiPz4NCjxMaW5rSW5mbyB4bWxuczp4c2Q9Imh0dHA6Ly93d3cudzMub3JnLzIwMDEvWE1MU2NoZW1hIiB4bWxuczp4c2k9Imh0dHA6Ly93d3cudzMub3JnLzIwMDEvWE1MU2NoZW1hLWluc3RhbmNlIj4NCiAgPExpbmtJZD4xMjg8L0xpbmtJZD4NCiAgPEF1SWQ+OTAzMzkvNTEvMy8yL0QyMjAyNTAwNTAwNTAwMDAwMDAwLzEvMS8yNDIvSzEwMTAxMDAwIy9VMzAxMDAwMDAzLzEwMT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xMDAwMDAzPC9Db2xJZD4NCiAgPFRlbUF4aXNUeXA+MTAxMDAwPC9UZW1BeGlzVHlwPg0KICA8TWVudU5tPuOCu+OCsOODoeODs+ODiOaDheWgsTwvTWVudU5tPg0KICA8SXRlbU5tPuWklumDqOmhp+WuouOBuOOBruWjsuS4iumrmDwvSXRlbU5tPg0KICA8Q29sTm0+5YmN5pyf44Ki44K544Oi5LuL6K2344K144O844OT44K55LqL5qWtPC9Db2xObT4NCiAgPEluZmxvd1ZhbHVlPjIsNzcyPC9JbmZsb3dWYWx1ZT4NCiAgPE9yaWdpblZhbD4yLDc3Miw3NDMsNTE3PC9PcmlnaW5WYWw+DQogIDxMYXN0TnVtVmFsPjIsNzcyLDc0Mz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sNzcyPC9EaXNwVmFsdWU+DQogIDxMYXN0VXBkVGltZT4yMDI1LzExLzA0IDExOjQ0OjU1PC9MYXN0VXBkVGltZT4NCiAgPEVycm9yU3RhdHVzIC8+DQo8L0xpbmtJbmZvPg==</LinkInfo>
    <LinkInfo LinkId="129" Error="">PD94bWwgdmVyc2lvbj0iMS4wIiBlbmNvZGluZz0idXRmLTgiPz4NCjxMaW5rSW5mbyB4bWxuczp4c2Q9Imh0dHA6Ly93d3cudzMub3JnLzIwMDEvWE1MU2NoZW1hIiB4bWxuczp4c2k9Imh0dHA6Ly93d3cudzMub3JnLzIwMDEvWE1MU2NoZW1hLWluc3RhbmNlIj4NCiAgPExpbmtJZD4xMjk8L0xpbmtJZD4NCiAgPEF1SWQ+OTAzMzkvNTEvMy8yL0QyMjAyNTAwNTAwNTAwMDAwMDAwLzEvMS8yNDIvSzEwMTAxMDAwIy9VMzAxMDAwMDA0LzEwMT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xMDAwMDA0PC9Db2xJZD4NCiAgPFRlbUF4aXNUeXA+MTAxMDAwPC9UZW1BeGlzVHlwPg0KICA8TWVudU5tPuOCu+OCsOODoeODs+ODiOaDheWgsTwvTWVudU5tPg0KICA8SXRlbU5tPuWklumDqOmhp+WuouOBuOOBruWjsuS4iumrmDwvSXRlbU5tPg0KICA8Q29sTm0+5YmN5pyfQVNNT0NBVEVSSU5HKEhLKeS6i+alrTwvQ29sTm0+DQogIDxJbmZsb3dWYWx1ZT4xLDMzNTwvSW5mbG93VmFsdWU+DQogIDxPcmlnaW5WYWw+MSwzMzUsNTQxLDM4NDwvT3JpZ2luVmFsPg0KICA8TGFzdE51bVZhbD4xLDMzNSw1NDE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zAgMDk6MTk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LDMzNTwvRGlzcFZhbHVlPg0KICA8TGFzdFVwZFRpbWU+MjAyNS8xMS8wNCAxMTo0NDo1NTwvTGFzdFVwZFRpbWU+DQogIDxFcnJvclN0YXR1cyAvPg0KPC9MaW5rSW5mbz4=</LinkInfo>
    <LinkInfo LinkId="133" Error="">PD94bWwgdmVyc2lvbj0iMS4wIiBlbmNvZGluZz0idXRmLTgiPz4NCjxMaW5rSW5mbyB4bWxuczp4c2Q9Imh0dHA6Ly93d3cudzMub3JnLzIwMDEvWE1MU2NoZW1hIiB4bWxuczp4c2k9Imh0dHA6Ly93d3cudzMub3JnLzIwMDEvWE1MU2NoZW1hLWluc3RhbmNlIj4NCiAgPExpbmtJZD4xMzM8L0xpbmtJZD4NCiAgPEF1SWQ+OTAzMzkvNTEvMy8yL0QyMjAyNTAwNTAwNTAwMDAwMDAwLzEvMS8yNDIvSzEwMTAxMDAwIy9SMzAxMDFaMDAjLzEwMT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SMzAxMDFaMDAjPC9Db2xJZD4NCiAgPFRlbUF4aXNUeXA+MTAxMDAwPC9UZW1BeGlzVHlwPg0KICA8TWVudU5tPuOCu+OCsOODoeODs+ODiOaDheWgsTwvTWVudU5tPg0KICA8SXRlbU5tPuWklumDqOmhp+WuouOBuOOBruWjsuS4iumrmDwvSXRlbU5tPg0KICA8Q29sTm0+5YmN5pyf5ZCI6KiIPC9Db2xObT4NCiAgPEluZmxvd1ZhbHVlPjEwLDI4NTwvSW5mbG93VmFsdWU+DQogIDxPcmlnaW5WYWw+MTAsMjg1LDA2Myw3Mjg8L09yaWdpblZhbD4NCiAgPExhc3ROdW1WYWw+MTAsMjg1LDA2Mz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wLDI4NTwvRGlzcFZhbHVlPg0KICA8TGFzdFVwZFRpbWU+MjAyNS8xMS8wNCAxMTo0NDo1NTwvTGFzdFVwZFRpbWU+DQogIDxFcnJvclN0YXR1cyAvPg0KPC9MaW5rSW5mbz4=</LinkInfo>
    <LinkInfo LinkId="134" Error="">PD94bWwgdmVyc2lvbj0iMS4wIiBlbmNvZGluZz0idXRmLTgiPz4NCjxMaW5rSW5mbyB4bWxuczp4c2Q9Imh0dHA6Ly93d3cudzMub3JnLzIwMDEvWE1MU2NoZW1hIiB4bWxuczp4c2k9Imh0dHA6Ly93d3cudzMub3JnLzIwMDEvWE1MU2NoZW1hLWluc3RhbmNlIj4NCiAgPExpbmtJZD4xMzQ8L0xpbmtJZD4NCiAgPEF1SWQ+OTAzMzkvNTEvMy8yL0QyMjAyNTAwNTAwNTAwMDAwMDAwLzEvMS8yNDIvSzEwMTAxMDAwIy9VMzAxMDAwMDAx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xMDAwMDAxPC9Db2xJZD4NCiAgPFRlbUF4aXNUeXA+MTAwMDAwPC9UZW1BeGlzVHlwPg0KICA8TWVudU5tPuOCu+OCsOODoeODs+ODiOaDheWgsTwvTWVudU5tPg0KICA8SXRlbU5tPuWklumDqOmhp+WuouOBuOOBruWjsuS4iumrmDwvSXRlbU5tPg0KICA8Q29sTm0+5b2T5pyf44Ki44K544Oi44OI44Os44O844OH44Kj44Oz44Kw5LqL5qWtPC9Db2xObT4NCiAgPEluZmxvd1ZhbHVlPjEsODczPC9JbmZsb3dWYWx1ZT4NCiAgPE9yaWdpblZhbD4xLDg3Myw0NzQsNzAzPC9PcmlnaW5WYWw+DQogIDxMYXN0TnVtVmFsPjEsODczLDQ3ND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sODczPC9EaXNwVmFsdWU+DQogIDxMYXN0VXBkVGltZT4yMDI1LzExLzA0IDExOjQ0OjU1PC9MYXN0VXBkVGltZT4NCiAgPEVycm9yU3RhdHVzIC8+DQo8L0xpbmtJbmZvPg==</LinkInfo>
    <LinkInfo LinkId="135" Error="">PD94bWwgdmVyc2lvbj0iMS4wIiBlbmNvZGluZz0idXRmLTgiPz4NCjxMaW5rSW5mbyB4bWxuczp4c2Q9Imh0dHA6Ly93d3cudzMub3JnLzIwMDEvWE1MU2NoZW1hIiB4bWxuczp4c2k9Imh0dHA6Ly93d3cudzMub3JnLzIwMDEvWE1MU2NoZW1hLWluc3RhbmNlIj4NCiAgPExpbmtJZD4xMzU8L0xpbmtJZD4NCiAgPEF1SWQ+OTAzMzkvNTEvMy8yL0QyMjAyNTAwNTAwNTAwMDAwMDAwLzEvMS8yNDIvSzEwMTAxMDAwIy9VMzAxMDAwMDAy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xMDAwMDAyPC9Db2xJZD4NCiAgPFRlbUF4aXNUeXA+MTAwMDAwPC9UZW1BeGlzVHlwPg0KICA8TWVudU5tPuOCu+OCsOODoeODs+ODiOaDheWgsTwvTWVudU5tPg0KICA8SXRlbU5tPuWklumDqOmhp+WuouOBuOOBruWjsuS4iumrmDwvSXRlbU5tPg0KICA8Q29sTm0+5b2T5pyf44Ki44K544Oi44OV44O844OJ44K144O844OT44K55LqL5qWtPC9Db2xObT4NCiAgPEluZmxvd1ZhbHVlPjQsNTU1PC9JbmZsb3dWYWx1ZT4NCiAgPE9yaWdpblZhbD40LDU1NSw2NDcsNTE3PC9PcmlnaW5WYWw+DQogIDxMYXN0TnVtVmFsPjQsNTU1LDY0Nz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QsNTU1PC9EaXNwVmFsdWU+DQogIDxMYXN0VXBkVGltZT4yMDI1LzExLzA0IDExOjQ0OjU1PC9MYXN0VXBkVGltZT4NCiAgPEVycm9yU3RhdHVzIC8+DQo8L0xpbmtJbmZvPg==</LinkInfo>
    <LinkInfo LinkId="136" Error="">PD94bWwgdmVyc2lvbj0iMS4wIiBlbmNvZGluZz0idXRmLTgiPz4NCjxMaW5rSW5mbyB4bWxuczp4c2Q9Imh0dHA6Ly93d3cudzMub3JnLzIwMDEvWE1MU2NoZW1hIiB4bWxuczp4c2k9Imh0dHA6Ly93d3cudzMub3JnLzIwMDEvWE1MU2NoZW1hLWluc3RhbmNlIj4NCiAgPExpbmtJZD4xMzY8L0xpbmtJZD4NCiAgPEF1SWQ+OTAzMzkvNTEvMy8yL0QyMjAyNTAwNTAwNTAwMDAwMDAwLzEvMS8yNDIvSzEwMTAxMDAwIy9VMzAxMDAwMDAz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xMDAwMDAzPC9Db2xJZD4NCiAgPFRlbUF4aXNUeXA+MTAwMDAwPC9UZW1BeGlzVHlwPg0KICA8TWVudU5tPuOCu+OCsOODoeODs+ODiOaDheWgsTwvTWVudU5tPg0KICA8SXRlbU5tPuWklumDqOmhp+WuouOBuOOBruWjsuS4iumrmDwvSXRlbU5tPg0KICA8Q29sTm0+5b2T5pyf44Ki44K544Oi5LuL6K2344K144O844OT44K55LqL5qWtPC9Db2xObT4NCiAgPEluZmxvd1ZhbHVlPjIsNjY3PC9JbmZsb3dWYWx1ZT4NCiAgPE9yaWdpblZhbD4yLDY2NywzMjMsOTkzPC9PcmlnaW5WYWw+DQogIDxMYXN0TnVtVmFsPjIsNjY3LDMyMz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sNjY3PC9EaXNwVmFsdWU+DQogIDxMYXN0VXBkVGltZT4yMDI1LzExLzA0IDExOjQ0OjU1PC9MYXN0VXBkVGltZT4NCiAgPEVycm9yU3RhdHVzIC8+DQo8L0xpbmtJbmZvPg==</LinkInfo>
    <LinkInfo LinkId="137" Error="">PD94bWwgdmVyc2lvbj0iMS4wIiBlbmNvZGluZz0idXRmLTgiPz4NCjxMaW5rSW5mbyB4bWxuczp4c2Q9Imh0dHA6Ly93d3cudzMub3JnLzIwMDEvWE1MU2NoZW1hIiB4bWxuczp4c2k9Imh0dHA6Ly93d3cudzMub3JnLzIwMDEvWE1MU2NoZW1hLWluc3RhbmNlIj4NCiAgPExpbmtJZD4xMzc8L0xpbmtJZD4NCiAgPEF1SWQ+OTAzMzkvNTEvMy8yL0QyMjAyNTAwNTAwNTAwMDAwMDAwLzEvMS8yNDIvSzEwMTAxMDAwIy9VMzAxMDAwMDA0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xMDAwMDA0PC9Db2xJZD4NCiAgPFRlbUF4aXNUeXA+MTAwMDAwPC9UZW1BeGlzVHlwPg0KICA8TWVudU5tPuOCu+OCsOODoeODs+ODiOaDheWgsTwvTWVudU5tPg0KICA8SXRlbU5tPuWklumDqOmhp+WuouOBuOOBruWjsuS4iumrmDwvSXRlbU5tPg0KICA8Q29sTm0+5b2T5pyfQVNNT0NBVEVSSU5HKEhLKeS6i+alrTwvQ29sTm0+DQogIDxJbmZsb3dWYWx1ZT4xLDI3MzwvSW5mbG93VmFsdWU+DQogIDxPcmlnaW5WYWw+MSwyNzMsOTI2LDE5NjwvT3JpZ2luVmFsPg0KICA8TGFzdE51bVZhbD4xLDI3Myw5MjY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zAgMDk6MTk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LDI3MzwvRGlzcFZhbHVlPg0KICA8TGFzdFVwZFRpbWU+MjAyNS8xMS8wNCAxMTo0NDo1NTwvTGFzdFVwZFRpbWU+DQogIDxFcnJvclN0YXR1cyAvPg0KPC9MaW5rSW5mbz4=</LinkInfo>
    <LinkInfo LinkId="139" Error="">PD94bWwgdmVyc2lvbj0iMS4wIiBlbmNvZGluZz0idXRmLTgiPz4NCjxMaW5rSW5mbyB4bWxuczp4c2Q9Imh0dHA6Ly93d3cudzMub3JnLzIwMDEvWE1MU2NoZW1hIiB4bWxuczp4c2k9Imh0dHA6Ly93d3cudzMub3JnLzIwMDEvWE1MU2NoZW1hLWluc3RhbmNlIj4NCiAgPExpbmtJZD4xMzk8L0xpbmtJZD4NCiAgPEF1SWQ+OTAzMzkvNTEvMy8yL0QyMjAyNTAwNTAwNTAwMDAwMDAwLzEvMS8yNDIvSzEwMTAxMDAwIy9SMzAxMDBaMDAj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SMzAxMDBaMDAjPC9Db2xJZD4NCiAgPFRlbUF4aXNUeXA+MTAwMDAwPC9UZW1BeGlzVHlwPg0KICA8TWVudU5tPuOCu+OCsOODoeODs+ODiOaDheWgsTwvTWVudU5tPg0KICA8SXRlbU5tPuWklumDqOmhp+WuouOBuOOBruWjsuS4iumrmDwvSXRlbU5tPg0KICA8Q29sTm0+5b2T5pyf5aCx5ZGK44K744Kw44Oh44Oz44OI6KiIPC9Db2xObT4NCiAgPEluZmxvd1ZhbHVlPjEwLDM3MjwvSW5mbG93VmFsdWU+DQogIDxPcmlnaW5WYWw+MTAsMzcyLDc2MSw1MDE8L09yaWdpblZhbD4NCiAgPExhc3ROdW1WYWw+MTAsMzcyLDc2M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wLDM3MjwvRGlzcFZhbHVlPg0KICA8TGFzdFVwZFRpbWU+MjAyNS8xMS8wNCAxMTo0NDo1NTwvTGFzdFVwZFRpbWU+DQogIDxFcnJvclN0YXR1cyAvPg0KPC9MaW5rSW5mbz4=</LinkInfo>
    <LinkInfo LinkId="140" Error="">PD94bWwgdmVyc2lvbj0iMS4wIiBlbmNvZGluZz0idXRmLTgiPz4NCjxMaW5rSW5mbyB4bWxuczp4c2Q9Imh0dHA6Ly93d3cudzMub3JnLzIwMDEvWE1MU2NoZW1hIiB4bWxuczp4c2k9Imh0dHA6Ly93d3cudzMub3JnLzIwMDEvWE1MU2NoZW1hLWluc3RhbmNlIj4NCiAgPExpbmtJZD4xNDA8L0xpbmtJZD4NCiAgPEF1SWQ+OTAzMzkvNTEvMy8yL0QyMjAyNTAwNTAwNTAwMDAwMDAwLzEvMS8yNDIvSzEwMTAxMDAwIy9VMzAzMDAwMDAx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zMDAwMDAxPC9Db2xJZD4NCiAgPFRlbUF4aXNUeXA+MTAwMDAwPC9UZW1BeGlzVHlwPg0KICA8TWVudU5tPuOCu+OCsOODoeODs+ODiOaDheWgsTwvTWVudU5tPg0KICA8SXRlbU5tPuWklumDqOmhp+WuouOBuOOBruWjsuS4iumrmDwvSXRlbU5tPg0KICA8Q29sTm0+44Ki44K544Oi44OI44Os44O844OH44Kj44Oz44Kw5LqL5qWt5a++5YmN5pyf5aKX5rib546HPC9Db2xObT4NCiAgPEluZmxvd1ZhbHVlPuKWszguMTwvSW5mbG93VmFsdWU+DQogIDxPcmlnaW5WYWw+LTguMDY2PC9PcmlnaW5WYWw+DQogIDxMYXN0TnVtVmFsPi04LjE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zAgMDk6MTk6NDU8L0RUb3RhbFlNREhNUz4NCiAgPFplcm9EaXNwVHlwPjE8L1plcm9EaXNwVHlwPg0KICA8RWFzTnVtVmlld1VuaXRUeXA+MTwvRWFzTnVtVmlld1VuaXRUeXA+DQogIDxFYXNOdW1EZWNpbWFsUG9pbnQ+MTwvRWFzTnVtRGVjaW1hbFBvaW50Pg0KICA8RWFzTnVtUm91bmRUeXA+MT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7ilrM4LjE8L0Rpc3BWYWx1ZT4NCiAgPExhc3RVcGRUaW1lPjIwMjUvMTEvMDQgMTE6NDQ6NTU8L0xhc3RVcGRUaW1lPg0KICA8RXJyb3JTdGF0dXMgLz4NCjwvTGlua0luZm8+</LinkInfo>
    <LinkInfo LinkId="141" Error="">PD94bWwgdmVyc2lvbj0iMS4wIiBlbmNvZGluZz0idXRmLTgiPz4NCjxMaW5rSW5mbyB4bWxuczp4c2Q9Imh0dHA6Ly93d3cudzMub3JnLzIwMDEvWE1MU2NoZW1hIiB4bWxuczp4c2k9Imh0dHA6Ly93d3cudzMub3JnLzIwMDEvWE1MU2NoZW1hLWluc3RhbmNlIj4NCiAgPExpbmtJZD4xNDE8L0xpbmtJZD4NCiAgPEF1SWQ+OTAzMzkvNTEvMy8yL0QyMjAyNTAwNTAwNTAwMDAwMDAwLzEvMS8yNDIvSzEwMTAxMDAwIy9VMzAzMDAwMDAy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zMDAwMDAyPC9Db2xJZD4NCiAgPFRlbUF4aXNUeXA+MTAwMDAwPC9UZW1BeGlzVHlwPg0KICA8TWVudU5tPuOCu+OCsOODoeODs+ODiOaDheWgsTwvTWVudU5tPg0KICA8SXRlbU5tPuWklumDqOmhp+WuouOBuOOBruWjsuS4iumrmDwvSXRlbU5tPg0KICA8Q29sTm0+44Ki44K544Oi44OV44O844OJ44K144O844OT44K55LqL5qWt5a++5YmN5pyf5aKX5rib546HPC9Db2xObT4NCiAgPEluZmxvd1ZhbHVlPjEwLjE8L0luZmxvd1ZhbHVlPg0KICA8T3JpZ2luVmFsPjEwLjEzMjwvT3JpZ2luVmFsPg0KICA8TGFzdE51bVZhbD4xMC4x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MwIDA5OjE5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MC4xPC9EaXNwVmFsdWU+DQogIDxMYXN0VXBkVGltZT4yMDI1LzExLzA0IDExOjQ0OjU1PC9MYXN0VXBkVGltZT4NCiAgPEVycm9yU3RhdHVzIC8+DQo8L0xpbmtJbmZvPg==</LinkInfo>
    <LinkInfo LinkId="143" Error="">PD94bWwgdmVyc2lvbj0iMS4wIiBlbmNvZGluZz0idXRmLTgiPz4NCjxMaW5rSW5mbyB4bWxuczp4c2Q9Imh0dHA6Ly93d3cudzMub3JnLzIwMDEvWE1MU2NoZW1hIiB4bWxuczp4c2k9Imh0dHA6Ly93d3cudzMub3JnLzIwMDEvWE1MU2NoZW1hLWluc3RhbmNlIj4NCiAgPExpbmtJZD4xNDM8L0xpbmtJZD4NCiAgPEF1SWQ+OTAzMzkvNTEvMy8yL0QyMjAyNTAwNTAwNTAwMDAwMDAwLzEvMS8yNDIvSzEwMTAxMDAwIy9VMzAzMDAwMDA0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zMDAwMDA0PC9Db2xJZD4NCiAgPFRlbUF4aXNUeXA+MTAwMDAwPC9UZW1BeGlzVHlwPg0KICA8TWVudU5tPuOCu+OCsOODoeODs+ODiOaDheWgsTwvTWVudU5tPg0KICA8SXRlbU5tPuWklumDqOmhp+WuouOBuOOBruWjsuS4iumrmDwvSXRlbU5tPg0KICA8Q29sTm0+QVNNT0NBVEVSSU5HKEhLKeS6i+alreWvvuWJjeacn+Wil+a4m+eOhzwvQ29sTm0+DQogIDxJbmZsb3dWYWx1ZT7ilrM0LjY8L0luZmxvd1ZhbHVlPg0KICA8T3JpZ2luVmFsPi00LjYxMzwvT3JpZ2luVmFsPg0KICA8TGFzdE51bVZhbD4tNC42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MwIDA5OjE5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7ilrM0LjY8L0Rpc3BWYWx1ZT4NCiAgPExhc3RVcGRUaW1lPjIwMjUvMTEvMDQgMTE6NDQ6NTU8L0xhc3RVcGRUaW1lPg0KICA8RXJyb3JTdGF0dXMgLz4NCjwvTGlua0luZm8+</LinkInfo>
    <LinkInfo LinkId="146" Error="">PD94bWwgdmVyc2lvbj0iMS4wIiBlbmNvZGluZz0idXRmLTgiPz4NCjxMaW5rSW5mbyB4bWxuczp4c2Q9Imh0dHA6Ly93d3cudzMub3JnLzIwMDEvWE1MU2NoZW1hIiB4bWxuczp4c2k9Imh0dHA6Ly93d3cudzMub3JnLzIwMDEvWE1MU2NoZW1hLWluc3RhbmNlIj4NCiAgPExpbmtJZD4xNDY8L0xpbmtJZD4NCiAgPEF1SWQ+OTAzMzkvNTEvMy8yL0QyMjAwNTAxMDAxMDAwMDAwMDAwLzEvMS8yNDIvSzIyMDEwMDAwIy9SMzAxMDAwMDAjLzEwMT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IwMTAwMDAjPC9JdGVtSWQ+DQogIDxEaXNwSXRlbUlkPksyMjAxMDAwMDA8L0Rpc3BJdGVtSWQ+DQogIDxDb2xJZD5SMzAxMDAwMDAjPC9Db2xJZD4NCiAgPFRlbUF4aXNUeXA+MTAxMDAwPC9UZW1BeGlzVHlwPg0KICA8TWVudU5tPumAo+e1kOaQjeebiuioiOeul+abuDwvTWVudU5tPg0KICA8SXRlbU5tPuWjsuS4iuWOn+S+oTwvSXRlbU5tPg0KICA8Q29sTm0+5YmN5pyf6YeR6aGNPC9Db2xObT4NCiAgPEluZmxvd1ZhbHVlPjgsMzk5PC9JbmZsb3dWYWx1ZT4NCiAgPE9yaWdpblZhbD44LDM5OSwzNTEsMDQ5PC9PcmlnaW5WYWw+DQogIDxMYXN0TnVtVmFsPjgsMzk5LDM1M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gsMzk5PC9EaXNwVmFsdWU+DQogIDxMYXN0VXBkVGltZT4yMDI1LzExLzA0IDExOjQ0OjU1PC9MYXN0VXBkVGltZT4NCiAgPEVycm9yU3RhdHVzIC8+DQo8L0xpbmtJbmZvPg==</LinkInfo>
    <LinkInfo LinkId="147" Error="">PD94bWwgdmVyc2lvbj0iMS4wIiBlbmNvZGluZz0idXRmLTgiPz4NCjxMaW5rSW5mbyB4bWxuczp4c2Q9Imh0dHA6Ly93d3cudzMub3JnLzIwMDEvWE1MU2NoZW1hIiB4bWxuczp4c2k9Imh0dHA6Ly93d3cudzMub3JnLzIwMDEvWE1MU2NoZW1hLWluc3RhbmNlIj4NCiAgPExpbmtJZD4xNDc8L0xpbmtJZD4NCiAgPEF1SWQ+OTAzMzkvNTEvMy8yL0QyMjAwNTAxMDAxMDAwMDAwMDAwLzEvMS8yNDIvSzIzMDAwMDAwIy9SMzAxMDAwMDAjLzEwMT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MwMDAwMDAjPC9JdGVtSWQ+DQogIDxEaXNwSXRlbUlkPksyMzAwMDAwMDA8L0Rpc3BJdGVtSWQ+DQogIDxDb2xJZD5SMzAxMDAwMDAjPC9Db2xJZD4NCiAgPFRlbUF4aXNUeXA+MTAxMDAwPC9UZW1BeGlzVHlwPg0KICA8TWVudU5tPumAo+e1kOaQjeebiuioiOeul+abuDwvTWVudU5tPg0KICA8SXRlbU5tPuWjsuS4iue3j+WIqeebijwvSXRlbU5tPg0KICA8Q29sTm0+5YmN5pyf6YeR6aGNPC9Db2xObT4NCiAgPEluZmxvd1ZhbHVlPjEsODg1PC9JbmZsb3dWYWx1ZT4NCiAgPE9yaWdpblZhbD4xLDg4NSw3MTIsNjc5PC9PcmlnaW5WYWw+DQogIDxMYXN0TnVtVmFsPjEsODg1LDcxMj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sODg1PC9EaXNwVmFsdWU+DQogIDxMYXN0VXBkVGltZT4yMDI1LzExLzA0IDExOjQ0OjU1PC9MYXN0VXBkVGltZT4NCiAgPEVycm9yU3RhdHVzIC8+DQo8L0xpbmtJbmZvPg==</LinkInfo>
    <LinkInfo LinkId="148" Error="">PD94bWwgdmVyc2lvbj0iMS4wIiBlbmNvZGluZz0idXRmLTgiPz4NCjxMaW5rSW5mbyB4bWxuczp4c2Q9Imh0dHA6Ly93d3cudzMub3JnLzIwMDEvWE1MU2NoZW1hIiB4bWxuczp4c2k9Imh0dHA6Ly93d3cudzMub3JnLzIwMDEvWE1MU2NoZW1hLWluc3RhbmNlIj4NCiAgPExpbmtJZD4xNDg8L0xpbmtJZD4NCiAgPEF1SWQ+OTAzMzkvNTEvMy8yL0QyMjAwNTAxMDAxMDAwMDAwMDAwLzEvMS8yNDIvSzI2MFowMDAwIy9SMzAxMDAwMDAjLzEwMT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YwWjAwMDAjPC9JdGVtSWQ+DQogIDxEaXNwSXRlbUlkPksyNjBaMDAwMDA8L0Rpc3BJdGVtSWQ+DQogIDxDb2xJZD5SMzAxMDAwMDAjPC9Db2xJZD4NCiAgPFRlbUF4aXNUeXA+MTAxMDAwPC9UZW1BeGlzVHlwPg0KICA8TWVudU5tPumAo+e1kOaQjeebiuioiOeul+abuDwvTWVudU5tPg0KICA8SXRlbU5tPuiyqeWjsuiyu+WPiuOBs+S4gOiIrOeuoeeQhuiyuzwvSXRlbU5tPg0KICA8Q29sTm0+5YmN5pyf6YeR6aGNPC9Db2xObT4NCiAgPEluZmxvd1ZhbHVlPjEsNzQ3PC9JbmZsb3dWYWx1ZT4NCiAgPE9yaWdpblZhbD4xLDc0NywyNTMsNjIzPC9PcmlnaW5WYWw+DQogIDxMYXN0TnVtVmFsPjEsNzQ3LDI1Mz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sNzQ3PC9EaXNwVmFsdWU+DQogIDxMYXN0VXBkVGltZT4yMDI1LzExLzA0IDExOjQ0OjU1PC9MYXN0VXBkVGltZT4NCiAgPEVycm9yU3RhdHVzIC8+DQo8L0xpbmtJbmZvPg==</LinkInfo>
    <LinkInfo LinkId="149" Error="">PD94bWwgdmVyc2lvbj0iMS4wIiBlbmNvZGluZz0idXRmLTgiPz4NCjxMaW5rSW5mbyB4bWxuczp4c2Q9Imh0dHA6Ly93d3cudzMub3JnLzIwMDEvWE1MU2NoZW1hIiB4bWxuczp4c2k9Imh0dHA6Ly93d3cudzMub3JnLzIwMDEvWE1MU2NoZW1hLWluc3RhbmNlIj4NCiAgPExpbmtJZD4xNDk8L0xpbmtJZD4NCiAgPEF1SWQ+OTAzMzkvNTEvMy8yL0QyMjAwNTAxMDAxMDAwMDAwMDAwLzEvMS8yNDIvSzI3MDAwMDAwIy9SMzAxMDAwMDAjLzEwMT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cwMDAwMDAjPC9JdGVtSWQ+DQogIDxEaXNwSXRlbUlkPksyNzAwMDAwMDA8L0Rpc3BJdGVtSWQ+DQogIDxDb2xJZD5SMzAxMDAwMDAjPC9Db2xJZD4NCiAgPFRlbUF4aXNUeXA+MTAxMDAwPC9UZW1BeGlzVHlwPg0KICA8TWVudU5tPumAo+e1kOaQjeebiuioiOeul+abuDwvTWVudU5tPg0KICA8SXRlbU5tPuWWtualreWIqeebijwvSXRlbU5tPg0KICA8Q29sTm0+5YmN5pyf6YeR6aGNPC9Db2xObT4NCiAgPEluZmxvd1ZhbHVlPjEzODwvSW5mbG93VmFsdWU+DQogIDxPcmlnaW5WYWw+MTM4LDQ1OSwwNTY8L09yaWdpblZhbD4NCiAgPExhc3ROdW1WYWw+MTM4LDQ1O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zODwvRGlzcFZhbHVlPg0KICA8TGFzdFVwZFRpbWU+MjAyNS8xMS8wNCAxMTo0NDo1NTwvTGFzdFVwZFRpbWU+DQogIDxFcnJvclN0YXR1cyAvPg0KPC9MaW5rSW5mbz4=</LinkInfo>
    <LinkInfo LinkId="150" Error="">PD94bWwgdmVyc2lvbj0iMS4wIiBlbmNvZGluZz0idXRmLTgiPz4NCjxMaW5rSW5mbyB4bWxuczp4c2Q9Imh0dHA6Ly93d3cudzMub3JnLzIwMDEvWE1MU2NoZW1hIiB4bWxuczp4c2k9Imh0dHA6Ly93d3cudzMub3JnLzIwMDEvWE1MU2NoZW1hLWluc3RhbmNlIj4NCiAgPExpbmtJZD4xNTA8L0xpbmtJZD4NCiAgPEF1SWQ+OTAzMzkvNTEvMy8yL0QyMjAwNTAxMDAxMDAwMDAwMDAwLzEvMS8yNDIvSzJBMDAwMDAwIy9SMzAxMDAwMDAjLzEwMT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kEwMDAwMDAjPC9JdGVtSWQ+DQogIDxEaXNwSXRlbUlkPksyQTAwMDAwMDA8L0Rpc3BJdGVtSWQ+DQogIDxDb2xJZD5SMzAxMDAwMDAjPC9Db2xJZD4NCiAgPFRlbUF4aXNUeXA+MTAxMDAwPC9UZW1BeGlzVHlwPg0KICA8TWVudU5tPumAo+e1kOaQjeebiuioiOeul+abuDwvTWVudU5tPg0KICA8SXRlbU5tPue1jOW4uOWIqeebijwvSXRlbU5tPg0KICA8Q29sTm0+5YmN5pyf6YeR6aGNPC9Db2xObT4NCiAgPEluZmxvd1ZhbHVlPjEzMjwvSW5mbG93VmFsdWU+DQogIDxPcmlnaW5WYWw+MTMyLDE2MSw0OTM8L09yaWdpblZhbD4NCiAgPExhc3ROdW1WYWw+MTMyLDE2M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zMjwvRGlzcFZhbHVlPg0KICA8TGFzdFVwZFRpbWU+MjAyNS8xMS8wNCAxMTo0NDo1NTwvTGFzdFVwZFRpbWU+DQogIDxFcnJvclN0YXR1cyAvPg0KPC9MaW5rSW5mbz4=</LinkInfo>
    <LinkInfo LinkId="153" Error="">PD94bWwgdmVyc2lvbj0iMS4wIiBlbmNvZGluZz0idXRmLTgiPz4NCjxMaW5rSW5mbyB4bWxuczp4c2Q9Imh0dHA6Ly93d3cudzMub3JnLzIwMDEvWE1MU2NoZW1hIiB4bWxuczp4c2k9Imh0dHA6Ly93d3cudzMub3JnLzIwMDEvWE1MU2NoZW1hLWluc3RhbmNlIj4NCiAgPExpbmtJZD4xNTM8L0xpbmtJZD4NCiAgPEF1SWQ+OTAzMzkvNTEvMy8yL0QyMjAwNTAxMDAxMDAwMDAwMDAwLzEvMS8yNDIvSzIyMDEwMDAwIy9SMzAx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IwMTAwMDAjPC9JdGVtSWQ+DQogIDxEaXNwSXRlbUlkPksyMjAxMDAwMDA8L0Rpc3BJdGVtSWQ+DQogIDxDb2xJZD5SMzAxMDAwMDAjPC9Db2xJZD4NCiAgPFRlbUF4aXNUeXA+MTAwMDAwPC9UZW1BeGlzVHlwPg0KICA8TWVudU5tPumAo+e1kOaQjeebiuioiOeul+abuDwvTWVudU5tPg0KICA8SXRlbU5tPuWjsuS4iuWOn+S+oTwvSXRlbU5tPg0KICA8Q29sTm0+5b2T5pyf6YeR6aGNPC9Db2xObT4NCiAgPEluZmxvd1ZhbHVlPjgsMzY3PC9JbmZsb3dWYWx1ZT4NCiAgPE9yaWdpblZhbD44LDM2Nyw3NTQsMjE0PC9PcmlnaW5WYWw+DQogIDxMYXN0TnVtVmFsPjgsMzY3LDc1ND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gsMzY3PC9EaXNwVmFsdWU+DQogIDxMYXN0VXBkVGltZT4yMDI1LzExLzA0IDExOjQ0OjU1PC9MYXN0VXBkVGltZT4NCiAgPEVycm9yU3RhdHVzIC8+DQo8L0xpbmtJbmZvPg==</LinkInfo>
    <LinkInfo LinkId="154" Error="">PD94bWwgdmVyc2lvbj0iMS4wIiBlbmNvZGluZz0idXRmLTgiPz4NCjxMaW5rSW5mbyB4bWxuczp4c2Q9Imh0dHA6Ly93d3cudzMub3JnLzIwMDEvWE1MU2NoZW1hIiB4bWxuczp4c2k9Imh0dHA6Ly93d3cudzMub3JnLzIwMDEvWE1MU2NoZW1hLWluc3RhbmNlIj4NCiAgPExpbmtJZD4xNTQ8L0xpbmtJZD4NCiAgPEF1SWQ+OTAzMzkvNTEvMy8yL0QyMjAwNTAxMDAxMDAwMDAwMDAwLzEvMS8yNDIvSzIzMDAwMDAwIy9SMzAx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MwMDAwMDAjPC9JdGVtSWQ+DQogIDxEaXNwSXRlbUlkPksyMzAwMDAwMDA8L0Rpc3BJdGVtSWQ+DQogIDxDb2xJZD5SMzAxMDAwMDAjPC9Db2xJZD4NCiAgPFRlbUF4aXNUeXA+MTAwMDAwPC9UZW1BeGlzVHlwPg0KICA8TWVudU5tPumAo+e1kOaQjeebiuioiOeul+abuDwvTWVudU5tPg0KICA8SXRlbU5tPuWjsuS4iue3j+WIqeebijwvSXRlbU5tPg0KICA8Q29sTm0+5b2T5pyf6YeR6aGNPC9Db2xObT4NCiAgPEluZmxvd1ZhbHVlPjIsMDA1PC9JbmZsb3dWYWx1ZT4NCiAgPE9yaWdpblZhbD4yLDAwNSwwMDcsMjg3PC9PcmlnaW5WYWw+DQogIDxMYXN0TnVtVmFsPjIsMDA1LDAwNz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sMDA1PC9EaXNwVmFsdWU+DQogIDxMYXN0VXBkVGltZT4yMDI1LzExLzA0IDExOjQ0OjU1PC9MYXN0VXBkVGltZT4NCiAgPEVycm9yU3RhdHVzIC8+DQo8L0xpbmtJbmZvPg==</LinkInfo>
    <LinkInfo LinkId="155" Error="">PD94bWwgdmVyc2lvbj0iMS4wIiBlbmNvZGluZz0idXRmLTgiPz4NCjxMaW5rSW5mbyB4bWxuczp4c2Q9Imh0dHA6Ly93d3cudzMub3JnLzIwMDEvWE1MU2NoZW1hIiB4bWxuczp4c2k9Imh0dHA6Ly93d3cudzMub3JnLzIwMDEvWE1MU2NoZW1hLWluc3RhbmNlIj4NCiAgPExpbmtJZD4xNTU8L0xpbmtJZD4NCiAgPEF1SWQ+OTAzMzkvNTEvMy8yL0QyMjAwNTAxMDAxMDAwMDAwMDAwLzEvMS8yNDIvSzI2MFowMDAwIy9SMzAx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YwWjAwMDAjPC9JdGVtSWQ+DQogIDxEaXNwSXRlbUlkPksyNjBaMDAwMDA8L0Rpc3BJdGVtSWQ+DQogIDxDb2xJZD5SMzAxMDAwMDAjPC9Db2xJZD4NCiAgPFRlbUF4aXNUeXA+MTAwMDAwPC9UZW1BeGlzVHlwPg0KICA8TWVudU5tPumAo+e1kOaQjeebiuioiOeul+abuDwvTWVudU5tPg0KICA8SXRlbU5tPuiyqeWjsuiyu+WPiuOBs+S4gOiIrOeuoeeQhuiyuzwvSXRlbU5tPg0KICA8Q29sTm0+5b2T5pyf6YeR6aGNPC9Db2xObT4NCiAgPEluZmxvd1ZhbHVlPjEsNjgxPC9JbmZsb3dWYWx1ZT4NCiAgPE9yaWdpblZhbD4xLDY4MSw0MzEsMjE1PC9PcmlnaW5WYWw+DQogIDxMYXN0TnVtVmFsPjEsNjgxLDQzM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sNjgxPC9EaXNwVmFsdWU+DQogIDxMYXN0VXBkVGltZT4yMDI1LzExLzA0IDExOjQ0OjU1PC9MYXN0VXBkVGltZT4NCiAgPEVycm9yU3RhdHVzIC8+DQo8L0xpbmtJbmZvPg==</LinkInfo>
    <LinkInfo LinkId="156" Error="">PD94bWwgdmVyc2lvbj0iMS4wIiBlbmNvZGluZz0idXRmLTgiPz4NCjxMaW5rSW5mbyB4bWxuczp4c2Q9Imh0dHA6Ly93d3cudzMub3JnLzIwMDEvWE1MU2NoZW1hIiB4bWxuczp4c2k9Imh0dHA6Ly93d3cudzMub3JnLzIwMDEvWE1MU2NoZW1hLWluc3RhbmNlIj4NCiAgPExpbmtJZD4xNTY8L0xpbmtJZD4NCiAgPEF1SWQ+OTAzMzkvNTEvMy8yL0QyMjAwNTAxMDAxMDAwMDAwMDAwLzEvMS8yNDIvSzI3MDAwMDAwIy9SMzAx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cwMDAwMDAjPC9JdGVtSWQ+DQogIDxEaXNwSXRlbUlkPksyNzAwMDAwMDA8L0Rpc3BJdGVtSWQ+DQogIDxDb2xJZD5SMzAxMDAwMDAjPC9Db2xJZD4NCiAgPFRlbUF4aXNUeXA+MTAwMDAwPC9UZW1BeGlzVHlwPg0KICA8TWVudU5tPumAo+e1kOaQjeebiuioiOeul+abuDwvTWVudU5tPg0KICA8SXRlbU5tPuWWtualreWIqeebijwvSXRlbU5tPg0KICA8Q29sTm0+5b2T5pyf6YeR6aGNPC9Db2xObT4NCiAgPEluZmxvd1ZhbHVlPjMyMzwvSW5mbG93VmFsdWU+DQogIDxPcmlnaW5WYWw+MzIzLDU3NiwwNzI8L09yaWdpblZhbD4NCiAgPExhc3ROdW1WYWw+MzIzLDU3Nj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MyMzwvRGlzcFZhbHVlPg0KICA8TGFzdFVwZFRpbWU+MjAyNS8xMS8wNCAxMTo0NDo1NTwvTGFzdFVwZFRpbWU+DQogIDxFcnJvclN0YXR1cyAvPg0KPC9MaW5rSW5mbz4=</LinkInfo>
    <LinkInfo LinkId="157" Error="">PD94bWwgdmVyc2lvbj0iMS4wIiBlbmNvZGluZz0idXRmLTgiPz4NCjxMaW5rSW5mbyB4bWxuczp4c2Q9Imh0dHA6Ly93d3cudzMub3JnLzIwMDEvWE1MU2NoZW1hIiB4bWxuczp4c2k9Imh0dHA6Ly93d3cudzMub3JnLzIwMDEvWE1MU2NoZW1hLWluc3RhbmNlIj4NCiAgPExpbmtJZD4xNTc8L0xpbmtJZD4NCiAgPEF1SWQ+OTAzMzkvNTEvMy8yL0QyMjAwNTAxMDAxMDAwMDAwMDAwLzEvMS8yNDIvSzJBMDAwMDAwIy9SMzAx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kEwMDAwMDAjPC9JdGVtSWQ+DQogIDxEaXNwSXRlbUlkPksyQTAwMDAwMDA8L0Rpc3BJdGVtSWQ+DQogIDxDb2xJZD5SMzAxMDAwMDAjPC9Db2xJZD4NCiAgPFRlbUF4aXNUeXA+MTAwMDAwPC9UZW1BeGlzVHlwPg0KICA8TWVudU5tPumAo+e1kOaQjeebiuioiOeul+abuDwvTWVudU5tPg0KICA8SXRlbU5tPue1jOW4uOWIqeebijwvSXRlbU5tPg0KICA8Q29sTm0+5b2T5pyf6YeR6aGNPC9Db2xObT4NCiAgPEluZmxvd1ZhbHVlPjMzNDwvSW5mbG93VmFsdWU+DQogIDxPcmlnaW5WYWw+MzM0LDQ5NSwzMjQ8L09yaWdpblZhbD4NCiAgPExhc3ROdW1WYWw+MzM0LDQ5N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MzNDwvRGlzcFZhbHVlPg0KICA8TGFzdFVwZFRpbWU+MjAyNS8xMS8wNCAxMTo0NDo1NTwvTGFzdFVwZFRpbWU+DQogIDxFcnJvclN0YXR1cyAvPg0KPC9MaW5rSW5mbz4=</LinkInfo>
    <LinkInfo LinkId="158" Error="">PD94bWwgdmVyc2lvbj0iMS4wIiBlbmNvZGluZz0idXRmLTgiPz4NCjxMaW5rSW5mbyB4bWxuczp4c2Q9Imh0dHA6Ly93d3cudzMub3JnLzIwMDEvWE1MU2NoZW1hIiB4bWxuczp4c2k9Imh0dHA6Ly93d3cudzMub3JnLzIwMDEvWE1MU2NoZW1hLWluc3RhbmNlIj4NCiAgPExpbmtJZD4xNTg8L0xpbmtJZD4NCiAgPEF1SWQ+OTAzMzkvNTEvMy8yL0QyMjAwNTAxMDAxMDAwMDAwMDAwLzEvMS8yNDIvSzIyMDEwMDAwIy9SMzAz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IwMTAwMDAjPC9JdGVtSWQ+DQogIDxEaXNwSXRlbUlkPksyMjAxMDAwMDA8L0Rpc3BJdGVtSWQ+DQogIDxDb2xJZD5SMzAzMDAwMDAjPC9Db2xJZD4NCiAgPFRlbUF4aXNUeXA+MTAwMDAwPC9UZW1BeGlzVHlwPg0KICA8TWVudU5tPumAo+e1kOaQjeebiuioiOeul+abuDwvTWVudU5tPg0KICA8SXRlbU5tPuWjsuS4iuWOn+S+oTwvSXRlbU5tPg0KICA8Q29sTm0+5a++5YmN5pyf5aKX5rib546HPC9Db2xObT4NCiAgPEluZmxvd1ZhbHVlPuKWszAuNDwvSW5mbG93VmFsdWU+DQogIDxPcmlnaW5WYWw+LTAuMzc2PC9PcmlnaW5WYWw+DQogIDxMYXN0TnVtVmFsPi0wLjQ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uKWszAuNDwvRGlzcFZhbHVlPg0KICA8TGFzdFVwZFRpbWU+MjAyNS8xMS8wNCAxMTo0NDo1NTwvTGFzdFVwZFRpbWU+DQogIDxFcnJvclN0YXR1cyAvPg0KPC9MaW5rSW5mbz4=</LinkInfo>
    <LinkInfo LinkId="159" Error="">PD94bWwgdmVyc2lvbj0iMS4wIiBlbmNvZGluZz0idXRmLTgiPz4NCjxMaW5rSW5mbyB4bWxuczp4c2Q9Imh0dHA6Ly93d3cudzMub3JnLzIwMDEvWE1MU2NoZW1hIiB4bWxuczp4c2k9Imh0dHA6Ly93d3cudzMub3JnLzIwMDEvWE1MU2NoZW1hLWluc3RhbmNlIj4NCiAgPExpbmtJZD4xNTk8L0xpbmtJZD4NCiAgPEF1SWQ+OTAzMzkvNTEvMy8yL0QyMjAwNTAxMDAxMDAwMDAwMDAwLzEvMS8yNDIvSzIzMDAwMDAwIy9SMzAz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MwMDAwMDAjPC9JdGVtSWQ+DQogIDxEaXNwSXRlbUlkPksyMzAwMDAwMDA8L0Rpc3BJdGVtSWQ+DQogIDxDb2xJZD5SMzAzMDAwMDAjPC9Db2xJZD4NCiAgPFRlbUF4aXNUeXA+MTAwMDAwPC9UZW1BeGlzVHlwPg0KICA8TWVudU5tPumAo+e1kOaQjeebiuioiOeul+abuDwvTWVudU5tPg0KICA8SXRlbU5tPuWjsuS4iue3j+WIqeebijwvSXRlbU5tPg0KICA8Q29sTm0+5a++5YmN5pyf5aKX5rib546HPC9Db2xObT4NCiAgPEluZmxvd1ZhbHVlPjYuMzwvSW5mbG93VmFsdWU+DQogIDxPcmlnaW5WYWw+Ni4zMjY8L09yaWdpblZhbD4NCiAgPExhc3ROdW1WYWw+Ni4z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I5IDE4OjMx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42LjM8L0Rpc3BWYWx1ZT4NCiAgPExhc3RVcGRUaW1lPjIwMjUvMTEvMDQgMTE6NDQ6NTU8L0xhc3RVcGRUaW1lPg0KICA8RXJyb3JTdGF0dXMgLz4NCjwvTGlua0luZm8+</LinkInfo>
    <LinkInfo LinkId="160" Error="">PD94bWwgdmVyc2lvbj0iMS4wIiBlbmNvZGluZz0idXRmLTgiPz4NCjxMaW5rSW5mbyB4bWxuczp4c2Q9Imh0dHA6Ly93d3cudzMub3JnLzIwMDEvWE1MU2NoZW1hIiB4bWxuczp4c2k9Imh0dHA6Ly93d3cudzMub3JnLzIwMDEvWE1MU2NoZW1hLWluc3RhbmNlIj4NCiAgPExpbmtJZD4xNjA8L0xpbmtJZD4NCiAgPEF1SWQ+OTAzMzkvNTEvMy8yL0QyMjAwNTAxMDAxMDAwMDAwMDAwLzEvMS8yNDIvSzI2MFowMDAwIy9SMzAz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YwWjAwMDAjPC9JdGVtSWQ+DQogIDxEaXNwSXRlbUlkPksyNjBaMDAwMDA8L0Rpc3BJdGVtSWQ+DQogIDxDb2xJZD5SMzAzMDAwMDAjPC9Db2xJZD4NCiAgPFRlbUF4aXNUeXA+MTAwMDAwPC9UZW1BeGlzVHlwPg0KICA8TWVudU5tPumAo+e1kOaQjeebiuioiOeul+abuDwvTWVudU5tPg0KICA8SXRlbU5tPuiyqeWjsuiyu+WPiuOBs+S4gOiIrOeuoeeQhuiyuzwvSXRlbU5tPg0KICA8Q29sTm0+5a++5YmN5pyf5aKX5rib546HPC9Db2xObT4NCiAgPEluZmxvd1ZhbHVlPuKWszMuODwvSW5mbG93VmFsdWU+DQogIDxPcmlnaW5WYWw+LTMuNzY3PC9PcmlnaW5WYWw+DQogIDxMYXN0TnVtVmFsPi0zLjg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uKWszMuODwvRGlzcFZhbHVlPg0KICA8TGFzdFVwZFRpbWU+MjAyNS8xMS8wNCAxMTo0NDo1NTwvTGFzdFVwZFRpbWU+DQogIDxFcnJvclN0YXR1cyAvPg0KPC9MaW5rSW5mbz4=</LinkInfo>
    <LinkInfo LinkId="161" Error="">PD94bWwgdmVyc2lvbj0iMS4wIiBlbmNvZGluZz0idXRmLTgiPz4NCjxMaW5rSW5mbyB4bWxuczp4c2Q9Imh0dHA6Ly93d3cudzMub3JnLzIwMDEvWE1MU2NoZW1hIiB4bWxuczp4c2k9Imh0dHA6Ly93d3cudzMub3JnLzIwMDEvWE1MU2NoZW1hLWluc3RhbmNlIj4NCiAgPExpbmtJZD4xNjE8L0xpbmtJZD4NCiAgPEF1SWQ+OTAzMzkvNTEvMy8yL0QyMjAwNTAxMDAxMDAwMDAwMDAwLzEvMS8yNDIvSzI3MDAwMDAwIy9SMzAz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cwMDAwMDAjPC9JdGVtSWQ+DQogIDxEaXNwSXRlbUlkPksyNzAwMDAwMDA8L0Rpc3BJdGVtSWQ+DQogIDxDb2xJZD5SMzAzMDAwMDAjPC9Db2xJZD4NCiAgPFRlbUF4aXNUeXA+MTAwMDAwPC9UZW1BeGlzVHlwPg0KICA8TWVudU5tPumAo+e1kOaQjeebiuioiOeul+abuDwvTWVudU5tPg0KICA8SXRlbU5tPuWWtualreWIqeebijwvSXRlbU5tPg0KICA8Q29sTm0+5a++5YmN5pyf5aKX5rib546HPC9Db2xObT4NCiAgPEluZmxvd1ZhbHVlPjEzMy43PC9JbmZsb3dWYWx1ZT4NCiAgPE9yaWdpblZhbD4xMzMuNjk4PC9PcmlnaW5WYWw+DQogIDxMYXN0TnVtVmFsPjEzMy43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I5IDE4OjMx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MzMuNzwvRGlzcFZhbHVlPg0KICA8TGFzdFVwZFRpbWU+MjAyNS8xMS8wNCAxMTo0NDo1NTwvTGFzdFVwZFRpbWU+DQogIDxFcnJvclN0YXR1cyAvPg0KPC9MaW5rSW5mbz4=</LinkInfo>
    <LinkInfo LinkId="162" Error="">PD94bWwgdmVyc2lvbj0iMS4wIiBlbmNvZGluZz0idXRmLTgiPz4NCjxMaW5rSW5mbyB4bWxuczp4c2Q9Imh0dHA6Ly93d3cudzMub3JnLzIwMDEvWE1MU2NoZW1hIiB4bWxuczp4c2k9Imh0dHA6Ly93d3cudzMub3JnLzIwMDEvWE1MU2NoZW1hLWluc3RhbmNlIj4NCiAgPExpbmtJZD4xNjI8L0xpbmtJZD4NCiAgPEF1SWQ+OTAzMzkvNTEvMy8yL0QyMjAwNTAxMDAxMDAwMDAwMDAwLzEvMS8yNDIvSzJBMDAwMDAwIy9SMzAz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kEwMDAwMDAjPC9JdGVtSWQ+DQogIDxEaXNwSXRlbUlkPksyQTAwMDAwMDA8L0Rpc3BJdGVtSWQ+DQogIDxDb2xJZD5SMzAzMDAwMDAjPC9Db2xJZD4NCiAgPFRlbUF4aXNUeXA+MTAwMDAwPC9UZW1BeGlzVHlwPg0KICA8TWVudU5tPumAo+e1kOaQjeebiuioiOeul+abuDwvTWVudU5tPg0KICA8SXRlbU5tPue1jOW4uOWIqeebijwvSXRlbU5tPg0KICA8Q29sTm0+5a++5YmN5pyf5aKX5rib546HPC9Db2xObT4NCiAgPEluZmxvd1ZhbHVlPjE1My4xPC9JbmZsb3dWYWx1ZT4NCiAgPE9yaWdpblZhbD4xNTMuMDk1PC9PcmlnaW5WYWw+DQogIDxMYXN0TnVtVmFsPjE1My4x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I5IDE4OjMx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NTMuMTwvRGlzcFZhbHVlPg0KICA8TGFzdFVwZFRpbWU+MjAyNS8xMS8wNCAxMTo0NDo1NTwvTGFzdFVwZFRpbWU+DQogIDxFcnJvclN0YXR1cyAvPg0KPC9MaW5rSW5mbz4=</LinkInfo>
    <LinkInfo LinkId="165" Error="">PD94bWwgdmVyc2lvbj0iMS4wIiBlbmNvZGluZz0idXRmLTgiPz4NCjxMaW5rSW5mbyB4bWxuczp4c2Q9Imh0dHA6Ly93d3cudzMub3JnLzIwMDEvWE1MU2NoZW1hIiB4bWxuczp4c2k9Imh0dHA6Ly93d3cudzMub3JnLzIwMDEvWE1MU2NoZW1hLWluc3RhbmNlIj4NCiAgPExpbmtJZD4xNjU8L0xpbmtJZD4NCiAgPEF1SWQ+OTAzMzkvNTEvMy8yL0QyMjAyNTAwNTAwNTAwMDAwMDAwLzEvMS8yNDIvSzEwMTAxMDAwIy9VMzAzMDAwMDAxLzEwMDAwMDwvQXVJZD4NCiAgPFNoYXBlSWQ+MTE0PC9TaGFwZUlkPg0KICA8U2xpZGVJZD4yOTI8L1NsaWRlSWQ+DQogIDxTbGlkZVBhZ2U+ND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zMDAwMDAxPC9Db2xJZD4NCiAgPFRlbUF4aXNUeXA+MTAwMDAwPC9UZW1BeGlzVHlwPg0KICA8TWVudU5tPuOCu+OCsOODoeODs+ODiOaDheWgsTwvTWVudU5tPg0KICA8SXRlbU5tPuWklumDqOmhp+WuouOBuOOBruWjsuS4iumrmDwvSXRlbU5tPg0KICA8Q29sTm0+44Ki44K544Oi44OI44Os44O844OH44Kj44Oz44Kw5LqL5qWt5a++5YmN5pyf5aKX5rib546HPC9Db2xObT4NCiAgPEluZmxvd1ZhbHVlPuKWszguMTwvSW5mbG93VmFsdWU+DQogIDxPcmlnaW5WYWw+LTguMDY2PC9PcmlnaW5WYWw+DQogIDxMYXN0TnVtVmFsPi04LjE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zAgMDk6MTk6NDU8L0RUb3RhbFlNREhNUz4NCiAgPFplcm9EaXNwVHlwPjE8L1plcm9EaXNwVHlwPg0KICA8RWFzTnVtVmlld1VuaXRUeXA+MTwvRWFzTnVtVmlld1VuaXRUeXA+DQogIDxFYXNOdW1EZWNpbWFsUG9pbnQ+MTwvRWFzTnVtRGVjaW1hbFBvaW50Pg0KICA8RWFzTnVtUm91bmRUeXA+MT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7ilrM4LjE8L0Rpc3BWYWx1ZT4NCiAgPExhc3RVcGRUaW1lPjIwMjUvMTEvMDQgMTE6NDQ6NTU8L0xhc3RVcGRUaW1lPg0KICA8RXJyb3JTdGF0dXMgLz4NCjwvTGlua0luZm8+</LinkInfo>
    <LinkInfo LinkId="166" Error="">PD94bWwgdmVyc2lvbj0iMS4wIiBlbmNvZGluZz0idXRmLTgiPz4NCjxMaW5rSW5mbyB4bWxuczp4c2Q9Imh0dHA6Ly93d3cudzMub3JnLzIwMDEvWE1MU2NoZW1hIiB4bWxuczp4c2k9Imh0dHA6Ly93d3cudzMub3JnLzIwMDEvWE1MU2NoZW1hLWluc3RhbmNlIj4NCiAgPExpbmtJZD4xNjY8L0xpbmtJZD4NCiAgPEF1SWQ+OTAzMzkvNTEvMy8yL0QyMjAyNTAwNTAwNTAwMDAwMDAwLzEvMS8yNDIvSzEwMTAxMDAwIy9VMzAzMDAwMDAyLzEwMDAwMDwvQXVJZD4NCiAgPFNoYXBlSWQ+MTE0PC9TaGFwZUlkPg0KICA8U2xpZGVJZD4yOTI8L1NsaWRlSWQ+DQogIDxTbGlkZVBhZ2U+ND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zMDAwMDAyPC9Db2xJZD4NCiAgPFRlbUF4aXNUeXA+MTAwMDAwPC9UZW1BeGlzVHlwPg0KICA8TWVudU5tPuOCu+OCsOODoeODs+ODiOaDheWgsTwvTWVudU5tPg0KICA8SXRlbU5tPuWklumDqOmhp+WuouOBuOOBruWjsuS4iumrmDwvSXRlbU5tPg0KICA8Q29sTm0+44Ki44K544Oi44OV44O844OJ44K144O844OT44K55LqL5qWt5a++5YmN5pyf5aKX5rib546HPC9Db2xObT4NCiAgPEluZmxvd1ZhbHVlPjEwLjE8L0luZmxvd1ZhbHVlPg0KICA8T3JpZ2luVmFsPjEwLjEzMjwvT3JpZ2luVmFsPg0KICA8TGFzdE51bVZhbD4xMC4x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MwIDA5OjE5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MC4xPC9EaXNwVmFsdWU+DQogIDxMYXN0VXBkVGltZT4yMDI1LzExLzA0IDExOjQ0OjU1PC9MYXN0VXBkVGltZT4NCiAgPEVycm9yU3RhdHVzIC8+DQo8L0xpbmtJbmZvPg==</LinkInfo>
    <LinkInfo LinkId="167" Error="">PD94bWwgdmVyc2lvbj0iMS4wIiBlbmNvZGluZz0idXRmLTgiPz4NCjxMaW5rSW5mbyB4bWxuczp4c2Q9Imh0dHA6Ly93d3cudzMub3JnLzIwMDEvWE1MU2NoZW1hIiB4bWxuczp4c2k9Imh0dHA6Ly93d3cudzMub3JnLzIwMDEvWE1MU2NoZW1hLWluc3RhbmNlIj4NCiAgPExpbmtJZD4xNjc8L0xpbmtJZD4NCiAgPEF1SWQ+OTAzMzkvNTEvMy8yL0QyMjAyNTAwNTAwNTAwMDAwMDAwLzEvMS8yNDIvSzEwMTAxMDAwIy9VMzAzMDAwMDAzLzEwMDAwMDwvQXVJZD4NCiAgPFNoYXBlSWQ+MTE0PC9TaGFwZUlkPg0KICA8U2xpZGVJZD4yOTI8L1NsaWRlSWQ+DQogIDxTbGlkZVBhZ2U+ND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zMDAwMDAzPC9Db2xJZD4NCiAgPFRlbUF4aXNUeXA+MTAwMDAwPC9UZW1BeGlzVHlwPg0KICA8TWVudU5tPuOCu+OCsOODoeODs+ODiOaDheWgsTwvTWVudU5tPg0KICA8SXRlbU5tPuWklumDqOmhp+WuouOBuOOBruWjsuS4iumrmDwvSXRlbU5tPg0KICA8Q29sTm0+44Ki44K544Oi5LuL6K2344K144O844OT44K55LqL5qWt5a++5YmN5pyf5aKX5rib546HPC9Db2xObT4NCiAgPEluZmxvd1ZhbHVlPuKWszMuODwvSW5mbG93VmFsdWU+DQogIDxPcmlnaW5WYWw+LTMuODAxPC9PcmlnaW5WYWw+DQogIDxMYXN0TnVtVmFsPi0zLjg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zAgMDk6MTk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uKWszMuODwvRGlzcFZhbHVlPg0KICA8TGFzdFVwZFRpbWU+MjAyNS8xMS8wNCAxMTo0NDo1NTwvTGFzdFVwZFRpbWU+DQogIDxFcnJvclN0YXR1cyAvPg0KPC9MaW5rSW5mbz4=</LinkInfo>
    <LinkInfo LinkId="168" Error="">PD94bWwgdmVyc2lvbj0iMS4wIiBlbmNvZGluZz0idXRmLTgiPz4NCjxMaW5rSW5mbyB4bWxuczp4c2Q9Imh0dHA6Ly93d3cudzMub3JnLzIwMDEvWE1MU2NoZW1hIiB4bWxuczp4c2k9Imh0dHA6Ly93d3cudzMub3JnLzIwMDEvWE1MU2NoZW1hLWluc3RhbmNlIj4NCiAgPExpbmtJZD4xNjg8L0xpbmtJZD4NCiAgPEF1SWQ+OTAzMzkvNTEvMy8yL0QyMjAyNTAwNTAwNTAwMDAwMDAwLzEvMS8yNDIvSzEwMTAxMDAwIy9VMzAzMDAwMDA0LzEwMDAwMDwvQXVJZD4NCiAgPFNoYXBlSWQ+MTE0PC9TaGFwZUlkPg0KICA8U2xpZGVJZD4yOTI8L1NsaWRlSWQ+DQogIDxTbGlkZVBhZ2U+ND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zMDAwMDA0PC9Db2xJZD4NCiAgPFRlbUF4aXNUeXA+MTAwMDAwPC9UZW1BeGlzVHlwPg0KICA8TWVudU5tPuOCu+OCsOODoeODs+ODiOaDheWgsTwvTWVudU5tPg0KICA8SXRlbU5tPuWklumDqOmhp+WuouOBuOOBruWjsuS4iumrmDwvSXRlbU5tPg0KICA8Q29sTm0+QVNNT0NBVEVSSU5HKEhLKeS6i+alreWvvuWJjeacn+Wil+a4m+eOhzwvQ29sTm0+DQogIDxJbmZsb3dWYWx1ZT7ilrM0LjY8L0luZmxvd1ZhbHVlPg0KICA8T3JpZ2luVmFsPi00LjYxMzwvT3JpZ2luVmFsPg0KICA8TGFzdE51bVZhbD4tNC42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MwIDA5OjE5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7ilrM0LjY8L0Rpc3BWYWx1ZT4NCiAgPExhc3RVcGRUaW1lPjIwMjUvMTEvMDQgMTE6NDQ6NTU8L0xhc3RVcGRUaW1lPg0KICA8RXJyb3JTdGF0dXMgLz4NCjwvTGlua0luZm8+</LinkInfo>
    <LinkInfo LinkId="169" Error="">PD94bWwgdmVyc2lvbj0iMS4wIiBlbmNvZGluZz0idXRmLTgiPz4NCjxMaW5rSW5mbyB4bWxuczp4c2Q9Imh0dHA6Ly93d3cudzMub3JnLzIwMDEvWE1MU2NoZW1hIiB4bWxuczp4c2k9Imh0dHA6Ly93d3cudzMub3JnLzIwMDEvWE1MU2NoZW1hLWluc3RhbmNlIj4NCiAgPExpbmtJZD4xNjk8L0xpbmtJZD4NCiAgPEF1SWQ+OTAzMzkvNTEvMy8yL0QyMjAyNTAwNTAwNTAwMDAwMDAwLzEvMS8yNDIvSzEwMTAxMDAwIy9SMzAxMDFaMDAjLzEwMDAwMDwvQXVJZD4NCiAgPFNoYXBlSWQ+MTE0PC9TaGFwZUlkPg0KICA8U2xpZGVJZD4yOTI8L1NsaWRlSWQ+DQogIDxTbGlkZVBhZ2U+ND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SMzAxMDFaMDAjPC9Db2xJZD4NCiAgPFRlbUF4aXNUeXA+MTAwMDAwPC9UZW1BeGlzVHlwPg0KICA8TWVudU5tPuOCu+OCsOODoeODs+ODiOaDheWgsTwvTWVudU5tPg0KICA8SXRlbU5tPuWklumDqOmhp+WuouOBuOOBruWjsuS4iumrmDwvSXRlbU5tPg0KICA8Q29sTm0+5b2T5pyf5ZCI6KiIPC9Db2xObT4NCiAgPEluZmxvd1ZhbHVlPjEwLDM3MjwvSW5mbG93VmFsdWU+DQogIDxPcmlnaW5WYWw+MTAsMzcyLDc2MSw1MDE8L09yaWdpblZhbD4NCiAgPExhc3ROdW1WYWw+MTAsMzcyLDc2M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wLDM3MjwvRGlzcFZhbHVlPg0KICA8TGFzdFVwZFRpbWU+MjAyNS8xMS8wNCAxMTo0NDo1NTwvTGFzdFVwZFRpbWU+DQogIDxFcnJvclN0YXR1cyAvPg0KPC9MaW5rSW5mbz4=</LinkInfo>
    <LinkInfo LinkId="170" Error="">PD94bWwgdmVyc2lvbj0iMS4wIiBlbmNvZGluZz0idXRmLTgiPz4NCjxMaW5rSW5mbyB4bWxuczp4c2Q9Imh0dHA6Ly93d3cudzMub3JnLzIwMDEvWE1MU2NoZW1hIiB4bWxuczp4c2k9Imh0dHA6Ly93d3cudzMub3JnLzIwMDEvWE1MU2NoZW1hLWluc3RhbmNlIj4NCiAgPExpbmtJZD4xNzA8L0xpbmtJZD4NCiAgPEF1SWQ+OTAzMzkvNTEvMy8yL0QyMjAyNTAwNTAwNTAwMDAwMDAwLzEvMS8yNDIvSzEwMTAxMDAwIy9SMzAzMDBaMDAjLzEwMDAwMDwvQXVJZD4NCiAgPFNoYXBlSWQ+MTE0PC9TaGFwZUlkPg0KICA8U2xpZGVJZD4yOTI8L1NsaWRlSWQ+DQogIDxTbGlkZVBhZ2U+ND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SMzAzMDBaMDAjPC9Db2xJZD4NCiAgPFRlbUF4aXNUeXA+MTAwMDAwPC9UZW1BeGlzVHlwPg0KICA8TWVudU5tPuOCu+OCsOODoeODs+ODiOaDheWgsTwvTWVudU5tPg0KICA8SXRlbU5tPuWklumDqOmhp+WuouOBuOOBruWjsuS4iumrmDwvSXRlbU5tPg0KICA8Q29sTm0+5aCx5ZGK44K744Kw44Oh44Oz44OI6KiI5a++5YmN5pyf5aKX5rib546HPC9Db2xObT4NCiAgPEluZmxvd1ZhbHVlPjAuOTwvSW5mbG93VmFsdWU+DQogIDxPcmlnaW5WYWw+MC44NTI8L09yaWdpblZhbD4NCiAgPExhc3ROdW1WYWw+MC45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MwIDA5OjE5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wLjk8L0Rpc3BWYWx1ZT4NCiAgPExhc3RVcGRUaW1lPjIwMjUvMTEvMDQgMTE6NDQ6NTU8L0xhc3RVcGRUaW1lPg0KICA8RXJyb3JTdGF0dXMgLz4NCjwvTGlua0luZm8+</LinkInfo>
    <LinkInfo LinkId="171" Error="">PD94bWwgdmVyc2lvbj0iMS4wIiBlbmNvZGluZz0idXRmLTgiPz4NCjxMaW5rSW5mbyB4bWxuczp4c2Q9Imh0dHA6Ly93d3cudzMub3JnLzIwMDEvWE1MU2NoZW1hIiB4bWxuczp4c2k9Imh0dHA6Ly93d3cudzMub3JnLzIwMDEvWE1MU2NoZW1hLWluc3RhbmNlIj4NCiAgPExpbmtJZD4xNzE8L0xpbmtJZD4NCiAgPEF1SWQ+OTAzMzkvNTEvMy8yL0QyMjAwNTAxMDAxMDAwMDAwMDAwLzEvMS8yNDIvSzI5MFowMDAwIy9SMzAxMDAwMDAjLzEwMDAwMDwvQXVJZD4NCiAgPFNoYXBlSWQ+MzA5PC9TaGFwZUlkPg0KICA8U2xpZGVJZD4yOTM8L1NsaWRlSWQ+DQogIDxTbGlkZVBhZ2U+NT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jkwWjAwMDAjPC9JdGVtSWQ+DQogIDxEaXNwSXRlbUlkPksyOTBaMDAwMDA8L0Rpc3BJdGVtSWQ+DQogIDxDb2xJZD5SMzAxMDAwMDAjPC9Db2xJZD4NCiAgPFRlbUF4aXNUeXA+MTAwMDAwPC9UZW1BeGlzVHlwPg0KICA8TWVudU5tPumAo+e1kOaQjeebiuioiOeul+abuDwvTWVudU5tPg0KICA8SXRlbU5tPuWWtualreWkluiyu+eUqOWQiOioiDwvSXRlbU5tPg0KICA8Q29sTm0+5b2T5pyf6YeR6aGNPC9Db2xObT4NCiAgPEluZmxvd1ZhbHVlPjI8L0luZmxvd1ZhbHVlPg0KICA8T3JpZ2luVmFsPjIsMzM1LDc0ODwvT3JpZ2luVmFsPg0KICA8TGFzdE51bVZhbD4yLDMzN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8L0Rpc3BWYWx1ZT4NCiAgPExhc3RVcGRUaW1lPjIwMjUvMTEvMDQgMTE6NDQ6NTU8L0xhc3RVcGRUaW1lPg0KICA8RXJyb3JTdGF0dXMgLz4NCjwvTGlua0luZm8+</LinkInfo>
    <LinkInfo LinkId="175" Error="">PD94bWwgdmVyc2lvbj0iMS4wIiBlbmNvZGluZz0idXRmLTgiPz4NCjxMaW5rSW5mbyB4bWxuczp4c2Q9Imh0dHA6Ly93d3cudzMub3JnLzIwMDEvWE1MU2NoZW1hIiB4bWxuczp4c2k9Imh0dHA6Ly93d3cudzMub3JnLzIwMDEvWE1MU2NoZW1hLWluc3RhbmNlIj4NCiAgPExpbmtJZD4xNzU8L0xpbmtJZD4NCiAgPEF1SWQ+OTAzMzkvNTEvMy8yL0QyMjAyNTAwNTAwNTAwMDAwMDAwLzEvMS8yNDIvSzEwMTAxMDAwIy9VMzAzMDAwMDAz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VMzAzMDAwMDAzPC9Db2xJZD4NCiAgPFRlbUF4aXNUeXA+MTAwMDAwPC9UZW1BeGlzVHlwPg0KICA8TWVudU5tPuOCu+OCsOODoeODs+ODiOaDheWgsTwvTWVudU5tPg0KICA8SXRlbU5tPuWklumDqOmhp+WuouOBuOOBruWjsuS4iumrmDwvSXRlbU5tPg0KICA8Q29sTm0+44Ki44K544Oi5LuL6K2344K144O844OT44K55LqL5qWt5a++5YmN5pyf5aKX5rib546HPC9Db2xObT4NCiAgPEluZmxvd1ZhbHVlPuKWszMuODwvSW5mbG93VmFsdWU+DQogIDxPcmlnaW5WYWw+LTMuODAxPC9PcmlnaW5WYWw+DQogIDxMYXN0TnVtVmFsPi0zLjg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zAgMDk6MTk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uKWszMuODwvRGlzcFZhbHVlPg0KICA8TGFzdFVwZFRpbWU+MjAyNS8xMS8wNCAxMTo0NDo1NTwvTGFzdFVwZFRpbWU+DQogIDxFcnJvclN0YXR1cyAvPg0KPC9MaW5rSW5mbz4=</LinkInfo>
    <LinkInfo LinkId="180" Error="">PD94bWwgdmVyc2lvbj0iMS4wIiBlbmNvZGluZz0idXRmLTgiPz4NCjxMaW5rSW5mbyB4bWxuczp4c2Q9Imh0dHA6Ly93d3cudzMub3JnLzIwMDEvWE1MU2NoZW1hIiB4bWxuczp4c2k9Imh0dHA6Ly93d3cudzMub3JnLzIwMDEvWE1MU2NoZW1hLWluc3RhbmNlIj4NCiAgPExpbmtJZD4xODA8L0xpbmtJZD4NCiAgPEF1SWQ+OTAzMzkvNTEvMy8yL0QyMjAwNTAxMDAxMDAwMDAwMDAwLzEvMS8yNDIvSzJKMDAwMDAwIy9SMzAxMDAwMDAjLzEwMDAwMDwvQXVJZD4NCiAgPFNoYXBlSWQ+MTk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jAwMDAwMCM8L0l0ZW1JZD4NCiAgPERpc3BJdGVtSWQ+SzJKMDAwMDAwMDwvRGlzcEl0ZW1JZD4NCiAgPENvbElkPlIzMDEwMDAwMCM8L0NvbElkPg0KICA8VGVtQXhpc1R5cD4xMDAwMDA8L1RlbUF4aXNUeXA+DQogIDxNZW51Tm0+6YCj57WQ5pCN55uK6KiI566X5pu4PC9NZW51Tm0+DQogIDxJdGVtTm0+6Kaq5Lya56S+5qCq5Li744Gr5biw5bGe44GZ44KL5Lit6ZaT57SU5Yip55uKPC9JdGVtTm0+DQogIDxDb2xObT7lvZPmnJ/ph5HpoY08L0NvbE5tPg0KICA8SW5mbG93VmFsdWU+MjE0PC9JbmZsb3dWYWx1ZT4NCiAgPE9yaWdpblZhbD4yMTQsNzE5LDgzMDwvT3JpZ2luVmFsPg0KICA8TGFzdE51bVZhbD4yMTQsNzE5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jE0PC9EaXNwVmFsdWU+DQogIDxMYXN0VXBkVGltZT4yMDI1LzExLzA0IDExOjQ0OjU1PC9MYXN0VXBkVGltZT4NCiAgPEVycm9yU3RhdHVzIC8+DQo8L0xpbmtJbmZvPg==</LinkInfo>
    <LinkInfo LinkId="181" Error="">PD94bWwgdmVyc2lvbj0iMS4wIiBlbmNvZGluZz0idXRmLTgiPz4NCjxMaW5rSW5mbyB4bWxuczp4c2Q9Imh0dHA6Ly93d3cudzMub3JnLzIwMDEvWE1MU2NoZW1hIiB4bWxuczp4c2k9Imh0dHA6Ly93d3cudzMub3JnLzIwMDEvWE1MU2NoZW1hLWluc3RhbmNlIj4NCiAgPExpbmtJZD4xODE8L0xpbmtJZD4NCiAgPEF1SWQ+OTAzMzkvNTEvMy8yL0QyMjAwNTAxMDAxMDAwMDAwMDAwLzEvMS8yNDIvSzJKMDAwMDAwIy9SMzAxMDAwMDAjLzEwMTAwMDwvQXVJZD4NCiAgPFNoYXBlSWQ+MjA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jAwMDAwMCM8L0l0ZW1JZD4NCiAgPERpc3BJdGVtSWQ+SzJKMDAwMDAwMDwvRGlzcEl0ZW1JZD4NCiAgPENvbElkPlIzMDEwMDAwMCM8L0NvbElkPg0KICA8VGVtQXhpc1R5cD4xMDEwMDA8L1RlbUF4aXNUeXA+DQogIDxNZW51Tm0+6YCj57WQ5pCN55uK6KiI566X5pu4PC9NZW51Tm0+DQogIDxJdGVtTm0+6Kaq5Lya56S+5qCq5Li744Gr5biw5bGe44GZ44KL5Lit6ZaT57SU5Yip55uKPC9JdGVtTm0+DQogIDxDb2xObT7liY3mnJ/ph5HpoY08L0NvbE5tPg0KICA8SW5mbG93VmFsdWU+NzU8L0luZmxvd1ZhbHVlPg0KICA8T3JpZ2luVmFsPjc1LDM0MCw3MDE8L09yaWdpblZhbD4NCiAgPExhc3ROdW1WYWw+NzUsMzQw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zU8L0Rpc3BWYWx1ZT4NCiAgPExhc3RVcGRUaW1lPjIwMjUvMTEvMDQgMTE6NDQ6NTU8L0xhc3RVcGRUaW1lPg0KICA8RXJyb3JTdGF0dXMgLz4NCjwvTGlua0luZm8+</LinkInfo>
    <LinkInfo LinkId="184" Error="">PD94bWwgdmVyc2lvbj0iMS4wIiBlbmNvZGluZz0idXRmLTgiPz4NCjxMaW5rSW5mbyB4bWxuczp4c2Q9Imh0dHA6Ly93d3cudzMub3JnLzIwMDEvWE1MU2NoZW1hIiB4bWxuczp4c2k9Imh0dHA6Ly93d3cudzMub3JnLzIwMDEvWE1MU2NoZW1hLWluc3RhbmNlIj4NCiAgPExpbmtJZD4xODQ8L0xpbmtJZD4NCiAgPEF1SWQ+OTAzMzkvNTEvMy8yL0QyMjAwNTAxMDAxMDAwMDAwMDAwLzEvMS8yNDIvSzJHMDAwMDAwIy9SMzAxMDAwMDAjLzEwMDAwMDwvQXVJZD4NCiAgPFNoYXBlSWQ+Nz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zAwMDAwMCM8L0l0ZW1JZD4NCiAgPERpc3BJdGVtSWQ+SzJHMDAwMDAwMDwvRGlzcEl0ZW1JZD4NCiAgPENvbElkPlIzMDEwMDAwMCM8L0NvbElkPg0KICA8VGVtQXhpc1R5cD4xMDAwMDA8L1RlbUF4aXNUeXA+DQogIDxNZW51Tm0+6YCj57WQ5pCN55uK6KiI566X5pu4PC9NZW51Tm0+DQogIDxJdGVtTm0+5rOV5Lq656iO562J5ZCI6KiIPC9JdGVtTm0+DQogIDxDb2xObT7lvZPmnJ/ph5HpoY08L0NvbE5tPg0KICA8SW5mbG93VmFsdWU+MTIwPC9JbmZsb3dWYWx1ZT4NCiAgPE9yaWdpblZhbD4xMjAsNzUxLDUxMjwvT3JpZ2luVmFsPg0KICA8TGFzdE51bVZhbD4xMjAsNzU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IwPC9EaXNwVmFsdWU+DQogIDxMYXN0VXBkVGltZT4yMDI1LzExLzA0IDExOjQ0OjU1PC9MYXN0VXBkVGltZT4NCiAgPEVycm9yU3RhdHVzIC8+DQo8L0xpbmtJbmZvPg==</LinkInfo>
    <LinkInfo LinkId="185" Error="">PD94bWwgdmVyc2lvbj0iMS4wIiBlbmNvZGluZz0idXRmLTgiPz4NCjxMaW5rSW5mbyB4bWxuczp4c2Q9Imh0dHA6Ly93d3cudzMub3JnLzIwMDEvWE1MU2NoZW1hIiB4bWxuczp4c2k9Imh0dHA6Ly93d3cudzMub3JnLzIwMDEvWE1MU2NoZW1hLWluc3RhbmNlIj4NCiAgPExpbmtJZD4xODU8L0xpbmtJZD4NCiAgPEF1SWQ+OTAzMzkvNTEvMy8yL0QyMjAwNTAxMDAxMDAwMDAwMDAwLzEvMS8yNDIvSzJHMDAwMDAwIy9SMzAxMDAwMDAjLzEwMTAwMDwvQXVJZD4NCiAgPFNoYXBlSWQ+NzY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zAwMDAwMCM8L0l0ZW1JZD4NCiAgPERpc3BJdGVtSWQ+SzJHMDAwMDAwMDwvRGlzcEl0ZW1JZD4NCiAgPENvbElkPlIzMDEwMDAwMCM8L0NvbElkPg0KICA8VGVtQXhpc1R5cD4xMDEwMDA8L1RlbUF4aXNUeXA+DQogIDxNZW51Tm0+6YCj57WQ5pCN55uK6KiI566X5pu4PC9NZW51Tm0+DQogIDxJdGVtTm0+5rOV5Lq656iO562J5ZCI6KiIPC9JdGVtTm0+DQogIDxDb2xObT7liY3mnJ/ph5HpoY08L0NvbE5tPg0KICA8SW5mbG93VmFsdWU+Njc8L0luZmxvd1ZhbHVlPg0KICA8T3JpZ2luVmFsPjY3LDQ4NCwwMjc8L09yaWdpblZhbD4NCiAgPExhc3ROdW1WYWw+NjcsNDg0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jc8L0Rpc3BWYWx1ZT4NCiAgPExhc3RVcGRUaW1lPjIwMjUvMTEvMDQgMTE6NDQ6NTU8L0xhc3RVcGRUaW1lPg0KICA8RXJyb3JTdGF0dXMgLz4NCjwvTGlua0luZm8+</LinkInfo>
    <LinkInfo LinkId="187" Error="">PD94bWwgdmVyc2lvbj0iMS4wIiBlbmNvZGluZz0idXRmLTgiPz4NCjxMaW5rSW5mbyB4bWxuczp4c2Q9Imh0dHA6Ly93d3cudzMub3JnLzIwMDEvWE1MU2NoZW1hIiB4bWxuczp4c2k9Imh0dHA6Ly93d3cudzMub3JnLzIwMDEvWE1MU2NoZW1hLWluc3RhbmNlIj4NCiAgPExpbmtJZD4xODc8L0xpbmtJZD4NCiAgPEF1SWQ+OTAzMzkvNTEvMy8yL0QyMjAwNTAxMDAxMDAwMDAwMDAwLzEvMS8yNDIvSzJKMDAwMDAwIy9SMzAxMDAwMDAjLzEwMTAwMDwvQXVJZD4NCiAgPFNoYXBlSWQ+Nzk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jAwMDAwMCM8L0l0ZW1JZD4NCiAgPERpc3BJdGVtSWQ+SzJKMDAwMDAwMDwvRGlzcEl0ZW1JZD4NCiAgPENvbElkPlIzMDEwMDAwMCM8L0NvbElkPg0KICA8VGVtQXhpc1R5cD4xMDEwMDA8L1RlbUF4aXNUeXA+DQogIDxNZW51Tm0+6YCj57WQ5pCN55uK6KiI566X5pu4PC9NZW51Tm0+DQogIDxJdGVtTm0+6Kaq5Lya56S+5qCq5Li744Gr5biw5bGe44GZ44KL5Lit6ZaT57SU5Yip55uKPC9JdGVtTm0+DQogIDxDb2xObT7liY3mnJ/ph5HpoY08L0NvbE5tPg0KICA8SW5mbG93VmFsdWU+NzU8L0luZmxvd1ZhbHVlPg0KICA8T3JpZ2luVmFsPjc1LDM0MCw3MDE8L09yaWdpblZhbD4NCiAgPExhc3ROdW1WYWw+NzUsMzQw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zU8L0Rpc3BWYWx1ZT4NCiAgPExhc3RVcGRUaW1lPjIwMjUvMTEvMDQgMTE6NDQ6NTU8L0xhc3RVcGRUaW1lPg0KICA8RXJyb3JTdGF0dXMgLz4NCjwvTGlua0luZm8+</LinkInfo>
    <LinkInfo LinkId="188" Error="">PD94bWwgdmVyc2lvbj0iMS4wIiBlbmNvZGluZz0idXRmLTgiPz4NCjxMaW5rSW5mbyB4bWxuczp4c2Q9Imh0dHA6Ly93d3cudzMub3JnLzIwMDEvWE1MU2NoZW1hIiB4bWxuczp4c2k9Imh0dHA6Ly93d3cudzMub3JnLzIwMDEvWE1MU2NoZW1hLWluc3RhbmNlIj4NCiAgPExpbmtJZD4xODg8L0xpbmtJZD4NCiAgPEF1SWQ+OTAzMzkvNTEvMy8yL0QyMjAwNTAxMDAxMDAwMDAwMDAwLzEvMS8yNDIvSzJKMDAwMDAwIy9SMzAxMDAwMDAjLzEwMDAwMDwvQXVJZD4NCiAgPFNoYXBlSWQ+OD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jAwMDAwMCM8L0l0ZW1JZD4NCiAgPERpc3BJdGVtSWQ+SzJKMDAwMDAwMDwvRGlzcEl0ZW1JZD4NCiAgPENvbElkPlIzMDEwMDAwMCM8L0NvbElkPg0KICA8VGVtQXhpc1R5cD4xMDAwMDA8L1RlbUF4aXNUeXA+DQogIDxNZW51Tm0+6YCj57WQ5pCN55uK6KiI566X5pu4PC9NZW51Tm0+DQogIDxJdGVtTm0+6Kaq5Lya56S+5qCq5Li744Gr5biw5bGe44GZ44KL5Lit6ZaT57SU5Yip55uKPC9JdGVtTm0+DQogIDxDb2xObT7lvZPmnJ/ph5HpoY08L0NvbE5tPg0KICA8SW5mbG93VmFsdWU+MjE0PC9JbmZsb3dWYWx1ZT4NCiAgPE9yaWdpblZhbD4yMTQsNzE5LDgzMDwvT3JpZ2luVmFsPg0KICA8TGFzdE51bVZhbD4yMTQsNzE5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jE0PC9EaXNwVmFsdWU+DQogIDxMYXN0VXBkVGltZT4yMDI1LzExLzA0IDExOjQ0OjU1PC9MYXN0VXBkVGltZT4NCiAgPEVycm9yU3RhdHVzIC8+DQo8L0xpbmtJbmZvPg==</LinkInfo>
    <LinkInfo LinkId="189" Error="">PD94bWwgdmVyc2lvbj0iMS4wIiBlbmNvZGluZz0idXRmLTgiPz4NCjxMaW5rSW5mbyB4bWxuczp4c2Q9Imh0dHA6Ly93d3cudzMub3JnLzIwMDEvWE1MU2NoZW1hIiB4bWxuczp4c2k9Imh0dHA6Ly93d3cudzMub3JnLzIwMDEvWE1MU2NoZW1hLWluc3RhbmNlIj4NCiAgPExpbmtJZD4xODk8L0xpbmtJZD4NCiAgPEF1SWQ+OTAzMzkvNTEvMy8yL0QyMjAwNTAxMDAxMDAwMDAwMDAwLzEvMS8yNDIvSzJKMDAwMDAwIy9SMzA1MDAwMDAjLzEwMTAwMDwvQXVJZD4NCiAgPFNoYXBlSWQ+ODE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jAwMDAwMCM8L0l0ZW1JZD4NCiAgPERpc3BJdGVtSWQ+SzJKMDAwMDAwMDwvRGlzcEl0ZW1JZD4NCiAgPENvbElkPlIzMDUwMDAwMCM8L0NvbElkPg0KICA8VGVtQXhpc1R5cD4xMDEwMDA8L1RlbUF4aXNUeXA+DQogIDxNZW51Tm0+6YCj57WQ5pCN55uK6KiI566X5pu4PC9NZW51Tm0+DQogIDxJdGVtTm0+6Kaq5Lya56S+5qCq5Li744Gr5biw5bGe44GZ44KL5Lit6ZaT57SU5Yip55uKPC9JdGVtTm0+DQogIDxDb2xObT7liY3mnJ/nmb7liIbmr5Q8L0NvbE5tPg0KICA8SW5mbG93VmFsdWU+MC43PC9JbmZsb3dWYWx1ZT4NCiAgPE9yaWdpblZhbD4wLjczMjwvT3JpZ2luVmFsPg0KICA8TGFzdE51bVZhbD4wLjc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NzwvRGlzcFZhbHVlPg0KICA8TGFzdFVwZFRpbWU+MjAyNS8xMS8wNCAxMTo0NDo1NTwvTGFzdFVwZFRpbWU+DQogIDxFcnJvclN0YXR1cyAvPg0KPC9MaW5rSW5mbz4=</LinkInfo>
    <LinkInfo LinkId="190" Error="">PD94bWwgdmVyc2lvbj0iMS4wIiBlbmNvZGluZz0idXRmLTgiPz4NCjxMaW5rSW5mbyB4bWxuczp4c2Q9Imh0dHA6Ly93d3cudzMub3JnLzIwMDEvWE1MU2NoZW1hIiB4bWxuczp4c2k9Imh0dHA6Ly93d3cudzMub3JnLzIwMDEvWE1MU2NoZW1hLWluc3RhbmNlIj4NCiAgPExpbmtJZD4xOTA8L0xpbmtJZD4NCiAgPEF1SWQ+OTAzMzkvNTEvMy8yL0QyMjAwNTAxMDAxMDAwMDAwMDAwLzEvMS8yNDIvSzJKMDAwMDAwIy9SMzA1MDAwMDAjLzEwMDAwMDwvQXVJZD4NCiAgPFNoYXBlSWQ+ODI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jAwMDAwMCM8L0l0ZW1JZD4NCiAgPERpc3BJdGVtSWQ+SzJKMDAwMDAwMDwvRGlzcEl0ZW1JZD4NCiAgPENvbElkPlIzMDUwMDAwMCM8L0NvbElkPg0KICA8VGVtQXhpc1R5cD4xMDAwMDA8L1RlbUF4aXNUeXA+DQogIDxNZW51Tm0+6YCj57WQ5pCN55uK6KiI566X5pu4PC9NZW51Tm0+DQogIDxJdGVtTm0+6Kaq5Lya56S+5qCq5Li744Gr5biw5bGe44GZ44KL5Lit6ZaT57SU5Yip55uKPC9JdGVtTm0+DQogIDxDb2xObT7lvZPmnJ/nmb7liIbmr5Q8L0NvbE5tPg0KICA8SW5mbG93VmFsdWU+Mi4xPC9JbmZsb3dWYWx1ZT4NCiAgPE9yaWdpblZhbD4yLjA3MDwvT3JpZ2luVmFsPg0KICA8TGFzdE51bVZhbD4yLjE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uMTwvRGlzcFZhbHVlPg0KICA8TGFzdFVwZFRpbWU+MjAyNS8xMS8wNCAxMTo0NDo1NTwvTGFzdFVwZFRpbWU+DQogIDxFcnJvclN0YXR1cyAvPg0KPC9MaW5rSW5mbz4=</LinkInfo>
    <LinkInfo LinkId="191" Error="">PD94bWwgdmVyc2lvbj0iMS4wIiBlbmNvZGluZz0idXRmLTgiPz4NCjxMaW5rSW5mbyB4bWxuczp4c2Q9Imh0dHA6Ly93d3cudzMub3JnLzIwMDEvWE1MU2NoZW1hIiB4bWxuczp4c2k9Imh0dHA6Ly93d3cudzMub3JnLzIwMDEvWE1MU2NoZW1hLWluc3RhbmNlIj4NCiAgPExpbmtJZD4xOTE8L0xpbmtJZD4NCiAgPEF1SWQ+OTAzMzkvNTEvMy8yL0QyMjAwNTAxMDAxMDAwMDAwMDAwLzEvMS8yNDIvSzJHMDAwMDAwIy9SMzA1MDAwMDAjLzEwMDAwMDwvQXVJZD4NCiAgPFNoYXBlSWQ+ODM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zAwMDAwMCM8L0l0ZW1JZD4NCiAgPERpc3BJdGVtSWQ+SzJHMDAwMDAwMDwvRGlzcEl0ZW1JZD4NCiAgPENvbElkPlIzMDUwMDAwMCM8L0NvbElkPg0KICA8VGVtQXhpc1R5cD4xMDAwMDA8L1RlbUF4aXNUeXA+DQogIDxNZW51Tm0+6YCj57WQ5pCN55uK6KiI566X5pu4PC9NZW51Tm0+DQogIDxJdGVtTm0+5rOV5Lq656iO562J5ZCI6KiIPC9JdGVtTm0+DQogIDxDb2xObT7lvZPmnJ/nmb7liIbmr5Q8L0NvbE5tPg0KICA8SW5mbG93VmFsdWU+MS4yPC9JbmZsb3dWYWx1ZT4NCiAgPE9yaWdpblZhbD4xLjE2NDwvT3JpZ2luVmFsPg0KICA8TGFzdE51bVZhbD4xLjI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uMjwvRGlzcFZhbHVlPg0KICA8TGFzdFVwZFRpbWU+MjAyNS8xMS8wNCAxMTo0NDo1NTwvTGFzdFVwZFRpbWU+DQogIDxFcnJvclN0YXR1cyAvPg0KPC9MaW5rSW5mbz4=</LinkInfo>
    <LinkInfo LinkId="192" Error="">PD94bWwgdmVyc2lvbj0iMS4wIiBlbmNvZGluZz0idXRmLTgiPz4NCjxMaW5rSW5mbyB4bWxuczp4c2Q9Imh0dHA6Ly93d3cudzMub3JnLzIwMDEvWE1MU2NoZW1hIiB4bWxuczp4c2k9Imh0dHA6Ly93d3cudzMub3JnLzIwMDEvWE1MU2NoZW1hLWluc3RhbmNlIj4NCiAgPExpbmtJZD4xOTI8L0xpbmtJZD4NCiAgPEF1SWQ+OTAzMzkvNTEvMy8yL0QyMjAwNTAxMDAxMDAwMDAwMDAwLzEvMS8yNDIvSzJHMDAwMDAwIy9SMzA1MDAwMDAjLzEwMTAwMDwvQXVJZD4NCiAgPFNoYXBlSWQ+ODQ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zAwMDAwMCM8L0l0ZW1JZD4NCiAgPERpc3BJdGVtSWQ+SzJHMDAwMDAwMDwvRGlzcEl0ZW1JZD4NCiAgPENvbElkPlIzMDUwMDAwMCM8L0NvbElkPg0KICA8VGVtQXhpc1R5cD4xMDEwMDA8L1RlbUF4aXNUeXA+DQogIDxNZW51Tm0+6YCj57WQ5pCN55uK6KiI566X5pu4PC9NZW51Tm0+DQogIDxJdGVtTm0+5rOV5Lq656iO562J5ZCI6KiIPC9JdGVtTm0+DQogIDxDb2xObT7liY3mnJ/nmb7liIbmr5Q8L0NvbE5tPg0KICA8SW5mbG93VmFsdWU+MC43PC9JbmZsb3dWYWx1ZT4NCiAgPE9yaWdpblZhbD4wLjY1NjwvT3JpZ2luVmFsPg0KICA8TGFzdE51bVZhbD4wLjc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NzwvRGlzcFZhbHVlPg0KICA8TGFzdFVwZFRpbWU+MjAyNS8xMS8wNCAxMTo0NDo1NTwvTGFzdFVwZFRpbWU+DQogIDxFcnJvclN0YXR1cyAvPg0KPC9MaW5rSW5mbz4=</LinkInfo>
    <LinkInfo LinkId="193" Error="">PD94bWwgdmVyc2lvbj0iMS4wIiBlbmNvZGluZz0idXRmLTgiPz4NCjxMaW5rSW5mbyB4bWxuczp4c2Q9Imh0dHA6Ly93d3cudzMub3JnLzIwMDEvWE1MU2NoZW1hIiB4bWxuczp4c2k9Imh0dHA6Ly93d3cudzMub3JnLzIwMDEvWE1MU2NoZW1hLWluc3RhbmNlIj4NCiAgPExpbmtJZD4xOTM8L0xpbmtJZD4NCiAgPEF1SWQ+OTAzMzkvNTEvMy8yL0QyMjAwNTAxMDAxMDAwMDAwMDAwLzEvMS8yNDIvSzJJMDAwMDAwIy9SMzA1MDAwMDAjLzEwMTAwMDwvQXVJZD4NCiAgPFNoYXBlSWQ+ODU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TAwMDAwMCM8L0l0ZW1JZD4NCiAgPERpc3BJdGVtSWQ+SzJJMDAwMDAwMDwvRGlzcEl0ZW1JZD4NCiAgPENvbElkPlIzMDUwMDAwMCM8L0NvbElkPg0KICA8VGVtQXhpc1R5cD4xMDEwMDA8L1RlbUF4aXNUeXA+DQogIDxNZW51Tm0+6YCj57WQ5pCN55uK6KiI566X5pu4PC9NZW51Tm0+DQogIDxJdGVtTm0+6Z2e5pSv6YWN5qCq5Li744Gr5biw5bGe44GZ44KL5Lit6ZaT57SU5Yip55uK5Y+I44Gv6Z2e5pSv6YWN5qCq5Li744Gr5biw5bGe44GZ44KL5Lit6ZaT57SU5pCN5aSx77yI4paz77yJPC9JdGVtTm0+DQogIDxDb2xObT7liY3mnJ/nmb7liIbmr5Q8L0NvbE5tPg0KICA8SW5mbG93VmFsdWU+4pazMC4xPC9JbmZsb3dWYWx1ZT4NCiAgPE9yaWdpblZhbD4tMC4xNDc8L09yaWdpblZhbD4NCiAgPExhc3ROdW1WYWw+LTAuMT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+4pazMC4xPC9EaXNwVmFsdWU+DQogIDxMYXN0VXBkVGltZT4yMDI1LzExLzA0IDExOjQ0OjU1PC9MYXN0VXBkVGltZT4NCiAgPEVycm9yU3RhdHVzIC8+DQo8L0xpbmtJbmZvPg==</LinkInfo>
    <LinkInfo LinkId="194" Error="">PD94bWwgdmVyc2lvbj0iMS4wIiBlbmNvZGluZz0idXRmLTgiPz4NCjxMaW5rSW5mbyB4bWxuczp4c2Q9Imh0dHA6Ly93d3cudzMub3JnLzIwMDEvWE1MU2NoZW1hIiB4bWxuczp4c2k9Imh0dHA6Ly93d3cudzMub3JnLzIwMDEvWE1MU2NoZW1hLWluc3RhbmNlIj4NCiAgPExpbmtJZD4xOTQ8L0xpbmtJZD4NCiAgPEF1SWQ+OTAzMzkvNTEvMy8yL0QyMjAwNTAxMDAxMDAwMDAwMDAwLzEvMS8yNDIvSzJJMDAwMDAwIy9SMzA1MDAwMDAjLzEwMDAwMDwvQXVJZD4NCiAgPFNoYXBlSWQ+ODY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TAwMDAwMCM8L0l0ZW1JZD4NCiAgPERpc3BJdGVtSWQ+SzJJMDAwMDAwMDwvRGlzcEl0ZW1JZD4NCiAgPENvbElkPlIzMDUwMDAwMCM8L0NvbElkPg0KICA8VGVtQXhpc1R5cD4xMDAwMDA8L1RlbUF4aXNUeXA+DQogIDxNZW51Tm0+6YCj57WQ5pCN55uK6KiI566X5pu4PC9NZW51Tm0+DQogIDxJdGVtTm0+6Z2e5pSv6YWN5qCq5Li744Gr5biw5bGe44GZ44KL5Lit6ZaT57SU5Yip55uK5Y+I44Gv6Z2e5pSv6YWN5qCq5Li744Gr5biw5bGe44GZ44KL5Lit6ZaT57SU5pCN5aSx77yI4paz77yJPC9JdGVtTm0+DQogIDxDb2xObT7lvZPmnJ/nmb7liIbmr5Q8L0NvbE5tPg0KICA8SW5mbG93VmFsdWU+MC4wPC9JbmZsb3dWYWx1ZT4NCiAgPE9yaWdpblZhbD4wLjAwODwvT3JpZ2luVmFsPg0KICA8TGFzdE51bVZhbD4w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DwvRGlzcFZhbHVlPg0KICA8TGFzdFVwZFRpbWU+MjAyNS8xMS8wNCAxMTo0NDo1NTwvTGFzdFVwZFRpbWU+DQogIDxFcnJvclN0YXR1cyAvPg0KPC9MaW5rSW5mbz4=</LinkInfo>
    <LinkInfo LinkId="195" Error="">PD94bWwgdmVyc2lvbj0iMS4wIiBlbmNvZGluZz0idXRmLTgiPz4NCjxMaW5rSW5mbyB4bWxuczp4c2Q9Imh0dHA6Ly93d3cudzMub3JnLzIwMDEvWE1MU2NoZW1hIiB4bWxuczp4c2k9Imh0dHA6Ly93d3cudzMub3JnLzIwMDEvWE1MU2NoZW1hLWluc3RhbmNlIj4NCiAgPExpbmtJZD4xOTU8L0xpbmtJZD4NCiAgPEF1SWQ+OTAzMzkvNTEvMy8yL0QyMjAwNTAxMDAxMDAwMDAwMDAwLzEvMS8yNDIvSzJJMDAwMDAwIy9SMzAxMDAwMDAjLzEwMDAwMDwvQXVJZD4NCiAgPFNoYXBlSWQ+ODc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TAwMDAwMCM8L0l0ZW1JZD4NCiAgPERpc3BJdGVtSWQ+SzJJMDAwMDAwMDwvRGlzcEl0ZW1JZD4NCiAgPENvbElkPlIzMDEwMDAwMCM8L0NvbElkPg0KICA8VGVtQXhpc1R5cD4xMDAwMDA8L1RlbUF4aXNUeXA+DQogIDxNZW51Tm0+6YCj57WQ5pCN55uK6KiI566X5pu4PC9NZW51Tm0+DQogIDxJdGVtTm0+6Z2e5pSv6YWN5qCq5Li744Gr5biw5bGe44GZ44KL5Lit6ZaT57SU5Yip55uK5Y+I44Gv6Z2e5pSv6YWN5qCq5Li744Gr5biw5bGe44GZ44KL5Lit6ZaT57SU5pCN5aSx77yI4paz77yJPC9JdGVtTm0+DQogIDxDb2xObT7lvZPmnJ/ph5HpoY08L0NvbE5tPg0KICA8SW5mbG93VmFsdWU+MDwvSW5mbG93VmFsdWU+DQogIDxPcmlnaW5WYWw+ODgwLDAzNjwvT3JpZ2luVmFsPg0KICA8TGFzdE51bVZhbD44ODA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wPC9EaXNwVmFsdWU+DQogIDxMYXN0VXBkVGltZT4yMDI1LzExLzA0IDExOjQ0OjU1PC9MYXN0VXBkVGltZT4NCiAgPEVycm9yU3RhdHVzIC8+DQo8L0xpbmtJbmZvPg==</LinkInfo>
    <LinkInfo LinkId="196" Error="">PD94bWwgdmVyc2lvbj0iMS4wIiBlbmNvZGluZz0idXRmLTgiPz4NCjxMaW5rSW5mbyB4bWxuczp4c2Q9Imh0dHA6Ly93d3cudzMub3JnLzIwMDEvWE1MU2NoZW1hIiB4bWxuczp4c2k9Imh0dHA6Ly93d3cudzMub3JnLzIwMDEvWE1MU2NoZW1hLWluc3RhbmNlIj4NCiAgPExpbmtJZD4xOTY8L0xpbmtJZD4NCiAgPEF1SWQ+OTAzMzkvNTEvMy8yL0QyMjAwNTAxMDAxMDAwMDAwMDAwLzEvMS8yNDIvSzJJMDAwMDAwIy9SMzAxMDAwMDAjLzEwMTAwMDwvQXVJZD4NCiAgPFNoYXBlSWQ+ODk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TAwMDAwMCM8L0l0ZW1JZD4NCiAgPERpc3BJdGVtSWQ+SzJJMDAwMDAwMDwvRGlzcEl0ZW1JZD4NCiAgPENvbElkPlIzMDEwMDAwMCM8L0NvbElkPg0KICA8VGVtQXhpc1R5cD4xMDEwMDA8L1RlbUF4aXNUeXA+DQogIDxNZW51Tm0+6YCj57WQ5pCN55uK6KiI566X5pu4PC9NZW51Tm0+DQogIDxJdGVtTm0+6Z2e5pSv6YWN5qCq5Li744Gr5biw5bGe44GZ44KL5Lit6ZaT57SU5Yip55uK5Y+I44Gv6Z2e5pSv6YWN5qCq5Li744Gr5biw5bGe44GZ44KL5Lit6ZaT57SU5pCN5aSx77yI4paz77yJPC9JdGVtTm0+DQogIDxDb2xObT7liY3mnJ/ph5HpoY08L0NvbE5tPg0KICA8SW5mbG93VmFsdWU+4pazMTU8L0luZmxvd1ZhbHVlPg0KICA8T3JpZ2luVmFsPi0xNSwxNzksMzk4PC9PcmlnaW5WYWw+DQogIDxMYXN0TnVtVmFsPi0xNSwxNzk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7ilrMxNTwvRGlzcFZhbHVlPg0KICA8TGFzdFVwZFRpbWU+MjAyNS8xMS8wNCAxMTo0NDo1NTwvTGFzdFVwZFRpbWU+DQogIDxFcnJvclN0YXR1cyAvPg0KPC9MaW5rSW5mbz4=</LinkInfo>
    <LinkInfo LinkId="198" Error="">PD94bWwgdmVyc2lvbj0iMS4wIiBlbmNvZGluZz0idXRmLTgiPz4NCjxMaW5rSW5mbyB4bWxuczp4c2Q9Imh0dHA6Ly93d3cudzMub3JnLzIwMDEvWE1MU2NoZW1hIiB4bWxuczp4c2k9Imh0dHA6Ly93d3cudzMub3JnLzIwMDEvWE1MU2NoZW1hLWluc3RhbmNlIj4NCiAgPExpbmtJZD4xOTg8L0xpbmtJZD4NCiAgPEF1SWQ+OTAzMzkvNTEvMy8yL0QyMjAyNTAwNTAwNTAwMDAwMDAwLzEvMS8yNDIvSzEwMTAxMDAwIy9SMzAxMDAwMDAjLzEwMTAwMDwvQXVJZD4NCiAgPFNoYXBlSWQ+Mjg3PC9TaGFwZUlkPg0KICA8U2xpZGVJZD4yOTM8L1NsaWRlSWQ+DQogIDxTbGlkZVBhZ2U+NT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SMzAxMDAwMDAjPC9Db2xJZD4NCiAgPFRlbUF4aXNUeXA+MTAxMDAwPC9UZW1BeGlzVHlwPg0KICA8TWVudU5tPuOCu+OCsOODoeODs+ODiOaDheWgsTwvTWVudU5tPg0KICA8SXRlbU5tPuWklumDqOmhp+WuouOBuOOBruWjsuS4iumrmDwvSXRlbU5tPg0KICA8Q29sTm0+5YmN5pyf44Ki44K544Oi5LqL5qWtPC9Db2xObT4NCiAgPEluZmxvd1ZhbHVlPjI8L0luZmxvd1ZhbHVlPg0KICA8T3JpZ2luVmFsPjIsMzg5LDA5MjwvT3JpZ2luVmFsPg0KICA8TGFzdE51bVZhbD4yLDM4O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8L0Rpc3BWYWx1ZT4NCiAgPExhc3RVcGRUaW1lPjIwMjUvMTEvMDQgMTE6NDQ6NTU8L0xhc3RVcGRUaW1lPg0KICA8RXJyb3JTdGF0dXMgLz4NCjwvTGlua0luZm8+</LinkInfo>
    <LinkInfo LinkId="199" Error="">PD94bWwgdmVyc2lvbj0iMS4wIiBlbmNvZGluZz0idXRmLTgiPz4NCjxMaW5rSW5mbyB4bWxuczp4c2Q9Imh0dHA6Ly93d3cudzMub3JnLzIwMDEvWE1MU2NoZW1hIiB4bWxuczp4c2k9Imh0dHA6Ly93d3cudzMub3JnLzIwMDEvWE1MU2NoZW1hLWluc3RhbmNlIj4NCiAgPExpbmtJZD4xOTk8L0xpbmtJZD4NCiAgPEF1SWQ+OTAzMzkvNTEvMy8yL0QyMjAyNTAwNTAwNTAwMDAwMDAwLzEvMS8yNDIvSzEwMTAxMDAwIy9SMzAxMDAwMDAjLzEwMDAwMDwvQXVJZD4NCiAgPFNoYXBlSWQ+Mjg3PC9TaGFwZUlkPg0KICA8U2xpZGVJZD4yOTM8L1NsaWRlSWQ+DQogIDxTbGlkZVBhZ2U+NT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SMzAxMDAwMDAjPC9Db2xJZD4NCiAgPFRlbUF4aXNUeXA+MTAwMDAwPC9UZW1BeGlzVHlwPg0KICA8TWVudU5tPuOCu+OCsOODoeODs+ODiOaDheWgsTwvTWVudU5tPg0KICA8SXRlbU5tPuWklumDqOmhp+WuouOBuOOBruWjsuS4iumrmDwvSXRlbU5tPg0KICA8Q29sTm0+5b2T5pyf44Ki44K544Oi5LqL5qWtPC9Db2xObT4NCiAgPEluZmxvd1ZhbHVlPjI8L0luZmxvd1ZhbHVlPg0KICA8T3JpZ2luVmFsPjIsMzg5LDA5MjwvT3JpZ2luVmFsPg0KICA8TGFzdE51bVZhbD4yLDM4O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8L0Rpc3BWYWx1ZT4NCiAgPExhc3RVcGRUaW1lPjIwMjUvMTEvMDQgMTE6NDQ6NTU8L0xhc3RVcGRUaW1lPg0KICA8RXJyb3JTdGF0dXMgLz4NCjwvTGlua0luZm8+</LinkInfo>
    <LinkInfo LinkId="200" Error="">PD94bWwgdmVyc2lvbj0iMS4wIiBlbmNvZGluZz0idXRmLTgiPz4NCjxMaW5rSW5mbyB4bWxuczp4c2Q9Imh0dHA6Ly93d3cudzMub3JnLzIwMDEvWE1MU2NoZW1hIiB4bWxuczp4c2k9Imh0dHA6Ly93d3cudzMub3JnLzIwMDEvWE1MU2NoZW1hLWluc3RhbmNlIj4NCiAgPExpbmtJZD4yMDA8L0xpbmtJZD4NCiAgPEF1SWQ+OTAzMzkvNTEvMy8yL0QyMjAwNTAxMDAxMDAwMDAwMDAwLzEvMS8yNDIvSzJKMDAwMDAwIy9SMzAxMDAwMDAjLzEwMT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kowMDAwMDAjPC9JdGVtSWQ+DQogIDxEaXNwSXRlbUlkPksySjAwMDAwMDA8L0Rpc3BJdGVtSWQ+DQogIDxDb2xJZD5SMzAxMDAwMDAjPC9Db2xJZD4NCiAgPFRlbUF4aXNUeXA+MTAxMDAwPC9UZW1BeGlzVHlwPg0KICA8TWVudU5tPumAo+e1kOaQjeebiuioiOeul+abuDwvTWVudU5tPg0KICA8SXRlbU5tPuimquS8muekvuagquS4u+OBq+W4sOWxnuOBmeOCi+S4remWk+e0lOWIqeebijwvSXRlbU5tPg0KICA8Q29sTm0+5YmN5pyf6YeR6aGNPC9Db2xObT4NCiAgPEluZmxvd1ZhbHVlPjc1PC9JbmZsb3dWYWx1ZT4NCiAgPE9yaWdpblZhbD43NSwzNDAsNzAxPC9PcmlnaW5WYWw+DQogIDxMYXN0TnVtVmFsPjc1LDM0MD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c1PC9EaXNwVmFsdWU+DQogIDxMYXN0VXBkVGltZT4yMDI1LzExLzA0IDExOjQ0OjU1PC9MYXN0VXBkVGltZT4NCiAgPEVycm9yU3RhdHVzIC8+DQo8L0xpbmtJbmZvPg==</LinkInfo>
    <LinkInfo LinkId="201" Error="">PD94bWwgdmVyc2lvbj0iMS4wIiBlbmNvZGluZz0idXRmLTgiPz4NCjxMaW5rSW5mbyB4bWxuczp4c2Q9Imh0dHA6Ly93d3cudzMub3JnLzIwMDEvWE1MU2NoZW1hIiB4bWxuczp4c2k9Imh0dHA6Ly93d3cudzMub3JnLzIwMDEvWE1MU2NoZW1hLWluc3RhbmNlIj4NCiAgPExpbmtJZD4yMDE8L0xpbmtJZD4NCiAgPEF1SWQ+OTAzMzkvNTEvMy8yL0QyMjAwNTAxMDAxMDAwMDAwMDAwLzEvMS8yNDIvSzJKMDAwMDAwIy9SMzAx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kowMDAwMDAjPC9JdGVtSWQ+DQogIDxEaXNwSXRlbUlkPksySjAwMDAwMDA8L0Rpc3BJdGVtSWQ+DQogIDxDb2xJZD5SMzAxMDAwMDAjPC9Db2xJZD4NCiAgPFRlbUF4aXNUeXA+MTAwMDAwPC9UZW1BeGlzVHlwPg0KICA8TWVudU5tPumAo+e1kOaQjeebiuioiOeul+abuDwvTWVudU5tPg0KICA8SXRlbU5tPuimquS8muekvuagquS4u+OBq+W4sOWxnuOBmeOCi+S4remWk+e0lOWIqeebijwvSXRlbU5tPg0KICA8Q29sTm0+5b2T5pyf6YeR6aGNPC9Db2xObT4NCiAgPEluZmxvd1ZhbHVlPjIxNDwvSW5mbG93VmFsdWU+DQogIDxPcmlnaW5WYWw+MjE0LDcxOSw4MzA8L09yaWdpblZhbD4NCiAgPExhc3ROdW1WYWw+MjE0LDcxO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xNDwvRGlzcFZhbHVlPg0KICA8TGFzdFVwZFRpbWU+MjAyNS8xMS8wNCAxMTo0NDo1NTwvTGFzdFVwZFRpbWU+DQogIDxFcnJvclN0YXR1cyAvPg0KPC9MaW5rSW5mbz4=</LinkInfo>
    <LinkInfo LinkId="202" Error="">PD94bWwgdmVyc2lvbj0iMS4wIiBlbmNvZGluZz0idXRmLTgiPz4NCjxMaW5rSW5mbyB4bWxuczp4c2Q9Imh0dHA6Ly93d3cudzMub3JnLzIwMDEvWE1MU2NoZW1hIiB4bWxuczp4c2k9Imh0dHA6Ly93d3cudzMub3JnLzIwMDEvWE1MU2NoZW1hLWluc3RhbmNlIj4NCiAgPExpbmtJZD4yMDI8L0xpbmtJZD4NCiAgPEF1SWQ+OTAzMzkvNTEvMy8yL0QyMjAyNTAwNTAwNTAwMDAwMDAwLzEvMS8yNDIvSzEwMTAxMDAwIy9SMzAxMDAwMDAjLzEwMT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SMzAxMDAwMDAjPC9Db2xJZD4NCiAgPFRlbUF4aXNUeXA+MTAxMDAwPC9UZW1BeGlzVHlwPg0KICA8TWVudU5tPuOCu+OCsOODoeODs+ODiOaDheWgsTwvTWVudU5tPg0KICA8SXRlbU5tPuWklumDqOmhp+WuouOBuOOBruWjsuS4iumrmDwvSXRlbU5tPg0KICA8Q29sTm0+5YmN5pyf44Ki44K544Oi5LqL5qWtPC9Db2xObT4NCiAgPEluZmxvd1ZhbHVlPjI8L0luZmxvd1ZhbHVlPg0KICA8T3JpZ2luVmFsPjIsMzg5LDA5MjwvT3JpZ2luVmFsPg0KICA8TGFzdE51bVZhbD4yLDM4O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8L0Rpc3BWYWx1ZT4NCiAgPExhc3RVcGRUaW1lPjIwMjUvMTEvMDQgMTE6NDQ6NTU8L0xhc3RVcGRUaW1lPg0KICA8RXJyb3JTdGF0dXMgLz4NCjwvTGlua0luZm8+</LinkInfo>
    <LinkInfo LinkId="203" Error="">PD94bWwgdmVyc2lvbj0iMS4wIiBlbmNvZGluZz0idXRmLTgiPz4NCjxMaW5rSW5mbyB4bWxuczp4c2Q9Imh0dHA6Ly93d3cudzMub3JnLzIwMDEvWE1MU2NoZW1hIiB4bWxuczp4c2k9Imh0dHA6Ly93d3cudzMub3JnLzIwMDEvWE1MU2NoZW1hLWluc3RhbmNlIj4NCiAgPExpbmtJZD4yMDM8L0xpbmtJZD4NCiAgPEF1SWQ+OTAzMzkvNTEvMy8yL0QyMjAyNTAwNTAwNTAwMDAwMDAwLzEvMS8yNDIvSzEwMTAxMDAwIy9SMzAxMDAwMDAj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SMzAxMDAwMDAjPC9Db2xJZD4NCiAgPFRlbUF4aXNUeXA+MTAwMDAwPC9UZW1BeGlzVHlwPg0KICA8TWVudU5tPuOCu+OCsOODoeODs+ODiOaDheWgsTwvTWVudU5tPg0KICA8SXRlbU5tPuWklumDqOmhp+WuouOBuOOBruWjsuS4iumrmDwvSXRlbU5tPg0KICA8Q29sTm0+5b2T5pyf44Ki44K544Oi5LqL5qWtPC9Db2xObT4NCiAgPEluZmxvd1ZhbHVlPjI8L0luZmxvd1ZhbHVlPg0KICA8T3JpZ2luVmFsPjIsMzg5LDA5MjwvT3JpZ2luVmFsPg0KICA8TGFzdE51bVZhbD4yLDM4O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8L0Rpc3BWYWx1ZT4NCiAgPExhc3RVcGRUaW1lPjIwMjUvMTEvMDQgMTE6NDQ6NTU8L0xhc3RVcGRUaW1lPg0KICA8RXJyb3JTdGF0dXMgLz4NCjwvTGlua0luZm8+</LinkInfo>
    <LinkInfo LinkId="204" Error="">PD94bWwgdmVyc2lvbj0iMS4wIiBlbmNvZGluZz0idXRmLTgiPz4NCjxMaW5rSW5mbyB4bWxuczp4c2Q9Imh0dHA6Ly93d3cudzMub3JnLzIwMDEvWE1MU2NoZW1hIiB4bWxuczp4c2k9Imh0dHA6Ly93d3cudzMub3JnLzIwMDEvWE1MU2NoZW1hLWluc3RhbmNlIj4NCiAgPExpbmtJZD4yMDQ8L0xpbmtJZD4NCiAgPEF1SWQ+OTAzMzkvNTEvMy8yL0QyMjAwNTAxMDAxMDAwMDAwMDAwLzEvMS8yNDIvSzJKMDAwMDAwIy9SMzAzMDAwMDAjLzEwMDAwMDwvQXVJZD4NCiAgPFNoYXBlSWQ+MjAz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A1MDEwMDEwMDAwMDAwMDA8L0R0S2luZElkPg0KICA8RG9jVHlwPjE8L0RvY1R5cD4NCiAgPERvY1R5cE5tPuazleWumumWi+ekujwvRG9jVHlwTm0+DQogIDxTdW1BY1R5cD4xPC9TdW1BY1R5cD4NCiAgPFNoZWV0VHlwPjI0MjwvU2hlZXRUeXA+DQogIDxTaGVldE5tPumWi+ekuuaVsOWApOeiuuiqjSjplovnpLrljZjkvY0xKTwvU2hlZXRObT4NCiAgPEl0ZW1JZD5LMkowMDAwMDAjPC9JdGVtSWQ+DQogIDxEaXNwSXRlbUlkPksySjAwMDAwMDA8L0Rpc3BJdGVtSWQ+DQogIDxDb2xJZD5SMzAzMDAwMDAjPC9Db2xJZD4NCiAgPFRlbUF4aXNUeXA+MTAwMDAwPC9UZW1BeGlzVHlwPg0KICA8TWVudU5tPumAo+e1kOaQjeebiuioiOeul+abuDwvTWVudU5tPg0KICA8SXRlbU5tPuimquS8muekvuagquS4u+OBq+W4sOWxnuOBmeOCi+S4remWk+e0lOWIqeebijwvSXRlbU5tPg0KICA8Q29sTm0+5a++5YmN5pyf5aKX5rib546HPC9Db2xObT4NCiAgPEluZmxvd1ZhbHVlPjE4NS4wPC9JbmZsb3dWYWx1ZT4NCiAgPE9yaWdpblZhbD4xODQuOTk4PC9PcmlnaW5WYWw+DQogIDxMYXN0TnVtVmFsPjE4NS4w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I5IDE4OjMx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xODUuMDwvRGlzcFZhbHVlPg0KICA8TGFzdFVwZFRpbWU+MjAyNS8xMS8wNCAxMTo0NDo1NTwvTGFzdFVwZFRpbWU+DQogIDxFcnJvclN0YXR1cyAvPg0KPC9MaW5rSW5mbz4=</LinkInfo>
    <LinkInfo LinkId="206" Error="">PD94bWwgdmVyc2lvbj0iMS4wIiBlbmNvZGluZz0idXRmLTgiPz4NCjxMaW5rSW5mbyB4bWxuczp4c2Q9Imh0dHA6Ly93d3cudzMub3JnLzIwMDEvWE1MU2NoZW1hIiB4bWxuczp4c2k9Imh0dHA6Ly93d3cudzMub3JnLzIwMDEvWE1MU2NoZW1hLWluc3RhbmNlIj4NCiAgPExpbmtJZD4yMDY8L0xpbmtJZD4NCiAgPEF1SWQ+OTAzMzkvNTEvMy8yL0QyMjAyNTAwNTAwNTAwMDAwMDAwLzEvMS8yNDIvSzEwMTAxMDAwIy9VMzAxMDAwMDAy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I8L0NvbElkPg0KICA8VGVtQXhpc1R5cD4xMDEwMDA8L1RlbUF4aXNUeXA+DQogIDxNZW51Tm0+44K744Kw44Oh44Oz44OI5oOF5aCxPC9NZW51Tm0+DQogIDxJdGVtTm0+5aSW6YOo6aGn5a6i44G444Gu5aOy5LiK6auYPC9JdGVtTm0+DQogIDxDb2xObT7liY3mnJ/jgqLjgrnjg6Ljg5Xjg7zjg4njgrXjg7zjg5Pjgrnkuovmpa08L0NvbE5tPg0KICA8SW5mbG93VmFsdWU+NCwxMzY8L0luZmxvd1ZhbHVlPg0KICA8T3JpZ2luVmFsPjQsMTM2LDUzMSw2MzQ8L09yaWdpblZhbD4NCiAgPExhc3ROdW1WYWw+NCwxMzYsNTM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CwxMzY8L0Rpc3BWYWx1ZT4NCiAgPExhc3RVcGRUaW1lPjIwMjUvMTEvMDQgMTE6NDQ6NTU8L0xhc3RVcGRUaW1lPg0KICA8RXJyb3JTdGF0dXMgLz4NCjwvTGlua0luZm8+</LinkInfo>
    <LinkInfo LinkId="207" Error="">PD94bWwgdmVyc2lvbj0iMS4wIiBlbmNvZGluZz0idXRmLTgiPz4NCjxMaW5rSW5mbyB4bWxuczp4c2Q9Imh0dHA6Ly93d3cudzMub3JnLzIwMDEvWE1MU2NoZW1hIiB4bWxuczp4c2k9Imh0dHA6Ly93d3cudzMub3JnLzIwMDEvWE1MU2NoZW1hLWluc3RhbmNlIj4NCiAgPExpbmtJZD4yMDc8L0xpbmtJZD4NCiAgPEF1SWQ+OTAzMzkvNTEvMy8yL0QyMjAyNTAwNTAwNTAwMDAwMDAwLzEvMS8yNDIvSzEwMTAxMDAwIy9VMzAxMDAwMDAz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M8L0NvbElkPg0KICA8VGVtQXhpc1R5cD4xMDEwMDA8L1RlbUF4aXNUeXA+DQogIDxNZW51Tm0+44K744Kw44Oh44Oz44OI5oOF5aCxPC9NZW51Tm0+DQogIDxJdGVtTm0+5aSW6YOo6aGn5a6i44G444Gu5aOy5LiK6auYPC9JdGVtTm0+DQogIDxDb2xObT7liY3mnJ/jgqLjgrnjg6Lku4vorbfjgrXjg7zjg5Pjgrnkuovmpa08L0NvbE5tPg0KICA8SW5mbG93VmFsdWU+Miw3NzI8L0luZmxvd1ZhbHVlPg0KICA8T3JpZ2luVmFsPjIsNzcyLDc0Myw1MTc8L09yaWdpblZhbD4NCiAgPExhc3ROdW1WYWw+Miw3NzIsNzQ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iw3NzI8L0Rpc3BWYWx1ZT4NCiAgPExhc3RVcGRUaW1lPjIwMjUvMTEvMDQgMTE6NDQ6NTU8L0xhc3RVcGRUaW1lPg0KICA8RXJyb3JTdGF0dXMgLz4NCjwvTGlua0luZm8+</LinkInfo>
    <LinkInfo LinkId="208" Error="">PD94bWwgdmVyc2lvbj0iMS4wIiBlbmNvZGluZz0idXRmLTgiPz4NCjxMaW5rSW5mbyB4bWxuczp4c2Q9Imh0dHA6Ly93d3cudzMub3JnLzIwMDEvWE1MU2NoZW1hIiB4bWxuczp4c2k9Imh0dHA6Ly93d3cudzMub3JnLzIwMDEvWE1MU2NoZW1hLWluc3RhbmNlIj4NCiAgPExpbmtJZD4yMDg8L0xpbmtJZD4NCiAgPEF1SWQ+OTAzMzkvNTEvMy8yL0QyMjAyNTAwNTAwNTAwMDAwMDAwLzEvMS8yNDIvSzEwMTAxMDAwIy9VMzAxMDAwMDA0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Q8L0NvbElkPg0KICA8VGVtQXhpc1R5cD4xMDEwMDA8L1RlbUF4aXNUeXA+DQogIDxNZW51Tm0+44K744Kw44Oh44Oz44OI5oOF5aCxPC9NZW51Tm0+DQogIDxJdGVtTm0+5aSW6YOo6aGn5a6i44G444Gu5aOy5LiK6auYPC9JdGVtTm0+DQogIDxDb2xObT7liY3mnJ9BU01PQ0FURVJJTkcoSEsp5LqL5qWtPC9Db2xObT4NCiAgPEluZmxvd1ZhbHVlPjEsMzM1PC9JbmZsb3dWYWx1ZT4NCiAgPE9yaWdpblZhbD4xLDMzNSw1NDEsMzg0PC9PcmlnaW5WYWw+DQogIDxMYXN0TnVtVmFsPjEsMzM1LDU0M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sMzM1PC9EaXNwVmFsdWU+DQogIDxMYXN0VXBkVGltZT4yMDI1LzExLzA0IDExOjQ0OjU1PC9MYXN0VXBkVGltZT4NCiAgPEVycm9yU3RhdHVzIC8+DQo8L0xpbmtJbmZvPg==</LinkInfo>
    <LinkInfo LinkId="209" Error="">PD94bWwgdmVyc2lvbj0iMS4wIiBlbmNvZGluZz0idXRmLTgiPz4NCjxMaW5rSW5mbyB4bWxuczp4c2Q9Imh0dHA6Ly93d3cudzMub3JnLzIwMDEvWE1MU2NoZW1hIiB4bWxuczp4c2k9Imh0dHA6Ly93d3cudzMub3JnLzIwMDEvWE1MU2NoZW1hLWluc3RhbmNlIj4NCiAgPExpbmtJZD4yMDk8L0xpbmtJZD4NCiAgPEF1SWQ+OTAzMzkvNTEvMy8yL0QyMjAyNTAwNTAwNTAwMDAwMDAwLzEvMS8yNDIvSzEwMTAx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IzMDEwMDAwMCM8L0NvbElkPg0KICA8VGVtQXhpc1R5cD4xMDEwMDA8L1RlbUF4aXNUeXA+DQogIDxNZW51Tm0+44K744Kw44Oh44Oz44OI5oOF5aCxPC9NZW51Tm0+DQogIDxJdGVtTm0+5aSW6YOo6aGn5a6i44G444Gu5aOy5LiK6auYPC9JdGVtTm0+DQogIDxDb2xObT7liY3mnJ/jgqLjgrnjg6Lkuovmpa08L0NvbE5tPg0KICA8SW5mbG93VmFsdWU+MjwvSW5mbG93VmFsdWU+DQogIDxPcmlnaW5WYWw+MiwzODksMDkyPC9PcmlnaW5WYWw+DQogIDxMYXN0TnVtVmFsPjIsMzg5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jwvRGlzcFZhbHVlPg0KICA8TGFzdFVwZFRpbWU+MjAyNS8xMS8wNCAxMTo0NDo1NTwvTGFzdFVwZFRpbWU+DQogIDxFcnJvclN0YXR1cyAvPg0KPC9MaW5rSW5mbz4=</LinkInfo>
    <LinkInfo LinkId="210" Error="">PD94bWwgdmVyc2lvbj0iMS4wIiBlbmNvZGluZz0idXRmLTgiPz4NCjxMaW5rSW5mbyB4bWxuczp4c2Q9Imh0dHA6Ly93d3cudzMub3JnLzIwMDEvWE1MU2NoZW1hIiB4bWxuczp4c2k9Imh0dHA6Ly93d3cudzMub3JnLzIwMDEvWE1MU2NoZW1hLWluc3RhbmNlIj4NCiAgPExpbmtJZD4yMTA8L0xpbmtJZD4NCiAgPEF1SWQ+OTAzMzkvNTEvMy8yL0QyMjAyNTAwNTAwNTAwMDAwMDAwLzEvMS8yNDIvSzEwMTAxMDAwIy9VMzAxMDAwMDAx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E8L0NvbElkPg0KICA8VGVtQXhpc1R5cD4xMDAwMDA8L1RlbUF4aXNUeXA+DQogIDxNZW51Tm0+44K744Kw44Oh44Oz44OI5oOF5aCxPC9NZW51Tm0+DQogIDxJdGVtTm0+5aSW6YOo6aGn5a6i44G444Gu5aOy5LiK6auYPC9JdGVtTm0+DQogIDxDb2xObT7lvZPmnJ/jgqLjgrnjg6Ljg4jjg6zjg7zjg4fjgqPjg7PjgrDkuovmpa08L0NvbE5tPg0KICA8SW5mbG93VmFsdWU+MSw4NzM8L0luZmxvd1ZhbHVlPg0KICA8T3JpZ2luVmFsPjEsODczLDQ3NCw3MDM8L09yaWdpblZhbD4NCiAgPExhc3ROdW1WYWw+MSw4NzMsNDc0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Sw4NzM8L0Rpc3BWYWx1ZT4NCiAgPExhc3RVcGRUaW1lPjIwMjUvMTEvMDQgMTE6NDQ6NTU8L0xhc3RVcGRUaW1lPg0KICA8RXJyb3JTdGF0dXMgLz4NCjwvTGlua0luZm8+</LinkInfo>
    <LinkInfo LinkId="211" Error="">PD94bWwgdmVyc2lvbj0iMS4wIiBlbmNvZGluZz0idXRmLTgiPz4NCjxMaW5rSW5mbyB4bWxuczp4c2Q9Imh0dHA6Ly93d3cudzMub3JnLzIwMDEvWE1MU2NoZW1hIiB4bWxuczp4c2k9Imh0dHA6Ly93d3cudzMub3JnLzIwMDEvWE1MU2NoZW1hLWluc3RhbmNlIj4NCiAgPExpbmtJZD4yMTE8L0xpbmtJZD4NCiAgPEF1SWQ+OTAzMzkvNTEvMy8yL0QyMjAyNTAwNTAwNTAwMDAwMDAwLzEvMS8yNDIvSzEwMTAxMDAwIy9VMzAxMDAwMDAy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I8L0NvbElkPg0KICA8VGVtQXhpc1R5cD4xMDAwMDA8L1RlbUF4aXNUeXA+DQogIDxNZW51Tm0+44K744Kw44Oh44Oz44OI5oOF5aCxPC9NZW51Tm0+DQogIDxJdGVtTm0+5aSW6YOo6aGn5a6i44G444Gu5aOy5LiK6auYPC9JdGVtTm0+DQogIDxDb2xObT7lvZPmnJ/jgqLjgrnjg6Ljg5Xjg7zjg4njgrXjg7zjg5Pjgrnkuovmpa08L0NvbE5tPg0KICA8SW5mbG93VmFsdWU+NCw1NTU8L0luZmxvd1ZhbHVlPg0KICA8T3JpZ2luVmFsPjQsNTU1LDY0Nyw1MTc8L09yaWdpblZhbD4NCiAgPExhc3ROdW1WYWw+NCw1NTUsNjQ3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Cw1NTU8L0Rpc3BWYWx1ZT4NCiAgPExhc3RVcGRUaW1lPjIwMjUvMTEvMDQgMTE6NDQ6NTU8L0xhc3RVcGRUaW1lPg0KICA8RXJyb3JTdGF0dXMgLz4NCjwvTGlua0luZm8+</LinkInfo>
    <LinkInfo LinkId="212" Error="">PD94bWwgdmVyc2lvbj0iMS4wIiBlbmNvZGluZz0idXRmLTgiPz4NCjxMaW5rSW5mbyB4bWxuczp4c2Q9Imh0dHA6Ly93d3cudzMub3JnLzIwMDEvWE1MU2NoZW1hIiB4bWxuczp4c2k9Imh0dHA6Ly93d3cudzMub3JnLzIwMDEvWE1MU2NoZW1hLWluc3RhbmNlIj4NCiAgPExpbmtJZD4yMTI8L0xpbmtJZD4NCiAgPEF1SWQ+OTAzMzkvNTEvMy8yL0QyMjAyNTAwNTAwNTAwMDAwMDAwLzEvMS8yNDIvSzEwMTAxMDAwIy9VMzAxMDAwMDAz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M8L0NvbElkPg0KICA8VGVtQXhpc1R5cD4xMDAwMDA8L1RlbUF4aXNUeXA+DQogIDxNZW51Tm0+44K744Kw44Oh44Oz44OI5oOF5aCxPC9NZW51Tm0+DQogIDxJdGVtTm0+5aSW6YOo6aGn5a6i44G444Gu5aOy5LiK6auYPC9JdGVtTm0+DQogIDxDb2xObT7lvZPmnJ/jgqLjgrnjg6Lku4vorbfjgrXjg7zjg5Pjgrnkuovmpa08L0NvbE5tPg0KICA8SW5mbG93VmFsdWU+Miw2Njc8L0luZmxvd1ZhbHVlPg0KICA8T3JpZ2luVmFsPjIsNjY3LDMyMyw5OTM8L09yaWdpblZhbD4NCiAgPExhc3ROdW1WYWw+Miw2NjcsMzI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iw2Njc8L0Rpc3BWYWx1ZT4NCiAgPExhc3RVcGRUaW1lPjIwMjUvMTEvMDQgMTE6NDQ6NTU8L0xhc3RVcGRUaW1lPg0KICA8RXJyb3JTdGF0dXMgLz4NCjwvTGlua0luZm8+</LinkInfo>
    <LinkInfo LinkId="213" Error="">PD94bWwgdmVyc2lvbj0iMS4wIiBlbmNvZGluZz0idXRmLTgiPz4NCjxMaW5rSW5mbyB4bWxuczp4c2Q9Imh0dHA6Ly93d3cudzMub3JnLzIwMDEvWE1MU2NoZW1hIiB4bWxuczp4c2k9Imh0dHA6Ly93d3cudzMub3JnLzIwMDEvWE1MU2NoZW1hLWluc3RhbmNlIj4NCiAgPExpbmtJZD4yMTM8L0xpbmtJZD4NCiAgPEF1SWQ+OTAzMzkvNTEvMy8yL0QyMjAyNTAwNTAwNTAwMDAwMDAwLzEvMS8yNDIvSzEwMTAxMDAwIy9VMzAxMDAwMDA0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Q8L0NvbElkPg0KICA8VGVtQXhpc1R5cD4xMDAwMDA8L1RlbUF4aXNUeXA+DQogIDxNZW51Tm0+44K744Kw44Oh44Oz44OI5oOF5aCxPC9NZW51Tm0+DQogIDxJdGVtTm0+5aSW6YOo6aGn5a6i44G444Gu5aOy5LiK6auYPC9JdGVtTm0+DQogIDxDb2xObT7lvZPmnJ9BU01PQ0FURVJJTkcoSEsp5LqL5qWtPC9Db2xObT4NCiAgPEluZmxvd1ZhbHVlPjEsMjczPC9JbmZsb3dWYWx1ZT4NCiAgPE9yaWdpblZhbD4xLDI3Myw5MjYsMTk2PC9PcmlnaW5WYWw+DQogIDxMYXN0TnVtVmFsPjEsMjczLDkyNj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zMCAwOToxO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sMjczPC9EaXNwVmFsdWU+DQogIDxMYXN0VXBkVGltZT4yMDI1LzExLzA0IDExOjQ0OjU1PC9MYXN0VXBkVGltZT4NCiAgPEVycm9yU3RhdHVzIC8+DQo8L0xpbmtJbmZvPg==</LinkInfo>
    <LinkInfo LinkId="214" Error="">PD94bWwgdmVyc2lvbj0iMS4wIiBlbmNvZGluZz0idXRmLTgiPz4NCjxMaW5rSW5mbyB4bWxuczp4c2Q9Imh0dHA6Ly93d3cudzMub3JnLzIwMDEvWE1MU2NoZW1hIiB4bWxuczp4c2k9Imh0dHA6Ly93d3cudzMub3JnLzIwMDEvWE1MU2NoZW1hLWluc3RhbmNlIj4NCiAgPExpbmtJZD4yMTQ8L0xpbmtJZD4NCiAgPEF1SWQ+OTAzMzkvNTEvMy8yL0QyMjAyNTAwNTAwNTAwMDAwMDAwLzEvMS8yNDIvSzEwMTAx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IzMDEwMDAwMCM8L0NvbElkPg0KICA8VGVtQXhpc1R5cD4xMDAwMDA8L1RlbUF4aXNUeXA+DQogIDxNZW51Tm0+44K744Kw44Oh44Oz44OI5oOF5aCxPC9NZW51Tm0+DQogIDxJdGVtTm0+5aSW6YOo6aGn5a6i44G444Gu5aOy5LiK6auYPC9JdGVtTm0+DQogIDxDb2xObT7lvZPmnJ/jgqLjgrnjg6Lkuovmpa08L0NvbE5tPg0KICA8SW5mbG93VmFsdWU+MjwvSW5mbG93VmFsdWU+DQogIDxPcmlnaW5WYWw+MiwzODksMDkyPC9PcmlnaW5WYWw+DQogIDxMYXN0TnVtVmFsPjIsMzg5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jwvRGlzcFZhbHVlPg0KICA8TGFzdFVwZFRpbWU+MjAyNS8xMS8wNCAxMTo0NDo1NTwvTGFzdFVwZFRpbWU+DQogIDxFcnJvclN0YXR1cyAvPg0KPC9MaW5rSW5mbz4=</LinkInfo>
    <LinkInfo LinkId="215" Error="">PD94bWwgdmVyc2lvbj0iMS4wIiBlbmNvZGluZz0idXRmLTgiPz4NCjxMaW5rSW5mbyB4bWxuczp4c2Q9Imh0dHA6Ly93d3cudzMub3JnLzIwMDEvWE1MU2NoZW1hIiB4bWxuczp4c2k9Imh0dHA6Ly93d3cudzMub3JnLzIwMDEvWE1MU2NoZW1hLWluc3RhbmNlIj4NCiAgPExpbmtJZD4yMTU8L0xpbmtJZD4NCiAgPEF1SWQ+OTAzMzkvNTEvMy8yL0QyMjAyNTAwNTAwNTAwMDAwMDAwLzEvMS8yNDIvSzEwMTAxMDAwIy9VMzAxMDAwMDAx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jUwMDUwMDUwMDAwMDAwMDwvRHRLaW5kSWQ+DQogIDxEb2NUeXA+MTwvRG9jVHlwPg0KICA8RG9jVHlwTm0gLz4NCiAgPFN1bUFjVHlwPjE8L1N1bUFjVHlwPg0KICA8U2hlZXRUeXA+MjQyPC9TaGVldFR5cD4NCiAgPFNoZWV0Tm0+6ZaL56S65pWw5YCk56K66KqNKOmWi+ekuuWNmOS9jTEpPC9TaGVldE5tPg0KICA8SXRlbUlkPksxMDEwMTAwMCM8L0l0ZW1JZD4NCiAgPERpc3BJdGVtSWQ+SzEwMTAxMDAwMDwvRGlzcEl0ZW1JZD4NCiAgPENvbElkPlUzMDEwMDAwMDE8L0NvbElkPg0KICA8VGVtQXhpc1R5cD4xMDEwMDA8L1RlbUF4aXNUeXA+DQogIDxNZW51Tm0+44K744Kw44Oh44Oz44OI5oOF5aCxPC9NZW51Tm0+DQogIDxJdGVtTm0+5aSW6YOo6aGn5a6i44G444Gu5aOy5LiK6auYPC9JdGVtTm0+DQogIDxDb2xObT7liY3mnJ/jgqLjgrnjg6Ljg4jjg6zjg7zjg4fjgqPjg7PjgrDkuovmpa08L0NvbE5tPg0KICA8SW5mbG93VmFsdWU+MiwwMzc8L0luZmxvd1ZhbHVlPg0KICA8T3JpZ2luVmFsPjIsMDM3LDg1OCwxMDE8L09yaWdpblZhbD4NCiAgPExhc3ROdW1WYWw+MiwwMzcsODU4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MwIDA5OjE5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iwwMzc8L0Rpc3BWYWx1ZT4NCiAgPExhc3RVcGRUaW1lPjIwMjUvMTEvMDQgMTE6NDQ6NTU8L0xhc3RVcGRUaW1lPg0KICA8RXJyb3JTdGF0dXMgLz4NCjwvTGlua0luZm8+</LinkInfo>
    <LinkInfo LinkId="216" Error="">PD94bWwgdmVyc2lvbj0iMS4wIiBlbmNvZGluZz0idXRmLTgiPz4NCjxMaW5rSW5mbyB4bWxuczp4c2Q9Imh0dHA6Ly93d3cudzMub3JnLzIwMDEvWE1MU2NoZW1hIiB4bWxuczp4c2k9Imh0dHA6Ly93d3cudzMub3JnLzIwMDEvWE1MU2NoZW1hLWluc3RhbmNlIj4NCiAgPExpbmtJZD4yMTY8L0xpbmtJZD4NCiAgPEF1SWQ+OTAzMzkvNTEvMy8yL0QyMjAwNTAxMDAxMDAwMDAwMDAwLzEvMS8yNDIvSzIxMDE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TAxMDAwMCM8L0l0ZW1JZD4NCiAgPERpc3BJdGVtSWQ+SzIxMDEwMDAwMDwvRGlzcEl0ZW1JZD4NCiAgPENvbElkPlIzMDEwMDAwMCM8L0NvbElkPg0KICA8VGVtQXhpc1R5cD4xMDEwMDA8L1RlbUF4aXNUeXA+DQogIDxNZW51Tm0+6YCj57WQ5pCN55uK6KiI566X5pu4PC9NZW51Tm0+DQogIDxJdGVtTm0+5aOy5LiK6auYPC9JdGVtTm0+DQogIDxDb2xObT7liY3mnJ/ph5HpoY08L0NvbE5tPg0KICA8SW5mbG93VmFsdWU+MTAsMjg1PC9JbmZsb3dWYWx1ZT4NCiAgPE9yaWdpblZhbD4xMCwyODUsMDYzLDcyODwvT3JpZ2luVmFsPg0KICA8TGFzdE51bVZhbD4xMCwyODUsMDY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AsMjg1PC9EaXNwVmFsdWU+DQogIDxMYXN0VXBkVGltZT4yMDI1LzExLzA0IDExOjQ0OjU1PC9MYXN0VXBkVGltZT4NCiAgPEVycm9yU3RhdHVzIC8+DQo8L0xpbmtJbmZvPg==</LinkInfo>
    <LinkInfo LinkId="217" Error="">PD94bWwgdmVyc2lvbj0iMS4wIiBlbmNvZGluZz0idXRmLTgiPz4NCjxMaW5rSW5mbyB4bWxuczp4c2Q9Imh0dHA6Ly93d3cudzMub3JnLzIwMDEvWE1MU2NoZW1hIiB4bWxuczp4c2k9Imh0dHA6Ly93d3cudzMub3JnLzIwMDEvWE1MU2NoZW1hLWluc3RhbmNlIj4NCiAgPExpbmtJZD4yMTc8L0xpbmtJZD4NCiAgPEF1SWQ+OTAzMzkvNTEvMy8yL0QyMjAwNTAxMDAxMDAwMDAwMDAwLzEvMS8yNDIvSzIxMDE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TAxMDAwMCM8L0l0ZW1JZD4NCiAgPERpc3BJdGVtSWQ+SzIxMDEwMDAwMDwvRGlzcEl0ZW1JZD4NCiAgPENvbElkPlIzMDEwMDAwMCM8L0NvbElkPg0KICA8VGVtQXhpc1R5cD4xMDAwMDA8L1RlbUF4aXNUeXA+DQogIDxNZW51Tm0+6YCj57WQ5pCN55uK6KiI566X5pu4PC9NZW51Tm0+DQogIDxJdGVtTm0+5aOy5LiK6auYPC9JdGVtTm0+DQogIDxDb2xObT7lvZPmnJ/ph5HpoY08L0NvbE5tPg0KICA8SW5mbG93VmFsdWU+MTAsMzcyPC9JbmZsb3dWYWx1ZT4NCiAgPE9yaWdpblZhbD4xMCwzNzIsNzYxLDUwMTwvT3JpZ2luVmFsPg0KICA8TGFzdE51bVZhbD4xMCwzNzIsNzY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AsMzcyPC9EaXNwVmFsdWU+DQogIDxMYXN0VXBkVGltZT4yMDI1LzExLzA0IDExOjQ0OjU1PC9MYXN0VXBkVGltZT4NCiAgPEVycm9yU3RhdHVzIC8+DQo8L0xpbmtJbmZvPg==</LinkInfo>
    <LinkInfo LinkId="218" Error="">PD94bWwgdmVyc2lvbj0iMS4wIiBlbmNvZGluZz0idXRmLTgiPz4NCjxMaW5rSW5mbyB4bWxuczp4c2Q9Imh0dHA6Ly93d3cudzMub3JnLzIwMDEvWE1MU2NoZW1hIiB4bWxuczp4c2k9Imh0dHA6Ly93d3cudzMub3JnLzIwMDEvWE1MU2NoZW1hLWluc3RhbmNlIj4NCiAgPExpbmtJZD4yMTg8L0xpbmtJZD4NCiAgPEF1SWQ+OTAzMzkvNTEvMy8yL0QyMjAwNTAxMDAxMDAwMDAwMDAwLzEvMS8yNDIvSzIyMDE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jAxMDAwMCM8L0l0ZW1JZD4NCiAgPERpc3BJdGVtSWQ+SzIyMDEwMDAwMDwvRGlzcEl0ZW1JZD4NCiAgPENvbElkPlIzMDEwMDAwMCM8L0NvbElkPg0KICA8VGVtQXhpc1R5cD4xMDEwMDA8L1RlbUF4aXNUeXA+DQogIDxNZW51Tm0+6YCj57WQ5pCN55uK6KiI566X5pu4PC9NZW51Tm0+DQogIDxJdGVtTm0+5aOy5LiK5Y6f5L6hPC9JdGVtTm0+DQogIDxDb2xObT7liY3mnJ/ph5HpoY08L0NvbE5tPg0KICA8SW5mbG93VmFsdWU+OCwzOTk8L0luZmxvd1ZhbHVlPg0KICA8T3JpZ2luVmFsPjgsMzk5LDM1MSwwNDk8L09yaWdpblZhbD4NCiAgPExhc3ROdW1WYWw+OCwzOTksMzU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OCwzOTk8L0Rpc3BWYWx1ZT4NCiAgPExhc3RVcGRUaW1lPjIwMjUvMTEvMDQgMTE6NDQ6NTU8L0xhc3RVcGRUaW1lPg0KICA8RXJyb3JTdGF0dXMgLz4NCjwvTGlua0luZm8+</LinkInfo>
    <LinkInfo LinkId="219" Error="">PD94bWwgdmVyc2lvbj0iMS4wIiBlbmNvZGluZz0idXRmLTgiPz4NCjxMaW5rSW5mbyB4bWxuczp4c2Q9Imh0dHA6Ly93d3cudzMub3JnLzIwMDEvWE1MU2NoZW1hIiB4bWxuczp4c2k9Imh0dHA6Ly93d3cudzMub3JnLzIwMDEvWE1MU2NoZW1hLWluc3RhbmNlIj4NCiAgPExpbmtJZD4yMTk8L0xpbmtJZD4NCiAgPEF1SWQ+OTAzMzkvNTEvMy8yL0QyMjAwNTAxMDAxMDAwMDAwMDAwLzEvMS8yNDIvSzIzMDA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zAwMDAwMCM8L0l0ZW1JZD4NCiAgPERpc3BJdGVtSWQ+SzIzMDAwMDAwMDwvRGlzcEl0ZW1JZD4NCiAgPENvbElkPlIzMDEwMDAwMCM8L0NvbElkPg0KICA8VGVtQXhpc1R5cD4xMDEwMDA8L1RlbUF4aXNUeXA+DQogIDxNZW51Tm0+6YCj57WQ5pCN55uK6KiI566X5pu4PC9NZW51Tm0+DQogIDxJdGVtTm0+5aOy5LiK57eP5Yip55uKPC9JdGVtTm0+DQogIDxDb2xObT7liY3mnJ/ph5HpoY08L0NvbE5tPg0KICA8SW5mbG93VmFsdWU+MSw4ODU8L0luZmxvd1ZhbHVlPg0KICA8T3JpZ2luVmFsPjEsODg1LDcxMiw2Nzk8L09yaWdpblZhbD4NCiAgPExhc3ROdW1WYWw+MSw4ODUsNzEy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Sw4ODU8L0Rpc3BWYWx1ZT4NCiAgPExhc3RVcGRUaW1lPjIwMjUvMTEvMDQgMTE6NDQ6NTU8L0xhc3RVcGRUaW1lPg0KICA8RXJyb3JTdGF0dXMgLz4NCjwvTGlua0luZm8+</LinkInfo>
    <LinkInfo LinkId="220" Error="">PD94bWwgdmVyc2lvbj0iMS4wIiBlbmNvZGluZz0idXRmLTgiPz4NCjxMaW5rSW5mbyB4bWxuczp4c2Q9Imh0dHA6Ly93d3cudzMub3JnLzIwMDEvWE1MU2NoZW1hIiB4bWxuczp4c2k9Imh0dHA6Ly93d3cudzMub3JnLzIwMDEvWE1MU2NoZW1hLWluc3RhbmNlIj4NCiAgPExpbmtJZD4yMjA8L0xpbmtJZD4NCiAgPEF1SWQ+OTAzMzkvNTEvMy8yL0QyMjAwNTAxMDAxMDAwMDAwMDAwLzEvMS8yNDIvSzI2MFo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NjBaMDAwMCM8L0l0ZW1JZD4NCiAgPERpc3BJdGVtSWQ+SzI2MFowMDAwMDwvRGlzcEl0ZW1JZD4NCiAgPENvbElkPlIzMDEwMDAwMCM8L0NvbElkPg0KICA8VGVtQXhpc1R5cD4xMDEwMDA8L1RlbUF4aXNUeXA+DQogIDxNZW51Tm0+6YCj57WQ5pCN55uK6KiI566X5pu4PC9NZW51Tm0+DQogIDxJdGVtTm0+6LKp5aOy6LK75Y+K44Gz5LiA6Iis566h55CG6LK7PC9JdGVtTm0+DQogIDxDb2xObT7liY3mnJ/ph5HpoY08L0NvbE5tPg0KICA8SW5mbG93VmFsdWU+MSw3NDc8L0luZmxvd1ZhbHVlPg0KICA8T3JpZ2luVmFsPjEsNzQ3LDI1Myw2MjM8L09yaWdpblZhbD4NCiAgPExhc3ROdW1WYWw+MSw3NDcsMjU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Sw3NDc8L0Rpc3BWYWx1ZT4NCiAgPExhc3RVcGRUaW1lPjIwMjUvMTEvMDQgMTE6NDQ6NTU8L0xhc3RVcGRUaW1lPg0KICA8RXJyb3JTdGF0dXMgLz4NCjwvTGlua0luZm8+</LinkInfo>
    <LinkInfo LinkId="221" Error="">PD94bWwgdmVyc2lvbj0iMS4wIiBlbmNvZGluZz0idXRmLTgiPz4NCjxMaW5rSW5mbyB4bWxuczp4c2Q9Imh0dHA6Ly93d3cudzMub3JnLzIwMDEvWE1MU2NoZW1hIiB4bWxuczp4c2k9Imh0dHA6Ly93d3cudzMub3JnLzIwMDEvWE1MU2NoZW1hLWluc3RhbmNlIj4NCiAgPExpbmtJZD4yMjE8L0xpbmtJZD4NCiAgPEF1SWQ+OTAzMzkvNTEvMy8yL0QyMjAwNTAxMDAxMDAwMDAwMDAwLzEvMS8yNDIvSzI3MDA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NzAwMDAwMCM8L0l0ZW1JZD4NCiAgPERpc3BJdGVtSWQ+SzI3MDAwMDAwMDwvRGlzcEl0ZW1JZD4NCiAgPENvbElkPlIzMDEwMDAwMCM8L0NvbElkPg0KICA8VGVtQXhpc1R5cD4xMDEwMDA8L1RlbUF4aXNUeXA+DQogIDxNZW51Tm0+6YCj57WQ5pCN55uK6KiI566X5pu4PC9NZW51Tm0+DQogIDxJdGVtTm0+5Za25qWt5Yip55uKPC9JdGVtTm0+DQogIDxDb2xObT7liY3mnJ/ph5HpoY08L0NvbE5tPg0KICA8SW5mbG93VmFsdWU+MTM4PC9JbmZsb3dWYWx1ZT4NCiAgPE9yaWdpblZhbD4xMzgsNDU5LDA1NjwvT3JpZ2luVmFsPg0KICA8TGFzdE51bVZhbD4xMzgsNDU5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M4PC9EaXNwVmFsdWU+DQogIDxMYXN0VXBkVGltZT4yMDI1LzExLzA0IDExOjQ0OjU1PC9MYXN0VXBkVGltZT4NCiAgPEVycm9yU3RhdHVzIC8+DQo8L0xpbmtJbmZvPg==</LinkInfo>
    <LinkInfo LinkId="222" Error="">PD94bWwgdmVyc2lvbj0iMS4wIiBlbmNvZGluZz0idXRmLTgiPz4NCjxMaW5rSW5mbyB4bWxuczp4c2Q9Imh0dHA6Ly93d3cudzMub3JnLzIwMDEvWE1MU2NoZW1hIiB4bWxuczp4c2k9Imh0dHA6Ly93d3cudzMub3JnLzIwMDEvWE1MU2NoZW1hLWluc3RhbmNlIj4NCiAgPExpbmtJZD4yMjI8L0xpbmtJZD4NCiAgPEF1SWQ+OTAzMzkvNTEvMy8yL0QyMjAwNTAxMDAxMDAwMDAwMDAwLzEvMS8yNDIvSzI4MFo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DBaMDAwMCM8L0l0ZW1JZD4NCiAgPERpc3BJdGVtSWQ+SzI4MFowMDAwMDwvRGlzcEl0ZW1JZD4NCiAgPENvbElkPlIzMDEwMDAwMCM8L0NvbElkPg0KICA8VGVtQXhpc1R5cD4xMDEwMDA8L1RlbUF4aXNUeXA+DQogIDxNZW51Tm0+6YCj57WQ5pCN55uK6KiI566X5pu4PC9NZW51Tm0+DQogIDxJdGVtTm0+5Za25qWt5aSW5Y+O55uK5ZCI6KiIPC9JdGVtTm0+DQogIDxDb2xObT7liY3mnJ/ph5HpoY08L0NvbE5tPg0KICA8SW5mbG93VmFsdWU+MTA8L0luZmxvd1ZhbHVlPg0KICA8T3JpZ2luVmFsPjEwLDQxMSw1OTY8L09yaWdpblZhbD4NCiAgPExhc3ROdW1WYWw+MTAsNDE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A8L0Rpc3BWYWx1ZT4NCiAgPExhc3RVcGRUaW1lPjIwMjUvMTEvMDQgMTE6NDQ6NTU8L0xhc3RVcGRUaW1lPg0KICA8RXJyb3JTdGF0dXMgLz4NCjwvTGlua0luZm8+</LinkInfo>
    <LinkInfo LinkId="223" Error="">PD94bWwgdmVyc2lvbj0iMS4wIiBlbmNvZGluZz0idXRmLTgiPz4NCjxMaW5rSW5mbyB4bWxuczp4c2Q9Imh0dHA6Ly93d3cudzMub3JnLzIwMDEvWE1MU2NoZW1hIiB4bWxuczp4c2k9Imh0dHA6Ly93d3cudzMub3JnLzIwMDEvWE1MU2NoZW1hLWluc3RhbmNlIj4NCiAgPExpbmtJZD4yMjM8L0xpbmtJZD4NCiAgPEF1SWQ+OTAzMzkvNTEvMy8yL0QyMjAwNTAxMDAxMDAwMDAwMDAwLzEvMS8yNDIvSzI5MFo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TBaMDAwMCM8L0l0ZW1JZD4NCiAgPERpc3BJdGVtSWQ+SzI5MFowMDAwMDwvRGlzcEl0ZW1JZD4NCiAgPENvbElkPlIzMDEwMDAwMCM8L0NvbElkPg0KICA8VGVtQXhpc1R5cD4xMDEwMDA8L1RlbUF4aXNUeXA+DQogIDxNZW51Tm0+6YCj57WQ5pCN55uK6KiI566X5pu4PC9NZW51Tm0+DQogIDxJdGVtTm0+5Za25qWt5aSW6LK755So5ZCI6KiIPC9JdGVtTm0+DQogIDxDb2xObT7liY3mnJ/ph5HpoY08L0NvbE5tPg0KICA8SW5mbG93VmFsdWU+MTY8L0luZmxvd1ZhbHVlPg0KICA8T3JpZ2luVmFsPjE2LDcwOSwxNTk8L09yaWdpblZhbD4NCiAgPExhc3ROdW1WYWw+MTYsNzA5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Y8L0Rpc3BWYWx1ZT4NCiAgPExhc3RVcGRUaW1lPjIwMjUvMTEvMDQgMTE6NDQ6NTU8L0xhc3RVcGRUaW1lPg0KICA8RXJyb3JTdGF0dXMgLz4NCjwvTGlua0luZm8+</LinkInfo>
    <LinkInfo LinkId="224" Error="">PD94bWwgdmVyc2lvbj0iMS4wIiBlbmNvZGluZz0idXRmLTgiPz4NCjxMaW5rSW5mbyB4bWxuczp4c2Q9Imh0dHA6Ly93d3cudzMub3JnLzIwMDEvWE1MU2NoZW1hIiB4bWxuczp4c2k9Imh0dHA6Ly93d3cudzMub3JnLzIwMDEvWE1MU2NoZW1hLWluc3RhbmNlIj4NCiAgPExpbmtJZD4yMjQ8L0xpbmtJZD4NCiAgPEF1SWQ+OTAzMzkvNTEvMy8yL0QyMjAwNTAxMDAxMDAwMDAwMDAwLzEvMS8yNDIvSzJBMDA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TAwMDAwMCM8L0l0ZW1JZD4NCiAgPERpc3BJdGVtSWQ+SzJBMDAwMDAwMDwvRGlzcEl0ZW1JZD4NCiAgPENvbElkPlIzMDEwMDAwMCM8L0NvbElkPg0KICA8VGVtQXhpc1R5cD4xMDEwMDA8L1RlbUF4aXNUeXA+DQogIDxNZW51Tm0+6YCj57WQ5pCN55uK6KiI566X5pu4PC9NZW51Tm0+DQogIDxJdGVtTm0+57WM5bi45Yip55uKPC9JdGVtTm0+DQogIDxDb2xObT7liY3mnJ/ph5HpoY08L0NvbE5tPg0KICA8SW5mbG93VmFsdWU+MTMyPC9JbmZsb3dWYWx1ZT4NCiAgPE9yaWdpblZhbD4xMzIsMTYxLDQ5MzwvT3JpZ2luVmFsPg0KICA8TGFzdE51bVZhbD4xMzIsMTY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MyPC9EaXNwVmFsdWU+DQogIDxMYXN0VXBkVGltZT4yMDI1LzExLzA0IDExOjQ0OjU1PC9MYXN0VXBkVGltZT4NCiAgPEVycm9yU3RhdHVzIC8+DQo8L0xpbmtJbmZvPg==</LinkInfo>
    <LinkInfo LinkId="225" Error="">PD94bWwgdmVyc2lvbj0iMS4wIiBlbmNvZGluZz0idXRmLTgiPz4NCjxMaW5rSW5mbyB4bWxuczp4c2Q9Imh0dHA6Ly93d3cudzMub3JnLzIwMDEvWE1MU2NoZW1hIiB4bWxuczp4c2k9Imh0dHA6Ly93d3cudzMub3JnLzIwMDEvWE1MU2NoZW1hLWluc3RhbmNlIj4NCiAgPExpbmtJZD4yMjU8L0xpbmtJZD4NCiAgPEF1SWQ+OTAzMzkvNTEvMy8yL0QyMjAwNTAxMDAxMDAwMDAwMDAwLzEvMS8yNDIvSzJDMFo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zBaMDAwMCM8L0l0ZW1JZD4NCiAgPERpc3BJdGVtSWQ+SzJDMFowMDAwMDwvRGlzcEl0ZW1JZD4NCiAgPENvbElkPlIzMDEwMDAwMCM8L0NvbElkPg0KICA8VGVtQXhpc1R5cD4xMDEwMDA8L1RlbUF4aXNUeXA+DQogIDxNZW51Tm0+6YCj57WQ5pCN55uK6KiI566X5pu4PC9NZW51Tm0+DQogIDxJdGVtTm0+54m55Yil5pCN5aSx5ZCI6KiIPC9JdGVtTm0+DQogIDxDb2xObT7liY3mnJ/ph5HpoY08L0NvbE5tPg0KICA8SW5mbG93VmFsdWU+NTwvSW5mbG93VmFsdWU+DQogIDxPcmlnaW5WYWw+NSw2MDAsMDAwPC9PcmlnaW5WYWw+DQogIDxMYXN0TnVtVmFsPjUsNjAw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TwvRGlzcFZhbHVlPg0KICA8TGFzdFVwZFRpbWU+MjAyNS8xMS8wNCAxMTo0NDo1NTwvTGFzdFVwZFRpbWU+DQogIDxFcnJvclN0YXR1cyAvPg0KPC9MaW5rSW5mbz4=</LinkInfo>
    <LinkInfo LinkId="226" Error="">PD94bWwgdmVyc2lvbj0iMS4wIiBlbmNvZGluZz0idXRmLTgiPz4NCjxMaW5rSW5mbyB4bWxuczp4c2Q9Imh0dHA6Ly93d3cudzMub3JnLzIwMDEvWE1MU2NoZW1hIiB4bWxuczp4c2k9Imh0dHA6Ly93d3cudzMub3JnLzIwMDEvWE1MU2NoZW1hLWluc3RhbmNlIj4NCiAgPExpbmtJZD4yMjY8L0xpbmtJZD4NCiAgPEF1SWQ+OTAzMzkvNTEvMy8yL0QyMjAwNTAxMDAxMDAwMDAwMDAwLzEvMS8yNDIvSzJCMFo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jBaMDAwMCM8L0l0ZW1JZD4NCiAgPERpc3BJdGVtSWQ+SzJCMFowMDAwMDwvRGlzcEl0ZW1JZD4NCiAgPENvbElkPlIzMDEwMDAwMCM8L0NvbElkPg0KICA8VGVtQXhpc1R5cD4xMDEwMDA8L1RlbUF4aXNUeXA+DQogIDxNZW51Tm0+6YCj57WQ5pCN55uK6KiI566X5pu4PC9NZW51Tm0+DQogIDxJdGVtTm0+54m55Yil5Yip55uK5ZCI6KiIPC9JdGVtTm0+DQogIDxDb2xObT7liY3mnJ/ph5HpoY08L0NvbE5tPg0KICA8SW5mbG93VmFsdWU+MTwvSW5mbG93VmFsdWU+DQogIDxPcmlnaW5WYWw+MSwwODMsODM3PC9PcmlnaW5WYWw+DQogIDxMYXN0TnVtVmFsPjEsMDgz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wvRGlzcFZhbHVlPg0KICA8TGFzdFVwZFRpbWU+MjAyNS8xMS8wNCAxMTo0NDo1NTwvTGFzdFVwZFRpbWU+DQogIDxFcnJvclN0YXR1cyAvPg0KPC9MaW5rSW5mbz4=</LinkInfo>
    <LinkInfo LinkId="227" Error="">PD94bWwgdmVyc2lvbj0iMS4wIiBlbmNvZGluZz0idXRmLTgiPz4NCjxMaW5rSW5mbyB4bWxuczp4c2Q9Imh0dHA6Ly93d3cudzMub3JnLzIwMDEvWE1MU2NoZW1hIiB4bWxuczp4c2k9Imh0dHA6Ly93d3cudzMub3JnLzIwMDEvWE1MU2NoZW1hLWluc3RhbmNlIj4NCiAgPExpbmtJZD4yMjc8L0xpbmtJZD4NCiAgPEF1SWQ+OTAzMzkvNTEvMy8yL0QyMjAwNTAxMDAxMDAwMDAwMDAwLzEvMS8yNDIvSzJGMDA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jAwMDAwMCM8L0l0ZW1JZD4NCiAgPERpc3BJdGVtSWQ+SzJGMDAwMDAwMDwvRGlzcEl0ZW1JZD4NCiAgPENvbElkPlIzMDEwMDAwMCM8L0NvbElkPg0KICA8VGVtQXhpc1R5cD4xMDEwMDA8L1RlbUF4aXNUeXA+DQogIDxNZW51Tm0+6YCj57WQ5pCN55uK6KiI566X5pu4PC9NZW51Tm0+DQogIDxJdGVtTm0+56iO6YeR562J6Kq/5pW05YmN5Lit6ZaT57SU5Yip55uKPC9JdGVtTm0+DQogIDxDb2xObT7liY3mnJ/ph5HpoY08L0NvbE5tPg0KICA8SW5mbG93VmFsdWU+MTI3PC9JbmZsb3dWYWx1ZT4NCiAgPE9yaWdpblZhbD4xMjcsNjQ1LDMzMDwvT3JpZ2luVmFsPg0KICA8TGFzdE51bVZhbD4xMjcsNjQ1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I3PC9EaXNwVmFsdWU+DQogIDxMYXN0VXBkVGltZT4yMDI1LzExLzA0IDExOjQ0OjU1PC9MYXN0VXBkVGltZT4NCiAgPEVycm9yU3RhdHVzIC8+DQo8L0xpbmtJbmZvPg==</LinkInfo>
    <LinkInfo LinkId="228" Error="">PD94bWwgdmVyc2lvbj0iMS4wIiBlbmNvZGluZz0idXRmLTgiPz4NCjxMaW5rSW5mbyB4bWxuczp4c2Q9Imh0dHA6Ly93d3cudzMub3JnLzIwMDEvWE1MU2NoZW1hIiB4bWxuczp4c2k9Imh0dHA6Ly93d3cudzMub3JnLzIwMDEvWE1MU2NoZW1hLWluc3RhbmNlIj4NCiAgPExpbmtJZD4yMjg8L0xpbmtJZD4NCiAgPEF1SWQ+OTAzMzkvNTEvMy8yL0QyMjAwNTAxMDAxMDAwMDAwMDAwLzEvMS8yNDIvSzJHMDA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zAwMDAwMCM8L0l0ZW1JZD4NCiAgPERpc3BJdGVtSWQ+SzJHMDAwMDAwMDwvRGlzcEl0ZW1JZD4NCiAgPENvbElkPlIzMDEwMDAwMCM8L0NvbElkPg0KICA8VGVtQXhpc1R5cD4xMDEwMDA8L1RlbUF4aXNUeXA+DQogIDxNZW51Tm0+6YCj57WQ5pCN55uK6KiI566X5pu4PC9NZW51Tm0+DQogIDxJdGVtTm0+5rOV5Lq656iO562J5ZCI6KiIPC9JdGVtTm0+DQogIDxDb2xObT7liY3mnJ/ph5HpoY08L0NvbE5tPg0KICA8SW5mbG93VmFsdWU+Njc8L0luZmxvd1ZhbHVlPg0KICA8T3JpZ2luVmFsPjY3LDQ4NCwwMjc8L09yaWdpblZhbD4NCiAgPExhc3ROdW1WYWw+NjcsNDg0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jc8L0Rpc3BWYWx1ZT4NCiAgPExhc3RVcGRUaW1lPjIwMjUvMTEvMDQgMTE6NDQ6NTU8L0xhc3RVcGRUaW1lPg0KICA8RXJyb3JTdGF0dXMgLz4NCjwvTGlua0luZm8+</LinkInfo>
    <LinkInfo LinkId="229" Error="">PD94bWwgdmVyc2lvbj0iMS4wIiBlbmNvZGluZz0idXRmLTgiPz4NCjxMaW5rSW5mbyB4bWxuczp4c2Q9Imh0dHA6Ly93d3cudzMub3JnLzIwMDEvWE1MU2NoZW1hIiB4bWxuczp4c2k9Imh0dHA6Ly93d3cudzMub3JnLzIwMDEvWE1MU2NoZW1hLWluc3RhbmNlIj4NCiAgPExpbmtJZD4yMjk8L0xpbmtJZD4NCiAgPEF1SWQ+OTAzMzkvNTEvMy8yL0QyMjAwNTAxMDAxMDAwMDAwMDAwLzEvMS8yNDIvSzJJMDA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TAwMDAwMCM8L0l0ZW1JZD4NCiAgPERpc3BJdGVtSWQ+SzJJMDAwMDAwMDwvRGlzcEl0ZW1JZD4NCiAgPENvbElkPlIzMDEwMDAwMCM8L0NvbElkPg0KICA8VGVtQXhpc1R5cD4xMDEwMDA8L1RlbUF4aXNUeXA+DQogIDxNZW51Tm0+6YCj57WQ5pCN55uK6KiI566X5pu4PC9NZW51Tm0+DQogIDxJdGVtTm0+6Z2e5pSv6YWN5qCq5Li744Gr5biw5bGe44GZ44KL5Lit6ZaT57SU5Yip55uK5Y+I44Gv6Z2e5pSv6YWN5qCq5Li744Gr5biw5bGe44GZ44KL5Lit6ZaT57SU5pCN5aSx77yI4paz77yJPC9JdGVtTm0+DQogIDxDb2xObT7liY3mnJ/ph5HpoY08L0NvbE5tPg0KICA8SW5mbG93VmFsdWU+4pazMTU8L0luZmxvd1ZhbHVlPg0KICA8T3JpZ2luVmFsPi0xNSwxNzksMzk4PC9PcmlnaW5WYWw+DQogIDxMYXN0TnVtVmFsPi0xNSwxNzk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7ilrMxNTwvRGlzcFZhbHVlPg0KICA8TGFzdFVwZFRpbWU+MjAyNS8xMS8wNCAxMTo0NDo1NTwvTGFzdFVwZFRpbWU+DQogIDxFcnJvclN0YXR1cyAvPg0KPC9MaW5rSW5mbz4=</LinkInfo>
    <LinkInfo LinkId="230" Error="">PD94bWwgdmVyc2lvbj0iMS4wIiBlbmNvZGluZz0idXRmLTgiPz4NCjxMaW5rSW5mbyB4bWxuczp4c2Q9Imh0dHA6Ly93d3cudzMub3JnLzIwMDEvWE1MU2NoZW1hIiB4bWxuczp4c2k9Imh0dHA6Ly93d3cudzMub3JnLzIwMDEvWE1MU2NoZW1hLWluc3RhbmNlIj4NCiAgPExpbmtJZD4yMzA8L0xpbmtJZD4NCiAgPEF1SWQ+OTAzMzkvNTEvMy8yL0QyMjAwNTAxMDAxMDAwMDAwMDAwLzEvMS8yNDIvSzJKMDAwMDAwIy9SMzAx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jAwMDAwMCM8L0l0ZW1JZD4NCiAgPERpc3BJdGVtSWQ+SzJKMDAwMDAwMDwvRGlzcEl0ZW1JZD4NCiAgPENvbElkPlIzMDEwMDAwMCM8L0NvbElkPg0KICA8VGVtQXhpc1R5cD4xMDEwMDA8L1RlbUF4aXNUeXA+DQogIDxNZW51Tm0+6YCj57WQ5pCN55uK6KiI566X5pu4PC9NZW51Tm0+DQogIDxJdGVtTm0+6Kaq5Lya56S+5qCq5Li744Gr5biw5bGe44GZ44KL5Lit6ZaT57SU5Yip55uKPC9JdGVtTm0+DQogIDxDb2xObT7liY3mnJ/ph5HpoY08L0NvbE5tPg0KICA8SW5mbG93VmFsdWU+NzU8L0luZmxvd1ZhbHVlPg0KICA8T3JpZ2luVmFsPjc1LDM0MCw3MDE8L09yaWdpblZhbD4NCiAgPExhc3ROdW1WYWw+NzUsMzQw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NzU8L0Rpc3BWYWx1ZT4NCiAgPExhc3RVcGRUaW1lPjIwMjUvMTEvMDQgMTE6NDQ6NTU8L0xhc3RVcGRUaW1lPg0KICA8RXJyb3JTdGF0dXMgLz4NCjwvTGlua0luZm8+</LinkInfo>
    <LinkInfo LinkId="231" Error="">PD94bWwgdmVyc2lvbj0iMS4wIiBlbmNvZGluZz0idXRmLTgiPz4NCjxMaW5rSW5mbyB4bWxuczp4c2Q9Imh0dHA6Ly93d3cudzMub3JnLzIwMDEvWE1MU2NoZW1hIiB4bWxuczp4c2k9Imh0dHA6Ly93d3cudzMub3JnLzIwMDEvWE1MU2NoZW1hLWluc3RhbmNlIj4NCiAgPExpbmtJZD4yMzE8L0xpbmtJZD4NCiAgPEF1SWQ+OTAzMzkvNTEvMy8yL0QyMjAwNTAxMDAxMDAwMDAwMDAwLzEvMS8yNDIvSzIxMDE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TAxMDAwMCM8L0l0ZW1JZD4NCiAgPERpc3BJdGVtSWQ+SzIxMDEwMDAwMDwvRGlzcEl0ZW1JZD4NCiAgPENvbElkPlIzMDUwMDAwMCM8L0NvbElkPg0KICA8VGVtQXhpc1R5cD4xMDEwMDA8L1RlbUF4aXNUeXA+DQogIDxNZW51Tm0+6YCj57WQ5pCN55uK6KiI566X5pu4PC9NZW51Tm0+DQogIDxJdGVtTm0+5aOy5LiK6auYPC9JdGVtTm0+DQogIDxDb2xObT7liY3mnJ/nmb7liIbmr5Q8L0NvbE5tPg0KICA8SW5mbG93VmFsdWU+MTAwLjA8L0luZmxvd1ZhbHVlPg0KICA8T3JpZ2luVmFsPjEwMC4wMDA8L09yaWdpblZhbD4NCiAgPExhc3ROdW1WYWw+MTAw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wMC4wPC9EaXNwVmFsdWU+DQogIDxMYXN0VXBkVGltZT4yMDI1LzExLzA0IDExOjQ0OjU1PC9MYXN0VXBkVGltZT4NCiAgPEVycm9yU3RhdHVzIC8+DQo8L0xpbmtJbmZvPg==</LinkInfo>
    <LinkInfo LinkId="232" Error="">PD94bWwgdmVyc2lvbj0iMS4wIiBlbmNvZGluZz0idXRmLTgiPz4NCjxMaW5rSW5mbyB4bWxuczp4c2Q9Imh0dHA6Ly93d3cudzMub3JnLzIwMDEvWE1MU2NoZW1hIiB4bWxuczp4c2k9Imh0dHA6Ly93d3cudzMub3JnLzIwMDEvWE1MU2NoZW1hLWluc3RhbmNlIj4NCiAgPExpbmtJZD4yMzI8L0xpbmtJZD4NCiAgPEF1SWQ+OTAzMzkvNTEvMy8yL0QyMjAwNTAxMDAxMDAwMDAwMDAwLzEvMS8yNDIvSzIyMDE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jAxMDAwMCM8L0l0ZW1JZD4NCiAgPERpc3BJdGVtSWQ+SzIyMDEwMDAwMDwvRGlzcEl0ZW1JZD4NCiAgPENvbElkPlIzMDUwMDAwMCM8L0NvbElkPg0KICA8VGVtQXhpc1R5cD4xMDEwMDA8L1RlbUF4aXNUeXA+DQogIDxNZW51Tm0+6YCj57WQ5pCN55uK6KiI566X5pu4PC9NZW51Tm0+DQogIDxJdGVtTm0+5aOy5LiK5Y6f5L6hPC9JdGVtTm0+DQogIDxDb2xObT7liY3mnJ/nmb7liIbmr5Q8L0NvbE5tPg0KICA8SW5mbG93VmFsdWU+ODEuNzwvSW5mbG93VmFsdWU+DQogIDxPcmlnaW5WYWw+ODEuNjY1PC9PcmlnaW5WYWw+DQogIDxMYXN0TnVtVmFsPjgxLjc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gxLjc8L0Rpc3BWYWx1ZT4NCiAgPExhc3RVcGRUaW1lPjIwMjUvMTEvMDQgMTE6NDQ6NTU8L0xhc3RVcGRUaW1lPg0KICA8RXJyb3JTdGF0dXMgLz4NCjwvTGlua0luZm8+</LinkInfo>
    <LinkInfo LinkId="233" Error="">PD94bWwgdmVyc2lvbj0iMS4wIiBlbmNvZGluZz0idXRmLTgiPz4NCjxMaW5rSW5mbyB4bWxuczp4c2Q9Imh0dHA6Ly93d3cudzMub3JnLzIwMDEvWE1MU2NoZW1hIiB4bWxuczp4c2k9Imh0dHA6Ly93d3cudzMub3JnLzIwMDEvWE1MU2NoZW1hLWluc3RhbmNlIj4NCiAgPExpbmtJZD4yMzM8L0xpbmtJZD4NCiAgPEF1SWQ+OTAzMzkvNTEvMy8yL0QyMjAwNTAxMDAxMDAwMDAwMDAwLzEvMS8yNDIvSzIzMDA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zAwMDAwMCM8L0l0ZW1JZD4NCiAgPERpc3BJdGVtSWQ+SzIzMDAwMDAwMDwvRGlzcEl0ZW1JZD4NCiAgPENvbElkPlIzMDUwMDAwMCM8L0NvbElkPg0KICA8VGVtQXhpc1R5cD4xMDEwMDA8L1RlbUF4aXNUeXA+DQogIDxNZW51Tm0+6YCj57WQ5pCN55uK6KiI566X5pu4PC9NZW51Tm0+DQogIDxJdGVtTm0+5aOy5LiK57eP5Yip55uKPC9JdGVtTm0+DQogIDxDb2xObT7liY3mnJ/nmb7liIbmr5Q8L0NvbE5tPg0KICA8SW5mbG93VmFsdWU+MTguMzwvSW5mbG93VmFsdWU+DQogIDxPcmlnaW5WYWw+MTguMzM0PC9PcmlnaW5WYWw+DQogIDxMYXN0TnVtVmFsPjE4LjM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4LjM8L0Rpc3BWYWx1ZT4NCiAgPExhc3RVcGRUaW1lPjIwMjUvMTEvMDQgMTE6NDQ6NTU8L0xhc3RVcGRUaW1lPg0KICA8RXJyb3JTdGF0dXMgLz4NCjwvTGlua0luZm8+</LinkInfo>
    <LinkInfo LinkId="234" Error="">PD94bWwgdmVyc2lvbj0iMS4wIiBlbmNvZGluZz0idXRmLTgiPz4NCjxMaW5rSW5mbyB4bWxuczp4c2Q9Imh0dHA6Ly93d3cudzMub3JnLzIwMDEvWE1MU2NoZW1hIiB4bWxuczp4c2k9Imh0dHA6Ly93d3cudzMub3JnLzIwMDEvWE1MU2NoZW1hLWluc3RhbmNlIj4NCiAgPExpbmtJZD4yMzQ8L0xpbmtJZD4NCiAgPEF1SWQ+OTAzMzkvNTEvMy8yL0QyMjAwNTAxMDAxMDAwMDAwMDAwLzEvMS8yNDIvSzI2MFo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NjBaMDAwMCM8L0l0ZW1JZD4NCiAgPERpc3BJdGVtSWQ+SzI2MFowMDAwMDwvRGlzcEl0ZW1JZD4NCiAgPENvbElkPlIzMDUwMDAwMCM8L0NvbElkPg0KICA8VGVtQXhpc1R5cD4xMDEwMDA8L1RlbUF4aXNUeXA+DQogIDxNZW51Tm0+6YCj57WQ5pCN55uK6KiI566X5pu4PC9NZW51Tm0+DQogIDxJdGVtTm0+6LKp5aOy6LK75Y+K44Gz5LiA6Iis566h55CG6LK7PC9JdGVtTm0+DQogIDxDb2xObT7liY3mnJ/nmb7liIbmr5Q8L0NvbE5tPg0KICA8SW5mbG93VmFsdWU+MTcuMDwvSW5mbG93VmFsdWU+DQogIDxPcmlnaW5WYWw+MTYuOTg4PC9PcmlnaW5WYWw+DQogIDxMYXN0TnVtVmFsPjE3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3LjA8L0Rpc3BWYWx1ZT4NCiAgPExhc3RVcGRUaW1lPjIwMjUvMTEvMDQgMTE6NDQ6NTU8L0xhc3RVcGRUaW1lPg0KICA8RXJyb3JTdGF0dXMgLz4NCjwvTGlua0luZm8+</LinkInfo>
    <LinkInfo LinkId="235" Error="">PD94bWwgdmVyc2lvbj0iMS4wIiBlbmNvZGluZz0idXRmLTgiPz4NCjxMaW5rSW5mbyB4bWxuczp4c2Q9Imh0dHA6Ly93d3cudzMub3JnLzIwMDEvWE1MU2NoZW1hIiB4bWxuczp4c2k9Imh0dHA6Ly93d3cudzMub3JnLzIwMDEvWE1MU2NoZW1hLWluc3RhbmNlIj4NCiAgPExpbmtJZD4yMzU8L0xpbmtJZD4NCiAgPEF1SWQ+OTAzMzkvNTEvMy8yL0QyMjAwNTAxMDAxMDAwMDAwMDAwLzEvMS8yNDIvSzIyMDE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jAxMDAwMCM8L0l0ZW1JZD4NCiAgPERpc3BJdGVtSWQ+SzIyMDEwMDAwMDwvRGlzcEl0ZW1JZD4NCiAgPENvbElkPlIzMDEwMDAwMCM8L0NvbElkPg0KICA8VGVtQXhpc1R5cD4xMDAwMDA8L1RlbUF4aXNUeXA+DQogIDxNZW51Tm0+6YCj57WQ5pCN55uK6KiI566X5pu4PC9NZW51Tm0+DQogIDxJdGVtTm0+5aOy5LiK5Y6f5L6hPC9JdGVtTm0+DQogIDxDb2xObT7lvZPmnJ/ph5HpoY08L0NvbE5tPg0KICA8SW5mbG93VmFsdWU+OCwzNjc8L0luZmxvd1ZhbHVlPg0KICA8T3JpZ2luVmFsPjgsMzY3LDc1NCwyMTQ8L09yaWdpblZhbD4NCiAgPExhc3ROdW1WYWw+OCwzNjcsNzU0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OCwzNjc8L0Rpc3BWYWx1ZT4NCiAgPExhc3RVcGRUaW1lPjIwMjUvMTEvMDQgMTE6NDQ6NTU8L0xhc3RVcGRUaW1lPg0KICA8RXJyb3JTdGF0dXMgLz4NCjwvTGlua0luZm8+</LinkInfo>
    <LinkInfo LinkId="236" Error="">PD94bWwgdmVyc2lvbj0iMS4wIiBlbmNvZGluZz0idXRmLTgiPz4NCjxMaW5rSW5mbyB4bWxuczp4c2Q9Imh0dHA6Ly93d3cudzMub3JnLzIwMDEvWE1MU2NoZW1hIiB4bWxuczp4c2k9Imh0dHA6Ly93d3cudzMub3JnLzIwMDEvWE1MU2NoZW1hLWluc3RhbmNlIj4NCiAgPExpbmtJZD4yMzY8L0xpbmtJZD4NCiAgPEF1SWQ+OTAzMzkvNTEvMy8yL0QyMjAwNTAxMDAxMDAwMDAwMDAwLzEvMS8yNDIvSzIzMDA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zAwMDAwMCM8L0l0ZW1JZD4NCiAgPERpc3BJdGVtSWQ+SzIzMDAwMDAwMDwvRGlzcEl0ZW1JZD4NCiAgPENvbElkPlIzMDEwMDAwMCM8L0NvbElkPg0KICA8VGVtQXhpc1R5cD4xMDAwMDA8L1RlbUF4aXNUeXA+DQogIDxNZW51Tm0+6YCj57WQ5pCN55uK6KiI566X5pu4PC9NZW51Tm0+DQogIDxJdGVtTm0+5aOy5LiK57eP5Yip55uKPC9JdGVtTm0+DQogIDxDb2xObT7lvZPmnJ/ph5HpoY08L0NvbE5tPg0KICA8SW5mbG93VmFsdWU+MiwwMDU8L0luZmxvd1ZhbHVlPg0KICA8T3JpZ2luVmFsPjIsMDA1LDAwNywyODc8L09yaWdpblZhbD4NCiAgPExhc3ROdW1WYWw+MiwwMDUsMDA3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iwwMDU8L0Rpc3BWYWx1ZT4NCiAgPExhc3RVcGRUaW1lPjIwMjUvMTEvMDQgMTE6NDQ6NTU8L0xhc3RVcGRUaW1lPg0KICA8RXJyb3JTdGF0dXMgLz4NCjwvTGlua0luZm8+</LinkInfo>
    <LinkInfo LinkId="237" Error="">PD94bWwgdmVyc2lvbj0iMS4wIiBlbmNvZGluZz0idXRmLTgiPz4NCjxMaW5rSW5mbyB4bWxuczp4c2Q9Imh0dHA6Ly93d3cudzMub3JnLzIwMDEvWE1MU2NoZW1hIiB4bWxuczp4c2k9Imh0dHA6Ly93d3cudzMub3JnLzIwMDEvWE1MU2NoZW1hLWluc3RhbmNlIj4NCiAgPExpbmtJZD4yMzc8L0xpbmtJZD4NCiAgPEF1SWQ+OTAzMzkvNTEvMy8yL0QyMjAwNTAxMDAxMDAwMDAwMDAwLzEvMS8yNDIvSzI2MFo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NjBaMDAwMCM8L0l0ZW1JZD4NCiAgPERpc3BJdGVtSWQ+SzI2MFowMDAwMDwvRGlzcEl0ZW1JZD4NCiAgPENvbElkPlIzMDEwMDAwMCM8L0NvbElkPg0KICA8VGVtQXhpc1R5cD4xMDAwMDA8L1RlbUF4aXNUeXA+DQogIDxNZW51Tm0+6YCj57WQ5pCN55uK6KiI566X5pu4PC9NZW51Tm0+DQogIDxJdGVtTm0+6LKp5aOy6LK75Y+K44Gz5LiA6Iis566h55CG6LK7PC9JdGVtTm0+DQogIDxDb2xObT7lvZPmnJ/ph5HpoY08L0NvbE5tPg0KICA8SW5mbG93VmFsdWU+MSw2ODE8L0luZmxvd1ZhbHVlPg0KICA8T3JpZ2luVmFsPjEsNjgxLDQzMSwyMTU8L09yaWdpblZhbD4NCiAgPExhc3ROdW1WYWw+MSw2ODEsNDM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Sw2ODE8L0Rpc3BWYWx1ZT4NCiAgPExhc3RVcGRUaW1lPjIwMjUvMTEvMDQgMTE6NDQ6NTU8L0xhc3RVcGRUaW1lPg0KICA8RXJyb3JTdGF0dXMgLz4NCjwvTGlua0luZm8+</LinkInfo>
    <LinkInfo LinkId="238" Error="">PD94bWwgdmVyc2lvbj0iMS4wIiBlbmNvZGluZz0idXRmLTgiPz4NCjxMaW5rSW5mbyB4bWxuczp4c2Q9Imh0dHA6Ly93d3cudzMub3JnLzIwMDEvWE1MU2NoZW1hIiB4bWxuczp4c2k9Imh0dHA6Ly93d3cudzMub3JnLzIwMDEvWE1MU2NoZW1hLWluc3RhbmNlIj4NCiAgPExpbmtJZD4yMzg8L0xpbmtJZD4NCiAgPEF1SWQ+OTAzMzkvNTEvMy8yL0QyMjAwNTAxMDAxMDAwMDAwMDAwLzEvMS8yNDIvSzI3MDA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NzAwMDAwMCM8L0l0ZW1JZD4NCiAgPERpc3BJdGVtSWQ+SzI3MDAwMDAwMDwvRGlzcEl0ZW1JZD4NCiAgPENvbElkPlIzMDEwMDAwMCM8L0NvbElkPg0KICA8VGVtQXhpc1R5cD4xMDAwMDA8L1RlbUF4aXNUeXA+DQogIDxNZW51Tm0+6YCj57WQ5pCN55uK6KiI566X5pu4PC9NZW51Tm0+DQogIDxJdGVtTm0+5Za25qWt5Yip55uKPC9JdGVtTm0+DQogIDxDb2xObT7lvZPmnJ/ph5HpoY08L0NvbE5tPg0KICA8SW5mbG93VmFsdWU+MzIzPC9JbmZsb3dWYWx1ZT4NCiAgPE9yaWdpblZhbD4zMjMsNTc2LDA3MjwvT3JpZ2luVmFsPg0KICA8TGFzdE51bVZhbD4zMjMsNTc2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zIzPC9EaXNwVmFsdWU+DQogIDxMYXN0VXBkVGltZT4yMDI1LzExLzA0IDExOjQ0OjU1PC9MYXN0VXBkVGltZT4NCiAgPEVycm9yU3RhdHVzIC8+DQo8L0xpbmtJbmZvPg==</LinkInfo>
    <LinkInfo LinkId="239" Error="">PD94bWwgdmVyc2lvbj0iMS4wIiBlbmNvZGluZz0idXRmLTgiPz4NCjxMaW5rSW5mbyB4bWxuczp4c2Q9Imh0dHA6Ly93d3cudzMub3JnLzIwMDEvWE1MU2NoZW1hIiB4bWxuczp4c2k9Imh0dHA6Ly93d3cudzMub3JnLzIwMDEvWE1MU2NoZW1hLWluc3RhbmNlIj4NCiAgPExpbmtJZD4yMzk8L0xpbmtJZD4NCiAgPEF1SWQ+OTAzMzkvNTEvMy8yL0QyMjAwNTAxMDAxMDAwMDAwMDAwLzEvMS8yNDIvSzI4MFo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DBaMDAwMCM8L0l0ZW1JZD4NCiAgPERpc3BJdGVtSWQ+SzI4MFowMDAwMDwvRGlzcEl0ZW1JZD4NCiAgPENvbElkPlIzMDEwMDAwMCM8L0NvbElkPg0KICA8VGVtQXhpc1R5cD4xMDAwMDA8L1RlbUF4aXNUeXA+DQogIDxNZW51Tm0+6YCj57WQ5pCN55uK6KiI566X5pu4PC9NZW51Tm0+DQogIDxJdGVtTm0+5Za25qWt5aSW5Y+O55uK5ZCI6KiIPC9JdGVtTm0+DQogIDxDb2xObT7lvZPmnJ/ph5HpoY08L0NvbE5tPg0KICA8SW5mbG93VmFsdWU+MTM8L0luZmxvd1ZhbHVlPg0KICA8T3JpZ2luVmFsPjEzLDI1NSwwMDA8L09yaWdpblZhbD4NCiAgPExhc3ROdW1WYWw+MTMsMjU1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M8L0Rpc3BWYWx1ZT4NCiAgPExhc3RVcGRUaW1lPjIwMjUvMTEvMDQgMTE6NDQ6NTU8L0xhc3RVcGRUaW1lPg0KICA8RXJyb3JTdGF0dXMgLz4NCjwvTGlua0luZm8+</LinkInfo>
    <LinkInfo LinkId="240" Error="">PD94bWwgdmVyc2lvbj0iMS4wIiBlbmNvZGluZz0idXRmLTgiPz4NCjxMaW5rSW5mbyB4bWxuczp4c2Q9Imh0dHA6Ly93d3cudzMub3JnLzIwMDEvWE1MU2NoZW1hIiB4bWxuczp4c2k9Imh0dHA6Ly93d3cudzMub3JnLzIwMDEvWE1MU2NoZW1hLWluc3RhbmNlIj4NCiAgPExpbmtJZD4yNDA8L0xpbmtJZD4NCiAgPEF1SWQ+OTAzMzkvNTEvMy8yL0QyMjAwNTAxMDAxMDAwMDAwMDAwLzEvMS8yNDIvSzI5MFo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TBaMDAwMCM8L0l0ZW1JZD4NCiAgPERpc3BJdGVtSWQ+SzI5MFowMDAwMDwvRGlzcEl0ZW1JZD4NCiAgPENvbElkPlIzMDEwMDAwMCM8L0NvbElkPg0KICA8VGVtQXhpc1R5cD4xMDAwMDA8L1RlbUF4aXNUeXA+DQogIDxNZW51Tm0+6YCj57WQ5pCN55uK6KiI566X5pu4PC9NZW51Tm0+DQogIDxJdGVtTm0+5Za25qWt5aSW6LK755So5ZCI6KiIPC9JdGVtTm0+DQogIDxDb2xObT7lvZPmnJ/ph5HpoY08L0NvbE5tPg0KICA8SW5mbG93VmFsdWU+MjwvSW5mbG93VmFsdWU+DQogIDxPcmlnaW5WYWw+MiwzMzUsNzQ4PC9PcmlnaW5WYWw+DQogIDxMYXN0TnVtVmFsPjIsMzM1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jwvRGlzcFZhbHVlPg0KICA8TGFzdFVwZFRpbWU+MjAyNS8xMS8wNCAxMTo0NDo1NTwvTGFzdFVwZFRpbWU+DQogIDxFcnJvclN0YXR1cyAvPg0KPC9MaW5rSW5mbz4=</LinkInfo>
    <LinkInfo LinkId="241" Error="">PD94bWwgdmVyc2lvbj0iMS4wIiBlbmNvZGluZz0idXRmLTgiPz4NCjxMaW5rSW5mbyB4bWxuczp4c2Q9Imh0dHA6Ly93d3cudzMub3JnLzIwMDEvWE1MU2NoZW1hIiB4bWxuczp4c2k9Imh0dHA6Ly93d3cudzMub3JnLzIwMDEvWE1MU2NoZW1hLWluc3RhbmNlIj4NCiAgPExpbmtJZD4yNDE8L0xpbmtJZD4NCiAgPEF1SWQ+OTAzMzkvNTEvMy8yL0QyMjAwNTAxMDAxMDAwMDAwMDAwLzEvMS8yNDIvSzJBMDA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TAwMDAwMCM8L0l0ZW1JZD4NCiAgPERpc3BJdGVtSWQ+SzJBMDAwMDAwMDwvRGlzcEl0ZW1JZD4NCiAgPENvbElkPlIzMDEwMDAwMCM8L0NvbElkPg0KICA8VGVtQXhpc1R5cD4xMDAwMDA8L1RlbUF4aXNUeXA+DQogIDxNZW51Tm0+6YCj57WQ5pCN55uK6KiI566X5pu4PC9NZW51Tm0+DQogIDxJdGVtTm0+57WM5bi45Yip55uKPC9JdGVtTm0+DQogIDxDb2xObT7lvZPmnJ/ph5HpoY08L0NvbE5tPg0KICA8SW5mbG93VmFsdWU+MzM0PC9JbmZsb3dWYWx1ZT4NCiAgPE9yaWdpblZhbD4zMzQsNDk1LDMyNDwvT3JpZ2luVmFsPg0KICA8TGFzdE51bVZhbD4zMzQsNDk1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zM0PC9EaXNwVmFsdWU+DQogIDxMYXN0VXBkVGltZT4yMDI1LzExLzA0IDExOjQ0OjU1PC9MYXN0VXBkVGltZT4NCiAgPEVycm9yU3RhdHVzIC8+DQo8L0xpbmtJbmZvPg==</LinkInfo>
    <LinkInfo LinkId="242" Error="">PD94bWwgdmVyc2lvbj0iMS4wIiBlbmNvZGluZz0idXRmLTgiPz4NCjxMaW5rSW5mbyB4bWxuczp4c2Q9Imh0dHA6Ly93d3cudzMub3JnLzIwMDEvWE1MU2NoZW1hIiB4bWxuczp4c2k9Imh0dHA6Ly93d3cudzMub3JnLzIwMDEvWE1MU2NoZW1hLWluc3RhbmNlIj4NCiAgPExpbmtJZD4yNDI8L0xpbmtJZD4NCiAgPEF1SWQ+OTAzMzkvNTEvMy8yL0QyMjAwNTAxMDAxMDAwMDAwMDAwLzEvMS8yNDIvSzJCMFo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jBaMDAwMCM8L0l0ZW1JZD4NCiAgPERpc3BJdGVtSWQ+SzJCMFowMDAwMDwvRGlzcEl0ZW1JZD4NCiAgPENvbElkPlIzMDEwMDAwMCM8L0NvbElkPg0KICA8VGVtQXhpc1R5cD4xMDAwMDA8L1RlbUF4aXNUeXA+DQogIDxNZW51Tm0+6YCj57WQ5pCN55uK6KiI566X5pu4PC9NZW51Tm0+DQogIDxJdGVtTm0+54m55Yil5Yip55uK5ZCI6KiIPC9JdGVtTm0+DQogIDxDb2xObT7lvZPmnJ/ph5HpoY08L0NvbE5tPg0KICA8SW5mbG93VmFsdWU+MTwvSW5mbG93VmFsdWU+DQogIDxPcmlnaW5WYWw+MSw4NTYsMDU0PC9PcmlnaW5WYWw+DQogIDxMYXN0TnVtVmFsPjEsODU2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wvRGlzcFZhbHVlPg0KICA8TGFzdFVwZFRpbWU+MjAyNS8xMS8wNCAxMTo0NDo1NTwvTGFzdFVwZFRpbWU+DQogIDxFcnJvclN0YXR1cyAvPg0KPC9MaW5rSW5mbz4=</LinkInfo>
    <LinkInfo LinkId="243" Error="">PD94bWwgdmVyc2lvbj0iMS4wIiBlbmNvZGluZz0idXRmLTgiPz4NCjxMaW5rSW5mbyB4bWxuczp4c2Q9Imh0dHA6Ly93d3cudzMub3JnLzIwMDEvWE1MU2NoZW1hIiB4bWxuczp4c2k9Imh0dHA6Ly93d3cudzMub3JnLzIwMDEvWE1MU2NoZW1hLWluc3RhbmNlIj4NCiAgPExpbmtJZD4yNDM8L0xpbmtJZD4NCiAgPEF1SWQ+OTAzMzkvNTEvMy8yL0QyMjAwNTAxMDAxMDAwMDAwMDAwLzEvMS8yNDIvSzJDMFo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zBaMDAwMCM8L0l0ZW1JZD4NCiAgPERpc3BJdGVtSWQ+SzJDMFowMDAwMDwvRGlzcEl0ZW1JZD4NCiAgPENvbElkPlIzMDEwMDAwMCM8L0NvbElkPg0KICA8VGVtQXhpc1R5cD4xMDAwMDA8L1RlbUF4aXNUeXA+DQogIDxNZW51Tm0+6YCj57WQ5pCN55uK6KiI566X5pu4PC9NZW51Tm0+DQogIDxJdGVtTm0+54m55Yil5pCN5aSx5ZCI6KiIPC9JdGVtTm0+DQogIDxDb2xObT7lvZPmnJ/ph5HpoY08L0NvbE5tPg0KICA8SW5mbG93VmFsdWU+77yNPC9JbmZsb3dWYWx1ZT4NCiAgPE9yaWdpblZhbD4wPC9PcmlnaW5WYWw+DQogIDxMYXN0TnVtVmFsPu+8jTwvTGFzdE51bVZhbD4NCiAgPExhc3ROdW1WaWV3VW5pdFR5cD40PC9MYXN0TnVtVmlld1VuaXRUeXA+DQogIDxMYXN0TnVtRGVjaW1hbFBvaW50PjA8L0xhc3ROdW1EZWNpbWFsUG9pbnQ+DQogIDxMYXN0TnVtUm91bmRUeXA+MjwvTGFzdE51bVJvdW5kVHlwPg0KICA8TnVtVGV4dFR5cD4xPC9OdW1UZXh0VHlwPg0KICA8Q2xhc3NUeXA+MjwvQ2xhc3NUeXA+DQogIDxEVG90YWxZTURITVM+MjAyNS8xMC8yOSAxODozMTo0NTwvRFRvdGFsWU1ESE1TPg0KICA8WmVyb0Rpc3BUeXA+MTwvWmVyb0Rpc3BUeXA+DQogIDxFYXNOdW1WaWV3VW5pdFR5cD43PC9FYXNOdW1WaWV3VW5pdFR5cD4NCiAgPEVhc051bURlY2ltYWxQb2ludD4wPC9FYXNOdW1EZWNpbWFsUG9pbnQ+DQogIDxFYXNOdW1Sb3VuZFR5cD4yPC9FYXNOdW1Sb3VuZFR5cD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u+8jTwvRGlzcFZhbHVlPg0KICA8TGFzdFVwZFRpbWU+MjAyNS8xMS8wNCAxMTo0NDo1NTwvTGFzdFVwZFRpbWU+DQogIDxFcnJvclN0YXR1cyAvPg0KPC9MaW5rSW5mbz4=</LinkInfo>
    <LinkInfo LinkId="244" Error="">PD94bWwgdmVyc2lvbj0iMS4wIiBlbmNvZGluZz0idXRmLTgiPz4NCjxMaW5rSW5mbyB4bWxuczp4c2Q9Imh0dHA6Ly93d3cudzMub3JnLzIwMDEvWE1MU2NoZW1hIiB4bWxuczp4c2k9Imh0dHA6Ly93d3cudzMub3JnLzIwMDEvWE1MU2NoZW1hLWluc3RhbmNlIj4NCiAgPExpbmtJZD4yNDQ8L0xpbmtJZD4NCiAgPEF1SWQ+OTAzMzkvNTEvMy8yL0QyMjAwNTAxMDAxMDAwMDAwMDAwLzEvMS8yNDIvSzJGMDA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jAwMDAwMCM8L0l0ZW1JZD4NCiAgPERpc3BJdGVtSWQ+SzJGMDAwMDAwMDwvRGlzcEl0ZW1JZD4NCiAgPENvbElkPlIzMDEwMDAwMCM8L0NvbElkPg0KICA8VGVtQXhpc1R5cD4xMDAwMDA8L1RlbUF4aXNUeXA+DQogIDxNZW51Tm0+6YCj57WQ5pCN55uK6KiI566X5pu4PC9NZW51Tm0+DQogIDxJdGVtTm0+56iO6YeR562J6Kq/5pW05YmN5Lit6ZaT57SU5Yip55uKPC9JdGVtTm0+DQogIDxDb2xObT7lvZPmnJ/ph5HpoY08L0NvbE5tPg0KICA8SW5mbG93VmFsdWU+MzM2PC9JbmZsb3dWYWx1ZT4NCiAgPE9yaWdpblZhbD4zMzYsMzUxLDM3ODwvT3JpZ2luVmFsPg0KICA8TGFzdE51bVZhbD4zMzYsMzU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zM2PC9EaXNwVmFsdWU+DQogIDxMYXN0VXBkVGltZT4yMDI1LzExLzA0IDExOjQ0OjU1PC9MYXN0VXBkVGltZT4NCiAgPEVycm9yU3RhdHVzIC8+DQo8L0xpbmtJbmZvPg==</LinkInfo>
    <LinkInfo LinkId="245" Error="">PD94bWwgdmVyc2lvbj0iMS4wIiBlbmNvZGluZz0idXRmLTgiPz4NCjxMaW5rSW5mbyB4bWxuczp4c2Q9Imh0dHA6Ly93d3cudzMub3JnLzIwMDEvWE1MU2NoZW1hIiB4bWxuczp4c2k9Imh0dHA6Ly93d3cudzMub3JnLzIwMDEvWE1MU2NoZW1hLWluc3RhbmNlIj4NCiAgPExpbmtJZD4yNDU8L0xpbmtJZD4NCiAgPEF1SWQ+OTAzMzkvNTEvMy8yL0QyMjAwNTAxMDAxMDAwMDAwMDAwLzEvMS8yNDIvSzJHMDA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zAwMDAwMCM8L0l0ZW1JZD4NCiAgPERpc3BJdGVtSWQ+SzJHMDAwMDAwMDwvRGlzcEl0ZW1JZD4NCiAgPENvbElkPlIzMDEwMDAwMCM8L0NvbElkPg0KICA8VGVtQXhpc1R5cD4xMDAwMDA8L1RlbUF4aXNUeXA+DQogIDxNZW51Tm0+6YCj57WQ5pCN55uK6KiI566X5pu4PC9NZW51Tm0+DQogIDxJdGVtTm0+5rOV5Lq656iO562J5ZCI6KiIPC9JdGVtTm0+DQogIDxDb2xObT7lvZPmnJ/ph5HpoY08L0NvbE5tPg0KICA8SW5mbG93VmFsdWU+MTIwPC9JbmZsb3dWYWx1ZT4NCiAgPE9yaWdpblZhbD4xMjAsNzUxLDUxMjwvT3JpZ2luVmFsPg0KICA8TGFzdE51bVZhbD4xMjAsNzUx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TIwPC9EaXNwVmFsdWU+DQogIDxMYXN0VXBkVGltZT4yMDI1LzExLzA0IDExOjQ0OjU1PC9MYXN0VXBkVGltZT4NCiAgPEVycm9yU3RhdHVzIC8+DQo8L0xpbmtJbmZvPg==</LinkInfo>
    <LinkInfo LinkId="246" Error="">PD94bWwgdmVyc2lvbj0iMS4wIiBlbmNvZGluZz0idXRmLTgiPz4NCjxMaW5rSW5mbyB4bWxuczp4c2Q9Imh0dHA6Ly93d3cudzMub3JnLzIwMDEvWE1MU2NoZW1hIiB4bWxuczp4c2k9Imh0dHA6Ly93d3cudzMub3JnLzIwMDEvWE1MU2NoZW1hLWluc3RhbmNlIj4NCiAgPExpbmtJZD4yNDY8L0xpbmtJZD4NCiAgPEF1SWQ+OTAzMzkvNTEvMy8yL0QyMjAwNTAxMDAxMDAwMDAwMDAwLzEvMS8yNDIvSzJJMDA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TAwMDAwMCM8L0l0ZW1JZD4NCiAgPERpc3BJdGVtSWQ+SzJJMDAwMDAwMDwvRGlzcEl0ZW1JZD4NCiAgPENvbElkPlIzMDEwMDAwMCM8L0NvbElkPg0KICA8VGVtQXhpc1R5cD4xMDAwMDA8L1RlbUF4aXNUeXA+DQogIDxNZW51Tm0+6YCj57WQ5pCN55uK6KiI566X5pu4PC9NZW51Tm0+DQogIDxJdGVtTm0+6Z2e5pSv6YWN5qCq5Li744Gr5biw5bGe44GZ44KL5Lit6ZaT57SU5Yip55uK5Y+I44Gv6Z2e5pSv6YWN5qCq5Li744Gr5biw5bGe44GZ44KL5Lit6ZaT57SU5pCN5aSx77yI4paz77yJPC9JdGVtTm0+DQogIDxDb2xObT7lvZPmnJ/ph5HpoY08L0NvbE5tPg0KICA8SW5mbG93VmFsdWU+MDwvSW5mbG93VmFsdWU+DQogIDxPcmlnaW5WYWw+ODgwLDAzNjwvT3JpZ2luVmFsPg0KICA8TGFzdE51bVZhbD44ODA8L0xhc3ROdW1WYWw+DQogIDxMYXN0TnVtVmlld1VuaXRUeXA+NDwvTGFzdE51bVZpZXdVbml0VHlwPg0KICA8TGFzdE51bURlY2ltYWxQb2ludD4wPC9MYXN0TnVtRGVjaW1hbFBvaW50Pg0KICA8TGFzdE51bVJvdW5kVHlwPjI8L0xhc3ROdW1Sb3VuZFR5cD4NCiAgPE51bVRleHRUeXA+MTwvTnVtVGV4dFR5cD4NCiAgPENsYXNzVHlwPjI8L0NsYXNzVHlwPg0KICA8RFRvdGFsWU1ESE1TPjIwMjUvMTAvMjkgMTg6MzE6NDU8L0RUb3RhbFlNREhNUz4NCiAgPFplcm9EaXNwVHlwPjE8L1plcm9EaXNwVHlwPg0KICA8RWFzTnVtVmlld1VuaXRUeXA+NzwvRWFzTnVtVmlld1VuaXRUeXA+DQogIDxFYXNOdW1EZWNpbWFsUG9pbnQ+MDwvRWFzTnVtRGVjaW1hbFBvaW50Pg0KICA8RWFzTnVtUm91bmRUeXA+MjwvRWFzTnVtUm91bmRUeXA+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wPC9EaXNwVmFsdWU+DQogIDxMYXN0VXBkVGltZT4yMDI1LzExLzA0IDExOjQ0OjU1PC9MYXN0VXBkVGltZT4NCiAgPEVycm9yU3RhdHVzIC8+DQo8L0xpbmtJbmZvPg==</LinkInfo>
    <LinkInfo LinkId="247" Error="">PD94bWwgdmVyc2lvbj0iMS4wIiBlbmNvZGluZz0idXRmLTgiPz4NCjxMaW5rSW5mbyB4bWxuczp4c2Q9Imh0dHA6Ly93d3cudzMub3JnLzIwMDEvWE1MU2NoZW1hIiB4bWxuczp4c2k9Imh0dHA6Ly93d3cudzMub3JnLzIwMDEvWE1MU2NoZW1hLWluc3RhbmNlIj4NCiAgPExpbmtJZD4yNDc8L0xpbmtJZD4NCiAgPEF1SWQ+OTAzMzkvNTEvMy8yL0QyMjAwNTAxMDAxMDAwMDAwMDAwLzEvMS8yNDIvSzJKMDAwMDAwIy9SMzAx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jAwMDAwMCM8L0l0ZW1JZD4NCiAgPERpc3BJdGVtSWQ+SzJKMDAwMDAwMDwvRGlzcEl0ZW1JZD4NCiAgPENvbElkPlIzMDEwMDAwMCM8L0NvbElkPg0KICA8VGVtQXhpc1R5cD4xMDAwMDA8L1RlbUF4aXNUeXA+DQogIDxNZW51Tm0+6YCj57WQ5pCN55uK6KiI566X5pu4PC9NZW51Tm0+DQogIDxJdGVtTm0+6Kaq5Lya56S+5qCq5Li744Gr5biw5bGe44GZ44KL5Lit6ZaT57SU5Yip55uKPC9JdGVtTm0+DQogIDxDb2xObT7lvZPmnJ/ph5HpoY08L0NvbE5tPg0KICA8SW5mbG93VmFsdWU+MjE0PC9JbmZsb3dWYWx1ZT4NCiAgPE9yaWdpblZhbD4yMTQsNzE5LDgzMDwvT3JpZ2luVmFsPg0KICA8TGFzdE51bVZhbD4yMTQsNzE5PC9MYXN0TnVtVmFsPg0KICA8TGFzdE51bVZpZXdVbml0VHlwPjQ8L0xhc3ROdW1WaWV3VW5pdFR5cD4NCiAgPExhc3ROdW1EZWNpbWFsUG9pbnQ+MDwvTGFzdE51bURlY2ltYWxQb2ludD4NCiAgPExhc3ROdW1Sb3VuZFR5cD4yPC9MYXN0TnVtUm91bmRUeXA+DQogIDxOdW1UZXh0VHlwPjE8L051bVRleHRUeXA+DQogIDxDbGFzc1R5cD4yPC9DbGFzc1R5cD4NCiAgPERUb3RhbFlNREhNUz4yMDI1LzEwLzI5IDE4OjMxOjQ1PC9EVG90YWxZTURITVM+DQogIDxaZXJvRGlzcFR5cD4xPC9aZXJvRGlzcFR5cD4NCiAgPEVhc051bVZpZXdVbml0VHlwPjc8L0Vhc051bVZpZXdVbml0VHlwPg0KICA8RWFzTnVtRGVjaW1hbFBvaW50PjA8L0Vhc051bURlY2ltYWxQb2ludD4NCiAgPEVhc051bVJvdW5kVHlwPjI8L0Vhc051bVJvdW5kVHlw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MjE0PC9EaXNwVmFsdWU+DQogIDxMYXN0VXBkVGltZT4yMDI1LzExLzA0IDExOjQ0OjU1PC9MYXN0VXBkVGltZT4NCiAgPEVycm9yU3RhdHVzIC8+DQo8L0xpbmtJbmZvPg==</LinkInfo>
    <LinkInfo LinkId="248" Error="">PD94bWwgdmVyc2lvbj0iMS4wIiBlbmNvZGluZz0idXRmLTgiPz4NCjxMaW5rSW5mbyB4bWxuczp4c2Q9Imh0dHA6Ly93d3cudzMub3JnLzIwMDEvWE1MU2NoZW1hIiB4bWxuczp4c2k9Imh0dHA6Ly93d3cudzMub3JnLzIwMDEvWE1MU2NoZW1hLWluc3RhbmNlIj4NCiAgPExpbmtJZD4yNDg8L0xpbmtJZD4NCiAgPEF1SWQ+OTAzMzkvNTEvMy8yL0QyMjAwNTAxMDAxMDAwMDAwMDAwLzEvMS8yNDIvSzIxMDE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TAxMDAwMCM8L0l0ZW1JZD4NCiAgPERpc3BJdGVtSWQ+SzIxMDEwMDAwMDwvRGlzcEl0ZW1JZD4NCiAgPENvbElkPlIzMDUwMDAwMCM8L0NvbElkPg0KICA8VGVtQXhpc1R5cD4xMDAwMDA8L1RlbUF4aXNUeXA+DQogIDxNZW51Tm0+6YCj57WQ5pCN55uK6KiI566X5pu4PC9NZW51Tm0+DQogIDxJdGVtTm0+5aOy5LiK6auYPC9JdGVtTm0+DQogIDxDb2xObT7lvZPmnJ/nmb7liIbmr5Q8L0NvbE5tPg0KICA8SW5mbG93VmFsdWU+MTAwLjA8L0luZmxvd1ZhbHVlPg0KICA8T3JpZ2luVmFsPjEwMC4wMDA8L09yaWdpblZhbD4NCiAgPExhc3ROdW1WYWw+MTAw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wMC4wPC9EaXNwVmFsdWU+DQogIDxMYXN0VXBkVGltZT4yMDI1LzExLzA0IDExOjQ0OjU1PC9MYXN0VXBkVGltZT4NCiAgPEVycm9yU3RhdHVzIC8+DQo8L0xpbmtJbmZvPg==</LinkInfo>
    <LinkInfo LinkId="249" Error="">PD94bWwgdmVyc2lvbj0iMS4wIiBlbmNvZGluZz0idXRmLTgiPz4NCjxMaW5rSW5mbyB4bWxuczp4c2Q9Imh0dHA6Ly93d3cudzMub3JnLzIwMDEvWE1MU2NoZW1hIiB4bWxuczp4c2k9Imh0dHA6Ly93d3cudzMub3JnLzIwMDEvWE1MU2NoZW1hLWluc3RhbmNlIj4NCiAgPExpbmtJZD4yNDk8L0xpbmtJZD4NCiAgPEF1SWQ+OTAzMzkvNTEvMy8yL0QyMjAwNTAxMDAxMDAwMDAwMDAwLzEvMS8yNDIvSzIyMDE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jAxMDAwMCM8L0l0ZW1JZD4NCiAgPERpc3BJdGVtSWQ+SzIyMDEwMDAwMDwvRGlzcEl0ZW1JZD4NCiAgPENvbElkPlIzMDUwMDAwMCM8L0NvbElkPg0KICA8VGVtQXhpc1R5cD4xMDAwMDA8L1RlbUF4aXNUeXA+DQogIDxNZW51Tm0+6YCj57WQ5pCN55uK6KiI566X5pu4PC9NZW51Tm0+DQogIDxJdGVtTm0+5aOy5LiK5Y6f5L6hPC9JdGVtTm0+DQogIDxDb2xObT7lvZPmnJ/nmb7liIbmr5Q8L0NvbE5tPg0KICA8SW5mbG93VmFsdWU+ODAuNzwvSW5mbG93VmFsdWU+DQogIDxPcmlnaW5WYWw+ODAuNjcwPC9PcmlnaW5WYWw+DQogIDxMYXN0TnVtVmFsPjgwLjc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gwLjc8L0Rpc3BWYWx1ZT4NCiAgPExhc3RVcGRUaW1lPjIwMjUvMTEvMDQgMTE6NDQ6NTU8L0xhc3RVcGRUaW1lPg0KICA8RXJyb3JTdGF0dXMgLz4NCjwvTGlua0luZm8+</LinkInfo>
    <LinkInfo LinkId="250" Error="">PD94bWwgdmVyc2lvbj0iMS4wIiBlbmNvZGluZz0idXRmLTgiPz4NCjxMaW5rSW5mbyB4bWxuczp4c2Q9Imh0dHA6Ly93d3cudzMub3JnLzIwMDEvWE1MU2NoZW1hIiB4bWxuczp4c2k9Imh0dHA6Ly93d3cudzMub3JnLzIwMDEvWE1MU2NoZW1hLWluc3RhbmNlIj4NCiAgPExpbmtJZD4yNTA8L0xpbmtJZD4NCiAgPEF1SWQ+OTAzMzkvNTEvMy8yL0QyMjAwNTAxMDAxMDAwMDAwMDAwLzEvMS8yNDIvSzIzMDA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MzAwMDAwMCM8L0l0ZW1JZD4NCiAgPERpc3BJdGVtSWQ+SzIzMDAwMDAwMDwvRGlzcEl0ZW1JZD4NCiAgPENvbElkPlIzMDUwMDAwMCM8L0NvbElkPg0KICA8VGVtQXhpc1R5cD4xMDAwMDA8L1RlbUF4aXNUeXA+DQogIDxNZW51Tm0+6YCj57WQ5pCN55uK6KiI566X5pu4PC9NZW51Tm0+DQogIDxJdGVtTm0+5aOy5LiK57eP5Yip55uKPC9JdGVtTm0+DQogIDxDb2xObT7lvZPmnJ/nmb7liIbmr5Q8L0NvbE5tPg0KICA8SW5mbG93VmFsdWU+MTkuMzwvSW5mbG93VmFsdWU+DQogIDxPcmlnaW5WYWw+MTkuMzI5PC9PcmlnaW5WYWw+DQogIDxMYXN0TnVtVmFsPjE5LjM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5LjM8L0Rpc3BWYWx1ZT4NCiAgPExhc3RVcGRUaW1lPjIwMjUvMTEvMDQgMTE6NDQ6NTU8L0xhc3RVcGRUaW1lPg0KICA8RXJyb3JTdGF0dXMgLz4NCjwvTGlua0luZm8+</LinkInfo>
    <LinkInfo LinkId="251" Error="">PD94bWwgdmVyc2lvbj0iMS4wIiBlbmNvZGluZz0idXRmLTgiPz4NCjxMaW5rSW5mbyB4bWxuczp4c2Q9Imh0dHA6Ly93d3cudzMub3JnLzIwMDEvWE1MU2NoZW1hIiB4bWxuczp4c2k9Imh0dHA6Ly93d3cudzMub3JnLzIwMDEvWE1MU2NoZW1hLWluc3RhbmNlIj4NCiAgPExpbmtJZD4yNTE8L0xpbmtJZD4NCiAgPEF1SWQ+OTAzMzkvNTEvMy8yL0QyMjAwNTAxMDAxMDAwMDAwMDAwLzEvMS8yNDIvSzI2MFo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NjBaMDAwMCM8L0l0ZW1JZD4NCiAgPERpc3BJdGVtSWQ+SzI2MFowMDAwMDwvRGlzcEl0ZW1JZD4NCiAgPENvbElkPlIzMDUwMDAwMCM8L0NvbElkPg0KICA8VGVtQXhpc1R5cD4xMDAwMDA8L1RlbUF4aXNUeXA+DQogIDxNZW51Tm0+6YCj57WQ5pCN55uK6KiI566X5pu4PC9NZW51Tm0+DQogIDxJdGVtTm0+6LKp5aOy6LK75Y+K44Gz5LiA6Iis566h55CG6LK7PC9JdGVtTm0+DQogIDxDb2xObT7lvZPmnJ/nmb7liIbmr5Q8L0NvbE5tPg0KICA8SW5mbG93VmFsdWU+MTYuMjwvSW5mbG93VmFsdWU+DQogIDxPcmlnaW5WYWw+MTYuMjEwPC9PcmlnaW5WYWw+DQogIDxMYXN0TnVtVmFsPjE2LjI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2LjI8L0Rpc3BWYWx1ZT4NCiAgPExhc3RVcGRUaW1lPjIwMjUvMTEvMDQgMTE6NDQ6NTU8L0xhc3RVcGRUaW1lPg0KICA8RXJyb3JTdGF0dXMgLz4NCjwvTGlua0luZm8+</LinkInfo>
    <LinkInfo LinkId="252" Error="">PD94bWwgdmVyc2lvbj0iMS4wIiBlbmNvZGluZz0idXRmLTgiPz4NCjxMaW5rSW5mbyB4bWxuczp4c2Q9Imh0dHA6Ly93d3cudzMub3JnLzIwMDEvWE1MU2NoZW1hIiB4bWxuczp4c2k9Imh0dHA6Ly93d3cudzMub3JnLzIwMDEvWE1MU2NoZW1hLWluc3RhbmNlIj4NCiAgPExpbmtJZD4yNTI8L0xpbmtJZD4NCiAgPEF1SWQ+OTAzMzkvNTEvMy8yL0QyMjAwNTAxMDAxMDAwMDAwMDAwLzEvMS8yNDIvSzI3MDA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NzAwMDAwMCM8L0l0ZW1JZD4NCiAgPERpc3BJdGVtSWQ+SzI3MDAwMDAwMDwvRGlzcEl0ZW1JZD4NCiAgPENvbElkPlIzMDUwMDAwMCM8L0NvbElkPg0KICA8VGVtQXhpc1R5cD4xMDAwMDA8L1RlbUF4aXNUeXA+DQogIDxNZW51Tm0+6YCj57WQ5pCN55uK6KiI566X5pu4PC9NZW51Tm0+DQogIDxJdGVtTm0+5Za25qWt5Yip55uKPC9JdGVtTm0+DQogIDxDb2xObT7lvZPmnJ/nmb7liIbmr5Q8L0NvbE5tPg0KICA8SW5mbG93VmFsdWU+My4xPC9JbmZsb3dWYWx1ZT4NCiAgPE9yaWdpblZhbD4zLjExOTwvT3JpZ2luVmFsPg0KICA8TGFzdE51bVZhbD4zLjE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MuMTwvRGlzcFZhbHVlPg0KICA8TGFzdFVwZFRpbWU+MjAyNS8xMS8wNCAxMTo0NDo1NTwvTGFzdFVwZFRpbWU+DQogIDxFcnJvclN0YXR1cyAvPg0KPC9MaW5rSW5mbz4=</LinkInfo>
    <LinkInfo LinkId="253" Error="">PD94bWwgdmVyc2lvbj0iMS4wIiBlbmNvZGluZz0idXRmLTgiPz4NCjxMaW5rSW5mbyB4bWxuczp4c2Q9Imh0dHA6Ly93d3cudzMub3JnLzIwMDEvWE1MU2NoZW1hIiB4bWxuczp4c2k9Imh0dHA6Ly93d3cudzMub3JnLzIwMDEvWE1MU2NoZW1hLWluc3RhbmNlIj4NCiAgPExpbmtJZD4yNTM8L0xpbmtJZD4NCiAgPEF1SWQ+OTAzMzkvNTEvMy8yL0QyMjAwNTAxMDAxMDAwMDAwMDAwLzEvMS8yNDIvSzI4MFo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DBaMDAwMCM8L0l0ZW1JZD4NCiAgPERpc3BJdGVtSWQ+SzI4MFowMDAwMDwvRGlzcEl0ZW1JZD4NCiAgPENvbElkPlIzMDUwMDAwMCM8L0NvbElkPg0KICA8VGVtQXhpc1R5cD4xMDAwMDA8L1RlbUF4aXNUeXA+DQogIDxNZW51Tm0+6YCj57WQ5pCN55uK6KiI566X5pu4PC9NZW51Tm0+DQogIDxJdGVtTm0+5Za25qWt5aSW5Y+O55uK5ZCI6KiIPC9JdGVtTm0+DQogIDxDb2xObT7lvZPmnJ/nmb7liIbmr5Q8L0NvbE5tPg0KICA8SW5mbG93VmFsdWU+MC4xPC9JbmZsb3dWYWx1ZT4NCiAgPE9yaWdpblZhbD4wLjEyNzwvT3JpZ2luVmFsPg0KICA8TGFzdE51bVZhbD4wLjE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TwvRGlzcFZhbHVlPg0KICA8TGFzdFVwZFRpbWU+MjAyNS8xMS8wNCAxMTo0NDo1NTwvTGFzdFVwZFRpbWU+DQogIDxFcnJvclN0YXR1cyAvPg0KPC9MaW5rSW5mbz4=</LinkInfo>
    <LinkInfo LinkId="254" Error="">PD94bWwgdmVyc2lvbj0iMS4wIiBlbmNvZGluZz0idXRmLTgiPz4NCjxMaW5rSW5mbyB4bWxuczp4c2Q9Imh0dHA6Ly93d3cudzMub3JnLzIwMDEvWE1MU2NoZW1hIiB4bWxuczp4c2k9Imh0dHA6Ly93d3cudzMub3JnLzIwMDEvWE1MU2NoZW1hLWluc3RhbmNlIj4NCiAgPExpbmtJZD4yNTQ8L0xpbmtJZD4NCiAgPEF1SWQ+OTAzMzkvNTEvMy8yL0QyMjAwNTAxMDAxMDAwMDAwMDAwLzEvMS8yNDIvSzI5MFo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TBaMDAwMCM8L0l0ZW1JZD4NCiAgPERpc3BJdGVtSWQ+SzI5MFowMDAwMDwvRGlzcEl0ZW1JZD4NCiAgPENvbElkPlIzMDUwMDAwMCM8L0NvbElkPg0KICA8VGVtQXhpc1R5cD4xMDAwMDA8L1RlbUF4aXNUeXA+DQogIDxNZW51Tm0+6YCj57WQ5pCN55uK6KiI566X5pu4PC9NZW51Tm0+DQogIDxJdGVtTm0+5Za25qWt5aSW6LK755So5ZCI6KiIPC9JdGVtTm0+DQogIDxDb2xObT7lvZPmnJ/nmb7liIbmr5Q8L0NvbE5tPg0KICA8SW5mbG93VmFsdWU+MC4wPC9JbmZsb3dWYWx1ZT4NCiAgPE9yaWdpblZhbD4wLjAyMjwvT3JpZ2luVmFsPg0KICA8TGFzdE51bVZhbD4w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DwvRGlzcFZhbHVlPg0KICA8TGFzdFVwZFRpbWU+MjAyNS8xMS8wNCAxMTo0NDo1NTwvTGFzdFVwZFRpbWU+DQogIDxFcnJvclN0YXR1cyAvPg0KPC9MaW5rSW5mbz4=</LinkInfo>
    <LinkInfo LinkId="255" Error="">PD94bWwgdmVyc2lvbj0iMS4wIiBlbmNvZGluZz0idXRmLTgiPz4NCjxMaW5rSW5mbyB4bWxuczp4c2Q9Imh0dHA6Ly93d3cudzMub3JnLzIwMDEvWE1MU2NoZW1hIiB4bWxuczp4c2k9Imh0dHA6Ly93d3cudzMub3JnLzIwMDEvWE1MU2NoZW1hLWluc3RhbmNlIj4NCiAgPExpbmtJZD4yNTU8L0xpbmtJZD4NCiAgPEF1SWQ+OTAzMzkvNTEvMy8yL0QyMjAwNTAxMDAxMDAwMDAwMDAwLzEvMS8yNDIvSzJBMDA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TAwMDAwMCM8L0l0ZW1JZD4NCiAgPERpc3BJdGVtSWQ+SzJBMDAwMDAwMDwvRGlzcEl0ZW1JZD4NCiAgPENvbElkPlIzMDUwMDAwMCM8L0NvbElkPg0KICA8VGVtQXhpc1R5cD4xMDAwMDA8L1RlbUF4aXNUeXA+DQogIDxNZW51Tm0+6YCj57WQ5pCN55uK6KiI566X5pu4PC9NZW51Tm0+DQogIDxJdGVtTm0+57WM5bi45Yip55uKPC9JdGVtTm0+DQogIDxDb2xObT7lvZPmnJ/nmb7liIbmr5Q8L0NvbE5tPg0KICA8SW5mbG93VmFsdWU+My4yPC9JbmZsb3dWYWx1ZT4NCiAgPE9yaWdpblZhbD4zLjIyNDwvT3JpZ2luVmFsPg0KICA8TGFzdE51bVZhbD4zLjI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MuMjwvRGlzcFZhbHVlPg0KICA8TGFzdFVwZFRpbWU+MjAyNS8xMS8wNCAxMTo0NDo1NTwvTGFzdFVwZFRpbWU+DQogIDxFcnJvclN0YXR1cyAvPg0KPC9MaW5rSW5mbz4=</LinkInfo>
    <LinkInfo LinkId="256" Error="">PD94bWwgdmVyc2lvbj0iMS4wIiBlbmNvZGluZz0idXRmLTgiPz4NCjxMaW5rSW5mbyB4bWxuczp4c2Q9Imh0dHA6Ly93d3cudzMub3JnLzIwMDEvWE1MU2NoZW1hIiB4bWxuczp4c2k9Imh0dHA6Ly93d3cudzMub3JnLzIwMDEvWE1MU2NoZW1hLWluc3RhbmNlIj4NCiAgPExpbmtJZD4yNTY8L0xpbmtJZD4NCiAgPEF1SWQ+OTAzMzkvNTEvMy8yL0QyMjAwNTAxMDAxMDAwMDAwMDAwLzEvMS8yNDIvSzJCMFo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jBaMDAwMCM8L0l0ZW1JZD4NCiAgPERpc3BJdGVtSWQ+SzJCMFowMDAwMDwvRGlzcEl0ZW1JZD4NCiAgPENvbElkPlIzMDUwMDAwMCM8L0NvbElkPg0KICA8VGVtQXhpc1R5cD4xMDAwMDA8L1RlbUF4aXNUeXA+DQogIDxNZW51Tm0+6YCj57WQ5pCN55uK6KiI566X5pu4PC9NZW51Tm0+DQogIDxJdGVtTm0+54m55Yil5Yip55uK5ZCI6KiIPC9JdGVtTm0+DQogIDxDb2xObT7lvZPmnJ/nmb7liIbmr5Q8L0NvbE5tPg0KICA8SW5mbG93VmFsdWU+MC4wPC9JbmZsb3dWYWx1ZT4NCiAgPE9yaWdpblZhbD4wLjAxNzwvT3JpZ2luVmFsPg0KICA8TGFzdE51bVZhbD4w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DwvRGlzcFZhbHVlPg0KICA8TGFzdFVwZFRpbWU+MjAyNS8xMS8wNCAxMTo0NDo1NTwvTGFzdFVwZFRpbWU+DQogIDxFcnJvclN0YXR1cyAvPg0KPC9MaW5rSW5mbz4=</LinkInfo>
    <LinkInfo LinkId="257" Error="">PD94bWwgdmVyc2lvbj0iMS4wIiBlbmNvZGluZz0idXRmLTgiPz4NCjxMaW5rSW5mbyB4bWxuczp4c2Q9Imh0dHA6Ly93d3cudzMub3JnLzIwMDEvWE1MU2NoZW1hIiB4bWxuczp4c2k9Imh0dHA6Ly93d3cudzMub3JnLzIwMDEvWE1MU2NoZW1hLWluc3RhbmNlIj4NCiAgPExpbmtJZD4yNTc8L0xpbmtJZD4NCiAgPEF1SWQ+OTAzMzkvNTEvMy8yL0QyMjAwNTAxMDAxMDAwMDAwMDAwLzEvMS8yNDIvSzJDMFo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zBaMDAwMCM8L0l0ZW1JZD4NCiAgPERpc3BJdGVtSWQ+SzJDMFowMDAwMDwvRGlzcEl0ZW1JZD4NCiAgPENvbElkPlIzMDUwMDAwMCM8L0NvbElkPg0KICA8VGVtQXhpc1R5cD4xMDAwMDA8L1RlbUF4aXNUeXA+DQogIDxNZW51Tm0+6YCj57WQ5pCN55uK6KiI566X5pu4PC9NZW51Tm0+DQogIDxJdGVtTm0+54m55Yil5pCN5aSx5ZCI6KiIPC9JdGVtTm0+DQogIDxDb2xObT7lvZPmnJ/nmb7liIbmr5Q8L0NvbE5tPg0KICA8SW5mbG93VmFsdWU+77yNPC9JbmZsb3dWYWx1ZT4NCiAgPE9yaWdpblZhbD4wLjAwMDwvT3JpZ2luVmFsPg0KICA8TGFzdE51bVZhbD7vvI08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u+8jTwvRGlzcFZhbHVlPg0KICA8TGFzdFVwZFRpbWU+MjAyNS8xMS8wNCAxMTo0NDo1NTwvTGFzdFVwZFRpbWU+DQogIDxFcnJvclN0YXR1cyAvPg0KPC9MaW5rSW5mbz4=</LinkInfo>
    <LinkInfo LinkId="258" Error="">PD94bWwgdmVyc2lvbj0iMS4wIiBlbmNvZGluZz0idXRmLTgiPz4NCjxMaW5rSW5mbyB4bWxuczp4c2Q9Imh0dHA6Ly93d3cudzMub3JnLzIwMDEvWE1MU2NoZW1hIiB4bWxuczp4c2k9Imh0dHA6Ly93d3cudzMub3JnLzIwMDEvWE1MU2NoZW1hLWluc3RhbmNlIj4NCiAgPExpbmtJZD4yNTg8L0xpbmtJZD4NCiAgPEF1SWQ+OTAzMzkvNTEvMy8yL0QyMjAwNTAxMDAxMDAwMDAwMDAwLzEvMS8yNDIvSzJGMDA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jAwMDAwMCM8L0l0ZW1JZD4NCiAgPERpc3BJdGVtSWQ+SzJGMDAwMDAwMDwvRGlzcEl0ZW1JZD4NCiAgPENvbElkPlIzMDUwMDAwMCM8L0NvbElkPg0KICA8VGVtQXhpc1R5cD4xMDAwMDA8L1RlbUF4aXNUeXA+DQogIDxNZW51Tm0+6YCj57WQ5pCN55uK6KiI566X5pu4PC9NZW51Tm0+DQogIDxJdGVtTm0+56iO6YeR562J6Kq/5pW05YmN5Lit6ZaT57SU5Yip55uKPC9JdGVtTm0+DQogIDxDb2xObT7lvZPmnJ/nmb7liIbmr5Q8L0NvbE5tPg0KICA8SW5mbG93VmFsdWU+My4yPC9JbmZsb3dWYWx1ZT4NCiAgPE9yaWdpblZhbD4zLjI0MjwvT3JpZ2luVmFsPg0KICA8TGFzdE51bVZhbD4zLjI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MuMjwvRGlzcFZhbHVlPg0KICA8TGFzdFVwZFRpbWU+MjAyNS8xMS8wNCAxMTo0NDo1NTwvTGFzdFVwZFRpbWU+DQogIDxFcnJvclN0YXR1cyAvPg0KPC9MaW5rSW5mbz4=</LinkInfo>
    <LinkInfo LinkId="259" Error="">PD94bWwgdmVyc2lvbj0iMS4wIiBlbmNvZGluZz0idXRmLTgiPz4NCjxMaW5rSW5mbyB4bWxuczp4c2Q9Imh0dHA6Ly93d3cudzMub3JnLzIwMDEvWE1MU2NoZW1hIiB4bWxuczp4c2k9Imh0dHA6Ly93d3cudzMub3JnLzIwMDEvWE1MU2NoZW1hLWluc3RhbmNlIj4NCiAgPExpbmtJZD4yNTk8L0xpbmtJZD4NCiAgPEF1SWQ+OTAzMzkvNTEvMy8yL0QyMjAwNTAxMDAxMDAwMDAwMDAwLzEvMS8yNDIvSzJHMDA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zAwMDAwMCM8L0l0ZW1JZD4NCiAgPERpc3BJdGVtSWQ+SzJHMDAwMDAwMDwvRGlzcEl0ZW1JZD4NCiAgPENvbElkPlIzMDUwMDAwMCM8L0NvbElkPg0KICA8VGVtQXhpc1R5cD4xMDAwMDA8L1RlbUF4aXNUeXA+DQogIDxNZW51Tm0+6YCj57WQ5pCN55uK6KiI566X5pu4PC9NZW51Tm0+DQogIDxJdGVtTm0+5rOV5Lq656iO562J5ZCI6KiIPC9JdGVtTm0+DQogIDxDb2xObT7lvZPmnJ/nmb7liIbmr5Q8L0NvbE5tPg0KICA8SW5mbG93VmFsdWU+MS4yPC9JbmZsb3dWYWx1ZT4NCiAgPE9yaWdpblZhbD4xLjE2NDwvT3JpZ2luVmFsPg0KICA8TGFzdE51bVZhbD4xLjI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uMjwvRGlzcFZhbHVlPg0KICA8TGFzdFVwZFRpbWU+MjAyNS8xMS8wNCAxMTo0NDo1NTwvTGFzdFVwZFRpbWU+DQogIDxFcnJvclN0YXR1cyAvPg0KPC9MaW5rSW5mbz4=</LinkInfo>
    <LinkInfo LinkId="260" Error="">PD94bWwgdmVyc2lvbj0iMS4wIiBlbmNvZGluZz0idXRmLTgiPz4NCjxMaW5rSW5mbyB4bWxuczp4c2Q9Imh0dHA6Ly93d3cudzMub3JnLzIwMDEvWE1MU2NoZW1hIiB4bWxuczp4c2k9Imh0dHA6Ly93d3cudzMub3JnLzIwMDEvWE1MU2NoZW1hLWluc3RhbmNlIj4NCiAgPExpbmtJZD4yNjA8L0xpbmtJZD4NCiAgPEF1SWQ+OTAzMzkvNTEvMy8yL0QyMjAwNTAxMDAxMDAwMDAwMDAwLzEvMS8yNDIvSzJJMDA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TAwMDAwMCM8L0l0ZW1JZD4NCiAgPERpc3BJdGVtSWQ+SzJJMDAwMDAwMDwvRGlzcEl0ZW1JZD4NCiAgPENvbElkPlIzMDUwMDAwMCM8L0NvbElkPg0KICA8VGVtQXhpc1R5cD4xMDAwMDA8L1RlbUF4aXNUeXA+DQogIDxNZW51Tm0+6YCj57WQ5pCN55uK6KiI566X5pu4PC9NZW51Tm0+DQogIDxJdGVtTm0+6Z2e5pSv6YWN5qCq5Li744Gr5biw5bGe44GZ44KL5Lit6ZaT57SU5Yip55uK5Y+I44Gv6Z2e5pSv6YWN5qCq5Li744Gr5biw5bGe44GZ44KL5Lit6ZaT57SU5pCN5aSx77yI4paz77yJPC9JdGVtTm0+DQogIDxDb2xObT7lvZPmnJ/nmb7liIbmr5Q8L0NvbE5tPg0KICA8SW5mbG93VmFsdWU+MC4wPC9JbmZsb3dWYWx1ZT4NCiAgPE9yaWdpblZhbD4wLjAwODwvT3JpZ2luVmFsPg0KICA8TGFzdE51bVZhbD4w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DwvRGlzcFZhbHVlPg0KICA8TGFzdFVwZFRpbWU+MjAyNS8xMS8wNCAxMTo0NDo1NTwvTGFzdFVwZFRpbWU+DQogIDxFcnJvclN0YXR1cyAvPg0KPC9MaW5rSW5mbz4=</LinkInfo>
    <LinkInfo LinkId="261" Error="">PD94bWwgdmVyc2lvbj0iMS4wIiBlbmNvZGluZz0idXRmLTgiPz4NCjxMaW5rSW5mbyB4bWxuczp4c2Q9Imh0dHA6Ly93d3cudzMub3JnLzIwMDEvWE1MU2NoZW1hIiB4bWxuczp4c2k9Imh0dHA6Ly93d3cudzMub3JnLzIwMDEvWE1MU2NoZW1hLWluc3RhbmNlIj4NCiAgPExpbmtJZD4yNjE8L0xpbmtJZD4NCiAgPEF1SWQ+OTAzMzkvNTEvMy8yL0QyMjAwNTAxMDAxMDAwMDAwMDAwLzEvMS8yNDIvSzJKMDAwMDAwIy9SMzA1MDAwMDAjLzEwMD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jAwMDAwMCM8L0l0ZW1JZD4NCiAgPERpc3BJdGVtSWQ+SzJKMDAwMDAwMDwvRGlzcEl0ZW1JZD4NCiAgPENvbElkPlIzMDUwMDAwMCM8L0NvbElkPg0KICA8VGVtQXhpc1R5cD4xMDAwMDA8L1RlbUF4aXNUeXA+DQogIDxNZW51Tm0+6YCj57WQ5pCN55uK6KiI566X5pu4PC9NZW51Tm0+DQogIDxJdGVtTm0+6Kaq5Lya56S+5qCq5Li744Gr5biw5bGe44GZ44KL5Lit6ZaT57SU5Yip55uKPC9JdGVtTm0+DQogIDxDb2xObT7lvZPmnJ/nmb7liIbmr5Q8L0NvbE5tPg0KICA8SW5mbG93VmFsdWU+Mi4xPC9JbmZsb3dWYWx1ZT4NCiAgPE9yaWdpblZhbD4yLjA3MDwvT3JpZ2luVmFsPg0KICA8TGFzdE51bVZhbD4yLjE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IuMTwvRGlzcFZhbHVlPg0KICA8TGFzdFVwZFRpbWU+MjAyNS8xMS8wNCAxMTo0NDo1NTwvTGFzdFVwZFRpbWU+DQogIDxFcnJvclN0YXR1cyAvPg0KPC9MaW5rSW5mbz4=</LinkInfo>
    <LinkInfo LinkId="262" Error="">PD94bWwgdmVyc2lvbj0iMS4wIiBlbmNvZGluZz0idXRmLTgiPz4NCjxMaW5rSW5mbyB4bWxuczp4c2Q9Imh0dHA6Ly93d3cudzMub3JnLzIwMDEvWE1MU2NoZW1hIiB4bWxuczp4c2k9Imh0dHA6Ly93d3cudzMub3JnLzIwMDEvWE1MU2NoZW1hLWluc3RhbmNlIj4NCiAgPExpbmtJZD4yNjI8L0xpbmtJZD4NCiAgPEF1SWQ+OTAzMzkvNTEvMy8yL0QyMjAwNTAxMDAxMDAwMDAwMDAwLzEvMS8yNDIvSzI4MFo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DBaMDAwMCM8L0l0ZW1JZD4NCiAgPERpc3BJdGVtSWQ+SzI4MFowMDAwMDwvRGlzcEl0ZW1JZD4NCiAgPENvbElkPlIzMDUwMDAwMCM8L0NvbElkPg0KICA8VGVtQXhpc1R5cD4xMDEwMDA8L1RlbUF4aXNUeXA+DQogIDxNZW51Tm0+6YCj57WQ5pCN55uK6KiI566X5pu4PC9NZW51Tm0+DQogIDxJdGVtTm0+5Za25qWt5aSW5Y+O55uK5ZCI6KiIPC9JdGVtTm0+DQogIDxDb2xObT7liY3mnJ/nmb7liIbmr5Q8L0NvbE5tPg0KICA8SW5mbG93VmFsdWU+MC4xPC9JbmZsb3dWYWx1ZT4NCiAgPE9yaWdpblZhbD4wLjEwMTwvT3JpZ2luVmFsPg0KICA8TGFzdE51bVZhbD4wLjE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TwvRGlzcFZhbHVlPg0KICA8TGFzdFVwZFRpbWU+MjAyNS8xMS8wNCAxMTo0NDo1NTwvTGFzdFVwZFRpbWU+DQogIDxFcnJvclN0YXR1cyAvPg0KPC9MaW5rSW5mbz4=</LinkInfo>
    <LinkInfo LinkId="263" Error="">PD94bWwgdmVyc2lvbj0iMS4wIiBlbmNvZGluZz0idXRmLTgiPz4NCjxMaW5rSW5mbyB4bWxuczp4c2Q9Imh0dHA6Ly93d3cudzMub3JnLzIwMDEvWE1MU2NoZW1hIiB4bWxuczp4c2k9Imh0dHA6Ly93d3cudzMub3JnLzIwMDEvWE1MU2NoZW1hLWluc3RhbmNlIj4NCiAgPExpbmtJZD4yNjM8L0xpbmtJZD4NCiAgPEF1SWQ+OTAzMzkvNTEvMy8yL0QyMjAwNTAxMDAxMDAwMDAwMDAwLzEvMS8yNDIvSzI5MFo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OTBaMDAwMCM8L0l0ZW1JZD4NCiAgPERpc3BJdGVtSWQ+SzI5MFowMDAwMDwvRGlzcEl0ZW1JZD4NCiAgPENvbElkPlIzMDUwMDAwMCM8L0NvbElkPg0KICA8VGVtQXhpc1R5cD4xMDEwMDA8L1RlbUF4aXNUeXA+DQogIDxNZW51Tm0+6YCj57WQ5pCN55uK6KiI566X5pu4PC9NZW51Tm0+DQogIDxJdGVtTm0+5Za25qWt5aSW6LK755So5ZCI6KiIPC9JdGVtTm0+DQogIDxDb2xObT7liY3mnJ/nmb7liIbmr5Q8L0NvbE5tPg0KICA8SW5mbG93VmFsdWU+MC4yPC9JbmZsb3dWYWx1ZT4NCiAgPE9yaWdpblZhbD4wLjE2MjwvT3JpZ2luVmFsPg0KICA8TGFzdE51bVZhbD4wLjI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jwvRGlzcFZhbHVlPg0KICA8TGFzdFVwZFRpbWU+MjAyNS8xMS8wNCAxMTo0NDo1NTwvTGFzdFVwZFRpbWU+DQogIDxFcnJvclN0YXR1cyAvPg0KPC9MaW5rSW5mbz4=</LinkInfo>
    <LinkInfo LinkId="264" Error="">PD94bWwgdmVyc2lvbj0iMS4wIiBlbmNvZGluZz0idXRmLTgiPz4NCjxMaW5rSW5mbyB4bWxuczp4c2Q9Imh0dHA6Ly93d3cudzMub3JnLzIwMDEvWE1MU2NoZW1hIiB4bWxuczp4c2k9Imh0dHA6Ly93d3cudzMub3JnLzIwMDEvWE1MU2NoZW1hLWluc3RhbmNlIj4NCiAgPExpbmtJZD4yNjQ8L0xpbmtJZD4NCiAgPEF1SWQ+OTAzMzkvNTEvMy8yL0QyMjAwNTAxMDAxMDAwMDAwMDAwLzEvMS8yNDIvSzJBMDA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TAwMDAwMCM8L0l0ZW1JZD4NCiAgPERpc3BJdGVtSWQ+SzJBMDAwMDAwMDwvRGlzcEl0ZW1JZD4NCiAgPENvbElkPlIzMDUwMDAwMCM8L0NvbElkPg0KICA8VGVtQXhpc1R5cD4xMDEwMDA8L1RlbUF4aXNUeXA+DQogIDxNZW51Tm0+6YCj57WQ5pCN55uK6KiI566X5pu4PC9NZW51Tm0+DQogIDxJdGVtTm0+57WM5bi45Yip55uKPC9JdGVtTm0+DQogIDxDb2xObT7liY3mnJ/nmb7liIbmr5Q8L0NvbE5tPg0KICA8SW5mbG93VmFsdWU+MS4zPC9JbmZsb3dWYWx1ZT4NCiAgPE9yaWdpblZhbD4xLjI4NDwvT3JpZ2luVmFsPg0KICA8TGFzdE51bVZhbD4xLjM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uMzwvRGlzcFZhbHVlPg0KICA8TGFzdFVwZFRpbWU+MjAyNS8xMS8wNCAxMTo0NDo1NTwvTGFzdFVwZFRpbWU+DQogIDxFcnJvclN0YXR1cyAvPg0KPC9MaW5rSW5mbz4=</LinkInfo>
    <LinkInfo LinkId="265" Error="">PD94bWwgdmVyc2lvbj0iMS4wIiBlbmNvZGluZz0idXRmLTgiPz4NCjxMaW5rSW5mbyB4bWxuczp4c2Q9Imh0dHA6Ly93d3cudzMub3JnLzIwMDEvWE1MU2NoZW1hIiB4bWxuczp4c2k9Imh0dHA6Ly93d3cudzMub3JnLzIwMDEvWE1MU2NoZW1hLWluc3RhbmNlIj4NCiAgPExpbmtJZD4yNjU8L0xpbmtJZD4NCiAgPEF1SWQ+OTAzMzkvNTEvMy8yL0QyMjAwNTAxMDAxMDAwMDAwMDAwLzEvMS8yNDIvSzJCMFo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jBaMDAwMCM8L0l0ZW1JZD4NCiAgPERpc3BJdGVtSWQ+SzJCMFowMDAwMDwvRGlzcEl0ZW1JZD4NCiAgPENvbElkPlIzMDUwMDAwMCM8L0NvbElkPg0KICA8VGVtQXhpc1R5cD4xMDEwMDA8L1RlbUF4aXNUeXA+DQogIDxNZW51Tm0+6YCj57WQ5pCN55uK6KiI566X5pu4PC9NZW51Tm0+DQogIDxJdGVtTm0+54m55Yil5Yip55uK5ZCI6KiIPC9JdGVtTm0+DQogIDxDb2xObT7liY3mnJ/nmb7liIbmr5Q8L0NvbE5tPg0KICA8SW5mbG93VmFsdWU+MC4wPC9JbmZsb3dWYWx1ZT4NCiAgPE9yaWdpblZhbD4wLjAxMDwvT3JpZ2luVmFsPg0KICA8TGFzdE51bVZhbD4w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DwvRGlzcFZhbHVlPg0KICA8TGFzdFVwZFRpbWU+MjAyNS8xMS8wNCAxMTo0NDo1NTwvTGFzdFVwZFRpbWU+DQogIDxFcnJvclN0YXR1cyAvPg0KPC9MaW5rSW5mbz4=</LinkInfo>
    <LinkInfo LinkId="266" Error="">PD94bWwgdmVyc2lvbj0iMS4wIiBlbmNvZGluZz0idXRmLTgiPz4NCjxMaW5rSW5mbyB4bWxuczp4c2Q9Imh0dHA6Ly93d3cudzMub3JnLzIwMDEvWE1MU2NoZW1hIiB4bWxuczp4c2k9Imh0dHA6Ly93d3cudzMub3JnLzIwMDEvWE1MU2NoZW1hLWluc3RhbmNlIj4NCiAgPExpbmtJZD4yNjY8L0xpbmtJZD4NCiAgPEF1SWQ+OTAzMzkvNTEvMy8yL0QyMjAwNTAxMDAxMDAwMDAwMDAwLzEvMS8yNDIvSzJDMFo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QzBaMDAwMCM8L0l0ZW1JZD4NCiAgPERpc3BJdGVtSWQ+SzJDMFowMDAwMDwvRGlzcEl0ZW1JZD4NCiAgPENvbElkPlIzMDUwMDAwMCM8L0NvbElkPg0KICA8VGVtQXhpc1R5cD4xMDEwMDA8L1RlbUF4aXNUeXA+DQogIDxNZW51Tm0+6YCj57WQ5pCN55uK6KiI566X5pu4PC9NZW51Tm0+DQogIDxJdGVtTm0+54m55Yil5pCN5aSx5ZCI6KiIPC9JdGVtTm0+DQogIDxDb2xObT7liY3mnJ/nmb7liIbmr5Q8L0NvbE5tPg0KICA8SW5mbG93VmFsdWU+MC4xPC9JbmZsb3dWYWx1ZT4NCiAgPE9yaWdpblZhbD4wLjA1NDwvT3JpZ2luVmFsPg0KICA8TGFzdE51bVZhbD4wLjE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MTwvRGlzcFZhbHVlPg0KICA8TGFzdFVwZFRpbWU+MjAyNS8xMS8wNCAxMTo0NDo1NTwvTGFzdFVwZFRpbWU+DQogIDxFcnJvclN0YXR1cyAvPg0KPC9MaW5rSW5mbz4=</LinkInfo>
    <LinkInfo LinkId="267" Error="">PD94bWwgdmVyc2lvbj0iMS4wIiBlbmNvZGluZz0idXRmLTgiPz4NCjxMaW5rSW5mbyB4bWxuczp4c2Q9Imh0dHA6Ly93d3cudzMub3JnLzIwMDEvWE1MU2NoZW1hIiB4bWxuczp4c2k9Imh0dHA6Ly93d3cudzMub3JnLzIwMDEvWE1MU2NoZW1hLWluc3RhbmNlIj4NCiAgPExpbmtJZD4yNjc8L0xpbmtJZD4NCiAgPEF1SWQ+OTAzMzkvNTEvMy8yL0QyMjAwNTAxMDAxMDAwMDAwMDAwLzEvMS8yNDIvSzJGMDA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jAwMDAwMCM8L0l0ZW1JZD4NCiAgPERpc3BJdGVtSWQ+SzJGMDAwMDAwMDwvRGlzcEl0ZW1JZD4NCiAgPENvbElkPlIzMDUwMDAwMCM8L0NvbElkPg0KICA8VGVtQXhpc1R5cD4xMDEwMDA8L1RlbUF4aXNUeXA+DQogIDxNZW51Tm0+6YCj57WQ5pCN55uK6KiI566X5pu4PC9NZW51Tm0+DQogIDxJdGVtTm0+56iO6YeR562J6Kq/5pW05YmN5Lit6ZaT57SU5Yip55uKPC9JdGVtTm0+DQogIDxDb2xObT7liY3mnJ/nmb7liIbmr5Q8L0NvbE5tPg0KICA8SW5mbG93VmFsdWU+MS4yPC9JbmZsb3dWYWx1ZT4NCiAgPE9yaWdpblZhbD4xLjI0MTwvT3JpZ2luVmFsPg0KICA8TGFzdE51bVZhbD4xLjI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uMjwvRGlzcFZhbHVlPg0KICA8TGFzdFVwZFRpbWU+MjAyNS8xMS8wNCAxMTo0NDo1NTwvTGFzdFVwZFRpbWU+DQogIDxFcnJvclN0YXR1cyAvPg0KPC9MaW5rSW5mbz4=</LinkInfo>
    <LinkInfo LinkId="268" Error="">PD94bWwgdmVyc2lvbj0iMS4wIiBlbmNvZGluZz0idXRmLTgiPz4NCjxMaW5rSW5mbyB4bWxuczp4c2Q9Imh0dHA6Ly93d3cudzMub3JnLzIwMDEvWE1MU2NoZW1hIiB4bWxuczp4c2k9Imh0dHA6Ly93d3cudzMub3JnLzIwMDEvWE1MU2NoZW1hLWluc3RhbmNlIj4NCiAgPExpbmtJZD4yNjg8L0xpbmtJZD4NCiAgPEF1SWQ+OTAzMzkvNTEvMy8yL0QyMjAwNTAxMDAxMDAwMDAwMDAwLzEvMS8yNDIvSzJHMDA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RzAwMDAwMCM8L0l0ZW1JZD4NCiAgPERpc3BJdGVtSWQ+SzJHMDAwMDAwMDwvRGlzcEl0ZW1JZD4NCiAgPENvbElkPlIzMDUwMDAwMCM8L0NvbElkPg0KICA8VGVtQXhpc1R5cD4xMDEwMDA8L1RlbUF4aXNUeXA+DQogIDxNZW51Tm0+6YCj57WQ5pCN55uK6KiI566X5pu4PC9NZW51Tm0+DQogIDxJdGVtTm0+5rOV5Lq656iO562J5ZCI6KiIPC9JdGVtTm0+DQogIDxDb2xObT7liY3mnJ/nmb7liIbmr5Q8L0NvbE5tPg0KICA8SW5mbG93VmFsdWU+MC43PC9JbmZsb3dWYWx1ZT4NCiAgPE9yaWdpblZhbD4wLjY1NjwvT3JpZ2luVmFsPg0KICA8TGFzdE51bVZhbD4wLjc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NzwvRGlzcFZhbHVlPg0KICA8TGFzdFVwZFRpbWU+MjAyNS8xMS8wNCAxMTo0NDo1NTwvTGFzdFVwZFRpbWU+DQogIDxFcnJvclN0YXR1cyAvPg0KPC9MaW5rSW5mbz4=</LinkInfo>
    <LinkInfo LinkId="269" Error="">PD94bWwgdmVyc2lvbj0iMS4wIiBlbmNvZGluZz0idXRmLTgiPz4NCjxMaW5rSW5mbyB4bWxuczp4c2Q9Imh0dHA6Ly93d3cudzMub3JnLzIwMDEvWE1MU2NoZW1hIiB4bWxuczp4c2k9Imh0dHA6Ly93d3cudzMub3JnLzIwMDEvWE1MU2NoZW1hLWluc3RhbmNlIj4NCiAgPExpbmtJZD4yNjk8L0xpbmtJZD4NCiAgPEF1SWQ+OTAzMzkvNTEvMy8yL0QyMjAwNTAxMDAxMDAwMDAwMDAwLzEvMS8yNDIvSzJJMDA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TAwMDAwMCM8L0l0ZW1JZD4NCiAgPERpc3BJdGVtSWQ+SzJJMDAwMDAwMDwvRGlzcEl0ZW1JZD4NCiAgPENvbElkPlIzMDUwMDAwMCM8L0NvbElkPg0KICA8VGVtQXhpc1R5cD4xMDEwMDA8L1RlbUF4aXNUeXA+DQogIDxNZW51Tm0+6YCj57WQ5pCN55uK6KiI566X5pu4PC9NZW51Tm0+DQogIDxJdGVtTm0+6Z2e5pSv6YWN5qCq5Li744Gr5biw5bGe44GZ44KL5Lit6ZaT57SU5Yip55uK5Y+I44Gv6Z2e5pSv6YWN5qCq5Li744Gr5biw5bGe44GZ44KL5Lit6ZaT57SU5pCN5aSx77yI4paz77yJPC9JdGVtTm0+DQogIDxDb2xObT7liY3mnJ/nmb7liIbmr5Q8L0NvbE5tPg0KICA8SW5mbG93VmFsdWU+4pazMC4xPC9JbmZsb3dWYWx1ZT4NCiAgPE9yaWdpblZhbD4tMC4xNDc8L09yaWdpblZhbD4NCiAgPExhc3ROdW1WYWw+LTAuMTwvTGFzdE51bVZhbD4NCiAgPExhc3ROdW1WaWV3VW5pdFR5cD4xPC9MYXN0TnVtVmlld1VuaXRUeXA+DQogIDxMYXN0TnVtRGVjaW1hbFBvaW50PjE8L0xhc3ROdW1EZWNpbWFsUG9pbnQ+DQogIDxMYXN0TnVtUm91bmRUeXA+MTwvTGFzdE51bVJvdW5kVHlwPg0KICA8TnVtVGV4dFR5cD4xPC9OdW1UZXh0VHlwPg0KICA8Q2xhc3NUeXA+MjwvQ2xhc3NUeXA+DQogIDxEVG90YWxZTURITVM+MjAyNS8xMC8yOSAxODozMTo0NTwvRFRvdGFsWU1ESE1TPg0KICA8WmVyb0Rpc3BUeXA+MTwvWmVyb0Rpc3BUeXA+DQogIDxFYXNOdW1WaWV3VW5pdFR5cCAvPg0KICA8RWFzTnVtRGVjaW1hbFBvaW50IC8+DQogIDxFYXNOdW1Sb3VuZFR5cCAvPg0KICA8QWRkVW5pdFR5cD4wPC9BZGRVbml0VHlwPg0KICA8QmFyVW5pdFJlbW92ZVR5cD4wPC9CYXJVbml0UmVtb3ZlVHlwPg0KICA8S2FuamlOdW1Db212ZXJ0aW9uVGhvdXNhbmQ+MDwvS2FuamlOdW1Db212ZXJ0aW9uVGhvdXNhbmQ+DQogIDxLYW5qaU51bUNvbXZlcnRpb25UZW5UaG91c2FuZD4wPC9LYW5qaU51bUNvbXZlcnRpb25UZW5UaG91c2FuZD4NCiAgPEthbmppTnVtQ29tdmVydGlvbk1pbGxpb24+MDwvS2FuamlOdW1Db212ZXJ0aW9uTWlsbGlvbj4NCiAgPEthbmppTnVtQ29tdmVydGlvblRlbk1pbGxpb24+MDwvS2FuamlOdW1Db212ZXJ0aW9uVGVuTWlsbGlvbj4NCiAgPEthbmppTnVtQ29tdmVydGlvbkh1bmRyZWRNaWxsaW9uPjA8L0thbmppTnVtQ29tdmVydGlvbkh1bmRyZWRNaWxsaW9uPg0KICA8S2FuamlOdW1Db212ZXJ0aW9uQmlsbGlvbj4wPC9LYW5qaU51bUNvbXZlcnRpb25CaWxsaW9uPg0KICA8S2FuamlOdW1Db212ZXJ0aW9uVHJpbGxpb24+MDwvS2FuamlOdW1Db212ZXJ0aW9uVHJpbGxpb24+DQogIDxMYXN0TnVtTmVnPjI8L0xhc3ROdW1OZWc+DQogIDxCYXJDaGFuZ2VUeXA+MDwvQmFyQ2hhbmdlVHlwPg0KICA8T25lRGlnaXRFbUNvbXZlcnQ+MDwvT25lRGlnaXRFbUNvbXZlcnQ+DQogIDxEZWNpbWFsUG9pbnRUZXh0IC8+DQogIDxGcm9udFBvZ1R4dCAvPg0KICA8QmFja1BvZ1R4dCAvPg0KICA8RnJvbnROZWdUeHQ+4pazPC9Gcm9udE5lZ1R4dD4NCiAgPEJhY2tOZWdUeHQgLz4NCiAgPEZyb250QmFyVHh0IC8+DQogIDxCYWNrQmFyVHh0IC8+DQogIDxEaXNwVmFsdWU+4pazMC4xPC9EaXNwVmFsdWU+DQogIDxMYXN0VXBkVGltZT4yMDI1LzExLzA0IDExOjQ0OjU1PC9MYXN0VXBkVGltZT4NCiAgPEVycm9yU3RhdHVzIC8+DQo8L0xpbmtJbmZvPg==</LinkInfo>
    <LinkInfo LinkId="270" Error="">PD94bWwgdmVyc2lvbj0iMS4wIiBlbmNvZGluZz0idXRmLTgiPz4NCjxMaW5rSW5mbyB4bWxuczp4c2Q9Imh0dHA6Ly93d3cudzMub3JnLzIwMDEvWE1MU2NoZW1hIiB4bWxuczp4c2k9Imh0dHA6Ly93d3cudzMub3JnLzIwMDEvWE1MU2NoZW1hLWluc3RhbmNlIj4NCiAgPExpbmtJZD4yNzA8L0xpbmtJZD4NCiAgPEF1SWQ+OTAzMzkvNTEvMy8yL0QyMjAwNTAxMDAxMDAwMDAwMDAwLzEvMS8yNDIvSzJKMDA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jAwMDAwMCM8L0l0ZW1JZD4NCiAgPERpc3BJdGVtSWQ+SzJKMDAwMDAwMDwvRGlzcEl0ZW1JZD4NCiAgPENvbElkPlIzMDUwMDAwMCM8L0NvbElkPg0KICA8VGVtQXhpc1R5cD4xMDEwMDA8L1RlbUF4aXNUeXA+DQogIDxNZW51Tm0+6YCj57WQ5pCN55uK6KiI566X5pu4PC9NZW51Tm0+DQogIDxJdGVtTm0+6Kaq5Lya56S+5qCq5Li744Gr5biw5bGe44GZ44KL5Lit6ZaT57SU5Yip55uKPC9JdGVtTm0+DQogIDxDb2xObT7liY3mnJ/nmb7liIbmr5Q8L0NvbE5tPg0KICA8SW5mbG93VmFsdWU+MC43PC9JbmZsb3dWYWx1ZT4NCiAgPE9yaWdpblZhbD4wLjczMjwvT3JpZ2luVmFsPg0KICA8TGFzdE51bVZhbD4wLjc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AuNzwvRGlzcFZhbHVlPg0KICA8TGFzdFVwZFRpbWU+MjAyNS8xMS8wNCAxMTo0NDo1NTwvTGFzdFVwZFRpbWU+DQogIDxFcnJvclN0YXR1cyAvPg0KPC9MaW5rSW5mbz4=</LinkInfo>
    <LinkInfo LinkId="271" Error="">PD94bWwgdmVyc2lvbj0iMS4wIiBlbmNvZGluZz0idXRmLTgiPz4NCjxMaW5rSW5mbyB4bWxuczp4c2Q9Imh0dHA6Ly93d3cudzMub3JnLzIwMDEvWE1MU2NoZW1hIiB4bWxuczp4c2k9Imh0dHA6Ly93d3cudzMub3JnLzIwMDEvWE1MU2NoZW1hLWluc3RhbmNlIj4NCiAgPExpbmtJZD4yNzE8L0xpbmtJZD4NCiAgPEF1SWQ+OTAzMzkvNTEvMy8yL0QyMjAwNTAxMDAxMDAwMDAwMDAwLzEvMS8yNDIvSzI3MDAwMDAwIy9SMzA1MDAwMDAjLzEwMTAwMDwvQXVJZD4NCiAgPFNoYXBlSWQ+NTA8L1NoYXBlSWQ+DQogIDxTbGlkZUlkPjI5MzwvU2xpZGVJZD4NCiAgPFNsaWRlUGFnZT41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NzAwMDAwMCM8L0l0ZW1JZD4NCiAgPERpc3BJdGVtSWQ+SzI3MDAwMDAwMDwvRGlzcEl0ZW1JZD4NCiAgPENvbElkPlIzMDUwMDAwMCM8L0NvbElkPg0KICA8VGVtQXhpc1R5cD4xMDEwMDA8L1RlbUF4aXNUeXA+DQogIDxNZW51Tm0+6YCj57WQ5pCN55uK6KiI566X5pu4PC9NZW51Tm0+DQogIDxJdGVtTm0+5Za25qWt5Yip55uKPC9JdGVtTm0+DQogIDxDb2xObT7liY3mnJ/nmb7liIbmr5Q8L0NvbE5tPg0KICA8SW5mbG93VmFsdWU+MS4zPC9JbmZsb3dWYWx1ZT4NCiAgPE9yaWdpblZhbD4xLjM0NjwvT3JpZ2luVmFsPg0KICA8TGFzdE51bVZhbD4xLjM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uMzwvRGlzcFZhbHVlPg0KICA8TGFzdFVwZFRpbWU+MjAyNS8xMS8wNCAxMTo0NDo1NTwvTGFzdFVwZFRpbWU+DQogIDxFcnJvclN0YXR1cyAvPg0KPC9MaW5rSW5mbz4=</LinkInfo>
    <LinkInfo LinkId="277" Error="">PD94bWwgdmVyc2lvbj0iMS4wIiBlbmNvZGluZz0idXRmLTgiPz4NCjxMaW5rSW5mbyB4bWxuczp4c2Q9Imh0dHA6Ly93d3cudzMub3JnLzIwMDEvWE1MU2NoZW1hIiB4bWxuczp4c2k9Imh0dHA6Ly93d3cudzMub3JnLzIwMDEvWE1MU2NoZW1hLWluc3RhbmNlIj4NCiAgPExpbmtJZD4yNzc8L0xpbmtJZD4NCiAgPEF1SWQ+OTAzMzkvNTEvMy8yL0QyMjAwNTAxMDAxMDAwMDAwMDAwLzEvMS8yNDIvSzJKMDAwMDAwIy9SMzAzMDAwMDAjLzEwMDAwMDwvQXVJZD4NCiAgPFNoYXBlSWQ+MTg8L1NoYXBlSWQ+DQogIDxTbGlkZUlkPjI5MjwvU2xpZGVJZD4NCiAgPFNsaWRlUGFnZT40PC9TbGlkZVBhZ2U+DQogIDxDb21wYW55SWQ+OTAzMzk8L0NvbXBhbnlJZD4NCiAgPEFjUGVyaW9kPjUxPC9BY1BlcmlvZD4NCiAgPFBlcmlvZFR5cGU+MzwvUGVyaW9kVHlwZT4NCiAgPFBlcmlvZER0bFR5cGU+MjwvUGVyaW9kRHRsVHlwZT4NCiAgPFBlcmlvZFN0YXJ0RGF0ZT4yMDI1LzA3LzAxPC9QZXJpb2RTdGFydERhdGU+DQogIDxEdEtpbmRJZD5EMjIwMDUwMTAwMTAwMDAwMDAwMDwvRHRLaW5kSWQ+DQogIDxEb2NUeXA+MTwvRG9jVHlwPg0KICA8RG9jVHlwTm0+5rOV5a6a6ZaL56S6PC9Eb2NUeXBObT4NCiAgPFN1bUFjVHlwPjE8L1N1bUFjVHlwPg0KICA8U2hlZXRUeXA+MjQyPC9TaGVldFR5cD4NCiAgPFNoZWV0Tm0+6ZaL56S65pWw5YCk56K66KqNKOmWi+ekuuWNmOS9jTEpPC9TaGVldE5tPg0KICA8SXRlbUlkPksySjAwMDAwMCM8L0l0ZW1JZD4NCiAgPERpc3BJdGVtSWQ+SzJKMDAwMDAwMDwvRGlzcEl0ZW1JZD4NCiAgPENvbElkPlIzMDMwMDAwMCM8L0NvbElkPg0KICA8VGVtQXhpc1R5cD4xMDAwMDA8L1RlbUF4aXNUeXA+DQogIDxNZW51Tm0+6YCj57WQ5pCN55uK6KiI566X5pu4PC9NZW51Tm0+DQogIDxJdGVtTm0+6Kaq5Lya56S+5qCq5Li744Gr5biw5bGe44GZ44KL5Lit6ZaT57SU5Yip55uKPC9JdGVtTm0+DQogIDxDb2xObT7lr77liY3mnJ/lopfmuJvnjoc8L0NvbE5tPg0KICA8SW5mbG93VmFsdWU+MTg1LjA8L0luZmxvd1ZhbHVlPg0KICA8T3JpZ2luVmFsPjE4NC45OTg8L09yaWdpblZhbD4NCiAgPExhc3ROdW1WYWw+MTg1LjA8L0xhc3ROdW1WYWw+DQogIDxMYXN0TnVtVmlld1VuaXRUeXA+MTwvTGFzdE51bVZpZXdVbml0VHlwPg0KICA8TGFzdE51bURlY2ltYWxQb2ludD4xPC9MYXN0TnVtRGVjaW1hbFBvaW50Pg0KICA8TGFzdE51bVJvdW5kVHlwPjE8L0xhc3ROdW1Sb3VuZFR5cD4NCiAgPE51bVRleHRUeXA+MTwvTnVtVGV4dFR5cD4NCiAgPENsYXNzVHlwPjI8L0NsYXNzVHlwPg0KICA8RFRvdGFsWU1ESE1TPjIwMjUvMTAvMjkgMTg6MzE6NDU8L0RUb3RhbFlNREhNUz4NCiAgPFplcm9EaXNwVHlwPjE8L1plcm9EaXNwVHlwPg0KICA8RWFzTnVtVmlld1VuaXRUeXAgLz4NCiAgPEVhc051bURlY2ltYWxQb2ludCAvPg0KICA8RWFzTnVtUm91bmRUeXAgLz4NCiAgPEFkZFVuaXRUeXA+MDwvQWRkVW5pdFR5cD4NCiAgPEJhclVuaXRSZW1vdmVUeXA+MDwvQmFyVW5pdFJlbW92ZVR5cD4NCiAgPEthbmppTnVtQ29tdmVydGlvblRob3VzYW5kPjA8L0thbmppTnVtQ29tdmVydGlvblRob3VzYW5kPg0KICA8S2FuamlOdW1Db212ZXJ0aW9uVGVuVGhvdXNhbmQ+MDwvS2FuamlOdW1Db212ZXJ0aW9uVGVuVGhvdXNhbmQ+DQogIDxLYW5qaU51bUNvbXZlcnRpb25NaWxsaW9uPjA8L0thbmppTnVtQ29tdmVydGlvbk1pbGxpb24+DQogIDxLYW5qaU51bUNvbXZlcnRpb25UZW5NaWxsaW9uPjA8L0thbmppTnVtQ29tdmVydGlvblRlbk1pbGxpb24+DQogIDxLYW5qaU51bUNvbXZlcnRpb25IdW5kcmVkTWlsbGlvbj4wPC9LYW5qaU51bUNvbXZlcnRpb25IdW5kcmVkTWlsbGlvbj4NCiAgPEthbmppTnVtQ29tdmVydGlvbkJpbGxpb24+MDwvS2FuamlOdW1Db212ZXJ0aW9uQmlsbGlvbj4NCiAgPEthbmppTnVtQ29tdmVydGlvblRyaWxsaW9uPjA8L0thbmppTnVtQ29tdmVydGlvblRyaWxsaW9uPg0KICA8TGFzdE51bU5lZz4yPC9MYXN0TnVtTmVnPg0KICA8QmFyQ2hhbmdlVHlwPjA8L0JhckNoYW5nZVR5cD4NCiAgPE9uZURpZ2l0RW1Db212ZXJ0PjA8L09uZURpZ2l0RW1Db212ZXJ0Pg0KICA8RGVjaW1hbFBvaW50VGV4dCAvPg0KICA8RnJvbnRQb2dUeHQgLz4NCiAgPEJhY2tQb2dUeHQgLz4NCiAgPEZyb250TmVnVHh0PuKWszwvRnJvbnROZWdUeHQ+DQogIDxCYWNrTmVnVHh0IC8+DQogIDxGcm9udEJhclR4dCAvPg0KICA8QmFja0JhclR4dCAvPg0KICA8RGlzcFZhbHVlPjE4NS4wPC9EaXNwVmFsdWU+DQogIDxMYXN0VXBkVGltZT4yMDI1LzExLzA0IDExOjQ0OjU1PC9MYXN0VXBkVGltZT4NCiAgPEVycm9yU3RhdHVzIC8+DQo8L0xpbmtJbmZvPg==</LinkInfo>
    <LinkInfo LinkId="278" Error="">PD94bWwgdmVyc2lvbj0iMS4wIiBlbmNvZGluZz0idXRmLTgiPz4NCjxMaW5rSW5mbyB4bWxuczp4c2Q9Imh0dHA6Ly93d3cudzMub3JnLzIwMDEvWE1MU2NoZW1hIiB4bWxuczp4c2k9Imh0dHA6Ly93d3cudzMub3JnLzIwMDEvWE1MU2NoZW1hLWluc3RhbmNlIj4NCiAgPExpbmtJZD4yNzg8L0xpbmtJZD4NCiAgPEF1SWQ+OTAzMzkvNTEvMy8yL0QyMjAyNTAwNTAwNTAwMDAwMDAwLzEvMS8yNDIvSzEwMTAxMDAwIy9SMzAzMDAwMDAj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SMzAzMDAwMDAjPC9Db2xJZD4NCiAgPFRlbUF4aXNUeXA+MTAwMDAwPC9UZW1BeGlzVHlwPg0KICA8TWVudU5tPuOCu+OCsOODoeODs+ODiOaDheWgsTwvTWVudU5tPg0KICA8SXRlbU5tPuWklumDqOmhp+WuouOBuOOBruWjsuS4iumrmDwvSXRlbU5tPg0KICA8Q29sTm0+44Ki44K544Oi5LqL5qWt5a++5YmN5pyf5aKX5rib546HPC9Db2xObT4NCiAgPEluZmxvd1ZhbHVlPu+8jTwvSW5mbG93VmFsdWU+DQogIDxPcmlnaW5WYWw+MC4wMDA8L09yaWdpblZhbD4NCiAgPExhc3ROdW1WYWw+77yN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MwIDA5OjE5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7vvI08L0Rpc3BWYWx1ZT4NCiAgPExhc3RVcGRUaW1lPjIwMjUvMTEvMDQgMTE6NDQ6NTU8L0xhc3RVcGRUaW1lPg0KICA8RXJyb3JTdGF0dXMgLz4NCjwvTGlua0luZm8+</LinkInfo>
    <LinkInfo LinkId="280" Error="">PD94bWwgdmVyc2lvbj0iMS4wIiBlbmNvZGluZz0idXRmLTgiPz4NCjxMaW5rSW5mbyB4bWxuczp4c2Q9Imh0dHA6Ly93d3cudzMub3JnLzIwMDEvWE1MU2NoZW1hIiB4bWxuczp4c2k9Imh0dHA6Ly93d3cudzMub3JnLzIwMDEvWE1MU2NoZW1hLWluc3RhbmNlIj4NCiAgPExpbmtJZD4yODA8L0xpbmtJZD4NCiAgPEF1SWQ+OTAzMzkvNTEvMy8yL0QyMjAyNTAwNTAwNTAwMDAwMDAwLzEvMS8yNDIvSzEwMTAxMDAwIy9SMzAzMDFaMDAjLzEwMDAwMDwvQXVJZD4NCiAgPFNoYXBlSWQ+MTgxPC9TaGFwZUlkPg0KICA8U2xpZGVJZD4yOTQ8L1NsaWRlSWQ+DQogIDxTbGlkZVBhZ2U+NzwvU2xpZGVQYWdlPg0KICA8Q29tcGFueUlkPjkwMzM5PC9Db21wYW55SWQ+DQogIDxBY1BlcmlvZD41MTwvQWNQZXJpb2Q+DQogIDxQZXJpb2RUeXBlPjM8L1BlcmlvZFR5cGU+DQogIDxQZXJpb2REdGxUeXBlPjI8L1BlcmlvZER0bFR5cGU+DQogIDxQZXJpb2RTdGFydERhdGU+MjAyNS8wNy8wMTwvUGVyaW9kU3RhcnREYXRlPg0KICA8RHRLaW5kSWQ+RDIyMDI1MDA1MDA1MDAwMDAwMDA8L0R0S2luZElkPg0KICA8RG9jVHlwPjE8L0RvY1R5cD4NCiAgPERvY1R5cE5tIC8+DQogIDxTdW1BY1R5cD4xPC9TdW1BY1R5cD4NCiAgPFNoZWV0VHlwPjI0MjwvU2hlZXRUeXA+DQogIDxTaGVldE5tPumWi+ekuuaVsOWApOeiuuiqjSjplovnpLrljZjkvY0xKTwvU2hlZXRObT4NCiAgPEl0ZW1JZD5LMTAxMDEwMDAjPC9JdGVtSWQ+DQogIDxEaXNwSXRlbUlkPksxMDEwMTAwMDA8L0Rpc3BJdGVtSWQ+DQogIDxDb2xJZD5SMzAzMDFaMDAjPC9Db2xJZD4NCiAgPFRlbUF4aXNUeXA+MTAwMDAwPC9UZW1BeGlzVHlwPg0KICA8TWVudU5tPuOCu+OCsOODoeODs+ODiOaDheWgsTwvTWVudU5tPg0KICA8SXRlbU5tPuWklumDqOmhp+WuouOBuOOBruWjsuS4iumrmDwvSXRlbU5tPg0KICA8Q29sTm0+5ZCI6KiI5a++5YmN5pyf5aKX5rib546HPC9Db2xObT4NCiAgPEluZmxvd1ZhbHVlPjAuOTwvSW5mbG93VmFsdWU+DQogIDxPcmlnaW5WYWw+MC44NTI8L09yaWdpblZhbD4NCiAgPExhc3ROdW1WYWw+MC45PC9MYXN0TnVtVmFsPg0KICA8TGFzdE51bVZpZXdVbml0VHlwPjE8L0xhc3ROdW1WaWV3VW5pdFR5cD4NCiAgPExhc3ROdW1EZWNpbWFsUG9pbnQ+MTwvTGFzdE51bURlY2ltYWxQb2ludD4NCiAgPExhc3ROdW1Sb3VuZFR5cD4xPC9MYXN0TnVtUm91bmRUeXA+DQogIDxOdW1UZXh0VHlwPjE8L051bVRleHRUeXA+DQogIDxDbGFzc1R5cD4yPC9DbGFzc1R5cD4NCiAgPERUb3RhbFlNREhNUz4yMDI1LzEwLzMwIDA5OjE5OjQ1PC9EVG90YWxZTURITVM+DQogIDxaZXJvRGlzcFR5cD4xPC9aZXJvRGlzcFR5cD4NCiAgPEVhc051bVZpZXdVbml0VHlwIC8+DQogIDxFYXNOdW1EZWNpbWFsUG9pbnQgLz4NCiAgPEVhc051bVJvdW5kVHlwIC8+DQogIDxBZGRVbml0VHlwPjA8L0FkZFVuaXRUeXA+DQogIDxCYXJVbml0UmVtb3ZlVHlwPjA8L0JhclVuaXRSZW1vdmVUeXA+DQogIDxLYW5qaU51bUNvbXZlcnRpb25UaG91c2FuZD4wPC9LYW5qaU51bUNvbXZlcnRpb25UaG91c2FuZD4NCiAgPEthbmppTnVtQ29tdmVydGlvblRlblRob3VzYW5kPjA8L0thbmppTnVtQ29tdmVydGlvblRlblRob3VzYW5kPg0KICA8S2FuamlOdW1Db212ZXJ0aW9uTWlsbGlvbj4wPC9LYW5qaU51bUNvbXZlcnRpb25NaWxsaW9uPg0KICA8S2FuamlOdW1Db212ZXJ0aW9uVGVuTWlsbGlvbj4wPC9LYW5qaU51bUNvbXZlcnRpb25UZW5NaWxsaW9uPg0KICA8S2FuamlOdW1Db212ZXJ0aW9uSHVuZHJlZE1pbGxpb24+MDwvS2FuamlOdW1Db212ZXJ0aW9uSHVuZHJlZE1pbGxpb24+DQogIDxLYW5qaU51bUNvbXZlcnRpb25CaWxsaW9uPjA8L0thbmppTnVtQ29tdmVydGlvbkJpbGxpb24+DQogIDxLYW5qaU51bUNvbXZlcnRpb25UcmlsbGlvbj4wPC9LYW5qaU51bUNvbXZlcnRpb25UcmlsbGlvbj4NCiAgPExhc3ROdW1OZWc+MjwvTGFzdE51bU5lZz4NCiAgPEJhckNoYW5nZVR5cD4wPC9CYXJDaGFuZ2VUeXA+DQogIDxPbmVEaWdpdEVtQ29tdmVydD4wPC9PbmVEaWdpdEVtQ29tdmVydD4NCiAgPERlY2ltYWxQb2ludFRleHQgLz4NCiAgPEZyb250UG9nVHh0IC8+DQogIDxCYWNrUG9nVHh0IC8+DQogIDxGcm9udE5lZ1R4dD7ilrM8L0Zyb250TmVnVHh0Pg0KICA8QmFja05lZ1R4dCAvPg0KICA8RnJvbnRCYXJUeHQgLz4NCiAgPEJhY2tCYXJUeHQgLz4NCiAgPERpc3BWYWx1ZT4wLjk8L0Rpc3BWYWx1ZT4NCiAgPExhc3RVcGRUaW1lPjIwMjUvMTEvMDQgMTE6NDQ6NTU8L0xhc3RVcGRUaW1lPg0KICA8RXJyb3JTdGF0dXMgLz4NCjwvTGlua0luZm8+</LinkInfo>
    <MaxLinkId>0</MaxLinkId>
    <IsEditMode>False</IsEditMode>
    <LastOperationSubsidiaryCompanyId/>
  </Links>
</XAP>
</file>

<file path=customXml/item66.xml><?xml version="1.0" encoding="utf-8"?>
<XAP>
  <AppVersion>2.03.00</AppVersion>
  <CustomXmlVersion>2.03.00</CustomXmlVersion>
  <EditTexts>
    <EditText>4oypOTgg77yN4oyq77yF</EditText>
  </EditTexts>
</XAP>
</file>

<file path=customXml/item67.xml><?xml version="1.0" encoding="utf-8"?>
<XAP>
  <AppVersion>2.03.00</AppVersion>
  <CustomXmlVersion>2.03.00</CustomXmlVersion>
  <EditTexts>
    <EditText>DeKMqTg3IDUsNjAw4oyq</EditText>
  </EditTexts>
</XAP>
</file>

<file path=customXml/item68.xml><?xml version="1.0" encoding="utf-8"?>
<XAP>
  <AppVersion>2.02.02</AppVersion>
  <CustomXmlVersion>2.02.02</CustomXmlVersion>
</XAP>
</file>

<file path=customXml/item69.xml><?xml version="1.0" encoding="utf-8"?>
<XAP>
  <AppVersion>2.03.00</AppVersion>
  <CustomXmlVersion>2.03.00</CustomXmlVersion>
  <EditTexts>
    <EditText>4oypOTkgMy4y4oyq77yF</EditText>
  </EditTexts>
</XAP>
</file>

<file path=customXml/item7.xml><?xml version="1.0" encoding="utf-8"?>
<XAP>
  <AppVersion>2.02.02</AppVersion>
  <CustomXmlVersion>2.02.02</CustomXmlVersion>
</XAP>
</file>

<file path=customXml/item70.xml><?xml version="1.0" encoding="utf-8"?>
<XAP>
  <AppVersion>2.03.00</AppVersion>
  <CustomXmlVersion>2.03.00</CustomXmlVersion>
  <EditTexts>
    <EditText>4oypOTEgMC4y4oyq77yF</EditText>
  </EditTexts>
</XAP>
</file>

<file path=customXml/item71.xml><?xml version="1.0" encoding="utf-8"?>
<XAP>
  <AppVersion>2.03.00</AppVersion>
  <CustomXmlVersion>2.03.00</CustomXmlVersion>
  <EditTexts>
    <EditText>IOOAkOWJjeW5tOWQjOacnyAgIOKMqTcgMTAsMjg14oyq55m+5LiH5YaG44CRDeOAkOWJjeW5tOWQjOacn+OAgOOAgOOAgOOAgOKMqTkgMTM44oyq55m+5LiH5YaG44CRIA0g44CQ5YmN5bm05ZCM5pyfICAg44CAICAgIOKMqTE4MSA3NeKMqiDnmb7kuIflhobjgJE=</EditText>
  </EditTexts>
</XAP>
</file>

<file path=customXml/item72.xml><?xml version="1.0" encoding="utf-8"?>
<XAP>
  <AppVersion>2.03.00</AppVersion>
  <CustomXmlVersion>2.03.00</CustomXmlVersion>
  <EditTexts>
    <EditText>4oypMTkzIOKWszAuMeKMqu+8hQ==</EditText>
  </EditTexts>
</XAP>
</file>

<file path=customXml/item73.xml><?xml version="1.0" encoding="utf-8"?>
<XAP>
  <AppVersion>2.03.00</AppVersion>
  <CustomXmlVersion>2.03.00</CustomXmlVersion>
  <EditTexts>
    <EditText>4oypMTIwIDEzMy434oyq</EditText>
  </EditTexts>
</XAP>
</file>

<file path=customXml/item74.xml><?xml version="1.0" encoding="utf-8"?>
<XAP>
  <AppVersion>2.03.00</AppVersion>
  <CustomXmlVersion>2.03.00</CustomXmlVersion>
  <EditTexts>
    <EditText Row="2" Col="2">4oypMTMgMiwwMzfijKo=</EditText>
    <EditText Row="2" Col="3">4oypMTIgMSw4NzPijKo=</EditText>
    <EditText Row="2" Col="4">4oypMTY1IOKWszguMeKMqu+8hQ==</EditText>
    <EditText Row="3" Col="2">4oypNDggNCwxMzbijKo=</EditText>
    <EditText Row="3" Col="3">4oypNTMgNCw1NTXijKo=</EditText>
    <EditText Row="3" Col="4">4oypMTY2IDEwLjHijKrvvIU=</EditText>
    <EditText Row="4" Col="2">4oypNDkgMiw3NzLijKo=</EditText>
    <EditText Row="4" Col="3">4oypNTQgMiw2NjfijKo=</EditText>
    <EditText Row="4" Col="4">4oypMTY3IOKWszMuOOKMqu+8hQ==</EditText>
    <EditText Row="5" Col="2">4oypNTAgMSwzMzXijKo=</EditText>
    <EditText Row="5" Col="3">4oypNTUgMSwyNzPijKo=</EditText>
    <EditText Row="5" Col="4">4oypMTY4IOKWszQuNuKMqu+8hQ==</EditText>
    <EditText Row="6" Col="2">4oypNTYgMTAsMjg14oyq</EditText>
    <EditText Row="6" Col="3">4oypMTY5IDEwLDM3MuKMqg==</EditText>
    <EditText Row="6" Col="4">4oypMTcwIDAuOeKMqu+8hQ==</EditText>
  </EditTexts>
</XAP>
</file>

<file path=customXml/item75.xml><?xml version="1.0" encoding="utf-8"?>
<XAP>
  <AppVersion>2.02.02</AppVersion>
  <CustomXmlVersion>2.02.02</CustomXmlVersion>
  <EditTexts>
    <EditText>4oypMTQ1IDAuNeKMqg==</EditText>
  </EditTexts>
</XAP>
</file>

<file path=customXml/item76.xml><?xml version="1.0" encoding="utf-8"?>
<XAP>
  <AppVersion>2.03.00</AppVersion>
  <CustomXmlVersion>2.03.00</CustomXmlVersion>
  <EditTexts>
    <EditText>4oypODggMS4z4oyq77yF</EditText>
  </EditTexts>
</XAP>
</file>

<file path=customXml/item77.xml><?xml version="1.0" encoding="utf-8"?>
<XAP>
  <AppVersion>2.03.00</AppVersion>
  <CustomXmlVersion>2.03.00</CustomXmlVersion>
  <EditTexts>
    <EditText>4oypMTkyIDAuN+KMqu+8hQ==</EditText>
  </EditTexts>
</XAP>
</file>

<file path=customXml/item78.xml><?xml version="1.0" encoding="utf-8"?>
<XAP>
  <AppVersion>2.03.00</AppVersion>
  <CustomXmlVersion>2.03.00</CustomXmlVersion>
  <EditTexts>
    <EditText>4oypMTg1IDY34oyq</EditText>
  </EditTexts>
</XAP>
</file>

<file path=customXml/item79.xml><?xml version="1.0" encoding="utf-8"?>
<XAP>
  <AppVersion>2.02.02</AppVersion>
  <CustomXmlVersion>2.02.02</CustomXmlVersion>
  <EditTexts>
    <EditText>4oypMTc0IDAuNuKMqu+8hQ==</EditText>
  </EditTexts>
</XAP>
</file>

<file path=customXml/item8.xml><?xml version="1.0" encoding="utf-8"?>
<XAP>
  <AppVersion>2.02.02</AppVersion>
  <CustomXmlVersion>2.02.02</CustomXmlVersion>
</XAP>
</file>

<file path=customXml/item80.xml><?xml version="1.0" encoding="utf-8"?>
<XAP>
  <AppVersion>2.03.00</AppVersion>
  <CustomXmlVersion>2.03.00</CustomXmlVersion>
  <EditTexts>
    <EditText>4oypOTYgMy4y4oyq77yF</EditText>
  </EditTexts>
</XAP>
</file>

<file path=customXml/item81.xml><?xml version="1.0" encoding="utf-8"?>
<XAP>
  <AppVersion>2.02.02</AppVersion>
  <CustomXmlVersion>2.02.02</CustomXmlVersion>
</XAP>
</file>

<file path=customXml/item9.xml><?xml version="1.0" encoding="utf-8"?>
<XAP>
  <AppVersion>2.03.00</AppVersion>
  <CustomXmlVersion>2.03.00</CustomXmlVersion>
  <EditTexts>
    <EditText>4oypMTE0IO+8jeKMqg==</EditText>
  </EditTexts>
</XAP>
</file>

<file path=customXml/itemProps1.xml><?xml version="1.0" encoding="utf-8"?>
<ds:datastoreItem xmlns:ds="http://schemas.openxmlformats.org/officeDocument/2006/customXml" ds:itemID="{4AA53D98-6982-4140-A45F-2A42593C402E}">
  <ds:schemaRefs/>
</ds:datastoreItem>
</file>

<file path=customXml/itemProps10.xml><?xml version="1.0" encoding="utf-8"?>
<ds:datastoreItem xmlns:ds="http://schemas.openxmlformats.org/officeDocument/2006/customXml" ds:itemID="{30D91D87-0A7E-4CE1-8D28-1A5A74AF2881}">
  <ds:schemaRefs/>
</ds:datastoreItem>
</file>

<file path=customXml/itemProps11.xml><?xml version="1.0" encoding="utf-8"?>
<ds:datastoreItem xmlns:ds="http://schemas.openxmlformats.org/officeDocument/2006/customXml" ds:itemID="{4763F0F9-571F-448F-A5C9-38B56B4762CF}">
  <ds:schemaRefs/>
</ds:datastoreItem>
</file>

<file path=customXml/itemProps12.xml><?xml version="1.0" encoding="utf-8"?>
<ds:datastoreItem xmlns:ds="http://schemas.openxmlformats.org/officeDocument/2006/customXml" ds:itemID="{8573050D-CA0D-4455-8737-E2D2799915F3}">
  <ds:schemaRefs/>
</ds:datastoreItem>
</file>

<file path=customXml/itemProps13.xml><?xml version="1.0" encoding="utf-8"?>
<ds:datastoreItem xmlns:ds="http://schemas.openxmlformats.org/officeDocument/2006/customXml" ds:itemID="{BB0C8E39-A57D-41FA-A10A-399C9997DC36}">
  <ds:schemaRefs/>
</ds:datastoreItem>
</file>

<file path=customXml/itemProps14.xml><?xml version="1.0" encoding="utf-8"?>
<ds:datastoreItem xmlns:ds="http://schemas.openxmlformats.org/officeDocument/2006/customXml" ds:itemID="{31F2318D-90DB-4F51-94AD-265174356D9F}">
  <ds:schemaRefs/>
</ds:datastoreItem>
</file>

<file path=customXml/itemProps15.xml><?xml version="1.0" encoding="utf-8"?>
<ds:datastoreItem xmlns:ds="http://schemas.openxmlformats.org/officeDocument/2006/customXml" ds:itemID="{4C80216B-EDBC-432B-A242-9B970BC8EE7B}">
  <ds:schemaRefs/>
</ds:datastoreItem>
</file>

<file path=customXml/itemProps16.xml><?xml version="1.0" encoding="utf-8"?>
<ds:datastoreItem xmlns:ds="http://schemas.openxmlformats.org/officeDocument/2006/customXml" ds:itemID="{FBA56BB3-E17B-4428-8775-46DF0E15081C}">
  <ds:schemaRefs/>
</ds:datastoreItem>
</file>

<file path=customXml/itemProps17.xml><?xml version="1.0" encoding="utf-8"?>
<ds:datastoreItem xmlns:ds="http://schemas.openxmlformats.org/officeDocument/2006/customXml" ds:itemID="{2B8AA2A0-5447-467C-8900-B97835E96BEA}">
  <ds:schemaRefs/>
</ds:datastoreItem>
</file>

<file path=customXml/itemProps18.xml><?xml version="1.0" encoding="utf-8"?>
<ds:datastoreItem xmlns:ds="http://schemas.openxmlformats.org/officeDocument/2006/customXml" ds:itemID="{4189D906-E2AA-46D2-B37A-5621FDC56DBF}">
  <ds:schemaRefs/>
</ds:datastoreItem>
</file>

<file path=customXml/itemProps19.xml><?xml version="1.0" encoding="utf-8"?>
<ds:datastoreItem xmlns:ds="http://schemas.openxmlformats.org/officeDocument/2006/customXml" ds:itemID="{D60CF103-7334-4EA8-B6AA-73BE64BC0BDF}">
  <ds:schemaRefs/>
</ds:datastoreItem>
</file>

<file path=customXml/itemProps2.xml><?xml version="1.0" encoding="utf-8"?>
<ds:datastoreItem xmlns:ds="http://schemas.openxmlformats.org/officeDocument/2006/customXml" ds:itemID="{3179F042-E552-49A2-A83D-005A28580FCB}">
  <ds:schemaRefs/>
</ds:datastoreItem>
</file>

<file path=customXml/itemProps20.xml><?xml version="1.0" encoding="utf-8"?>
<ds:datastoreItem xmlns:ds="http://schemas.openxmlformats.org/officeDocument/2006/customXml" ds:itemID="{F8E78EAF-A60C-4E9D-97A9-074B539FE88B}">
  <ds:schemaRefs/>
</ds:datastoreItem>
</file>

<file path=customXml/itemProps21.xml><?xml version="1.0" encoding="utf-8"?>
<ds:datastoreItem xmlns:ds="http://schemas.openxmlformats.org/officeDocument/2006/customXml" ds:itemID="{B4F895D0-CE96-435D-9C7E-29DB9FFAD7B0}">
  <ds:schemaRefs/>
</ds:datastoreItem>
</file>

<file path=customXml/itemProps22.xml><?xml version="1.0" encoding="utf-8"?>
<ds:datastoreItem xmlns:ds="http://schemas.openxmlformats.org/officeDocument/2006/customXml" ds:itemID="{8743502A-ADAC-48C3-8FFD-85770EE0500C}">
  <ds:schemaRefs/>
</ds:datastoreItem>
</file>

<file path=customXml/itemProps23.xml><?xml version="1.0" encoding="utf-8"?>
<ds:datastoreItem xmlns:ds="http://schemas.openxmlformats.org/officeDocument/2006/customXml" ds:itemID="{AAB5439A-B609-4B42-8888-346FF70CFA16}">
  <ds:schemaRefs/>
</ds:datastoreItem>
</file>

<file path=customXml/itemProps24.xml><?xml version="1.0" encoding="utf-8"?>
<ds:datastoreItem xmlns:ds="http://schemas.openxmlformats.org/officeDocument/2006/customXml" ds:itemID="{8FFD195A-722E-4CD4-A19C-0F1ABC04C0BE}">
  <ds:schemaRefs/>
</ds:datastoreItem>
</file>

<file path=customXml/itemProps25.xml><?xml version="1.0" encoding="utf-8"?>
<ds:datastoreItem xmlns:ds="http://schemas.openxmlformats.org/officeDocument/2006/customXml" ds:itemID="{7E4F3729-8A7F-4838-9E34-1199F6172BFC}">
  <ds:schemaRefs/>
</ds:datastoreItem>
</file>

<file path=customXml/itemProps26.xml><?xml version="1.0" encoding="utf-8"?>
<ds:datastoreItem xmlns:ds="http://schemas.openxmlformats.org/officeDocument/2006/customXml" ds:itemID="{8BCFAFB8-5D0E-4F5F-9CBA-147731C5C99C}">
  <ds:schemaRefs/>
</ds:datastoreItem>
</file>

<file path=customXml/itemProps27.xml><?xml version="1.0" encoding="utf-8"?>
<ds:datastoreItem xmlns:ds="http://schemas.openxmlformats.org/officeDocument/2006/customXml" ds:itemID="{0CBBC874-EDCF-45FE-B841-56D20A8BFFF3}">
  <ds:schemaRefs/>
</ds:datastoreItem>
</file>

<file path=customXml/itemProps28.xml><?xml version="1.0" encoding="utf-8"?>
<ds:datastoreItem xmlns:ds="http://schemas.openxmlformats.org/officeDocument/2006/customXml" ds:itemID="{376E2FF4-12D2-4761-BD24-9B23A50A0F59}">
  <ds:schemaRefs/>
</ds:datastoreItem>
</file>

<file path=customXml/itemProps29.xml><?xml version="1.0" encoding="utf-8"?>
<ds:datastoreItem xmlns:ds="http://schemas.openxmlformats.org/officeDocument/2006/customXml" ds:itemID="{F981AADE-CA81-4B9B-8D46-C33CCDD99B7C}">
  <ds:schemaRefs/>
</ds:datastoreItem>
</file>

<file path=customXml/itemProps3.xml><?xml version="1.0" encoding="utf-8"?>
<ds:datastoreItem xmlns:ds="http://schemas.openxmlformats.org/officeDocument/2006/customXml" ds:itemID="{F7E9CCEF-EE2D-42F7-80AD-ABCCD4B25A6F}">
  <ds:schemaRefs/>
</ds:datastoreItem>
</file>

<file path=customXml/itemProps30.xml><?xml version="1.0" encoding="utf-8"?>
<ds:datastoreItem xmlns:ds="http://schemas.openxmlformats.org/officeDocument/2006/customXml" ds:itemID="{5CF3A8DD-C36D-4392-8176-31CDAD650A88}">
  <ds:schemaRefs/>
</ds:datastoreItem>
</file>

<file path=customXml/itemProps31.xml><?xml version="1.0" encoding="utf-8"?>
<ds:datastoreItem xmlns:ds="http://schemas.openxmlformats.org/officeDocument/2006/customXml" ds:itemID="{88D6750E-1190-400F-9F6F-3F885C1FFE4D}">
  <ds:schemaRefs/>
</ds:datastoreItem>
</file>

<file path=customXml/itemProps32.xml><?xml version="1.0" encoding="utf-8"?>
<ds:datastoreItem xmlns:ds="http://schemas.openxmlformats.org/officeDocument/2006/customXml" ds:itemID="{7914FEC9-8613-4DCE-B14F-5DB71DD516D7}">
  <ds:schemaRefs/>
</ds:datastoreItem>
</file>

<file path=customXml/itemProps33.xml><?xml version="1.0" encoding="utf-8"?>
<ds:datastoreItem xmlns:ds="http://schemas.openxmlformats.org/officeDocument/2006/customXml" ds:itemID="{23390D94-B1A5-492E-BC56-6B817DF48135}">
  <ds:schemaRefs/>
</ds:datastoreItem>
</file>

<file path=customXml/itemProps34.xml><?xml version="1.0" encoding="utf-8"?>
<ds:datastoreItem xmlns:ds="http://schemas.openxmlformats.org/officeDocument/2006/customXml" ds:itemID="{DFD977EC-EAE4-43A9-98C1-25E636744C61}">
  <ds:schemaRefs/>
</ds:datastoreItem>
</file>

<file path=customXml/itemProps35.xml><?xml version="1.0" encoding="utf-8"?>
<ds:datastoreItem xmlns:ds="http://schemas.openxmlformats.org/officeDocument/2006/customXml" ds:itemID="{A7517FA1-E016-4BDB-AA5A-3DF6A93B8D88}">
  <ds:schemaRefs/>
</ds:datastoreItem>
</file>

<file path=customXml/itemProps36.xml><?xml version="1.0" encoding="utf-8"?>
<ds:datastoreItem xmlns:ds="http://schemas.openxmlformats.org/officeDocument/2006/customXml" ds:itemID="{A89AC7BF-1D9F-40CA-8A00-3667C2262A8D}">
  <ds:schemaRefs/>
</ds:datastoreItem>
</file>

<file path=customXml/itemProps37.xml><?xml version="1.0" encoding="utf-8"?>
<ds:datastoreItem xmlns:ds="http://schemas.openxmlformats.org/officeDocument/2006/customXml" ds:itemID="{7A55BCBA-97D2-4C7D-8B0E-C1997B748D8D}">
  <ds:schemaRefs/>
</ds:datastoreItem>
</file>

<file path=customXml/itemProps38.xml><?xml version="1.0" encoding="utf-8"?>
<ds:datastoreItem xmlns:ds="http://schemas.openxmlformats.org/officeDocument/2006/customXml" ds:itemID="{E1233812-6CA5-47A5-99FE-50980F5088BF}">
  <ds:schemaRefs/>
</ds:datastoreItem>
</file>

<file path=customXml/itemProps39.xml><?xml version="1.0" encoding="utf-8"?>
<ds:datastoreItem xmlns:ds="http://schemas.openxmlformats.org/officeDocument/2006/customXml" ds:itemID="{81D307AF-E487-4C6C-8464-BDF5611E6975}">
  <ds:schemaRefs/>
</ds:datastoreItem>
</file>

<file path=customXml/itemProps4.xml><?xml version="1.0" encoding="utf-8"?>
<ds:datastoreItem xmlns:ds="http://schemas.openxmlformats.org/officeDocument/2006/customXml" ds:itemID="{5B169650-790A-474F-BE8A-06085F75F418}">
  <ds:schemaRefs/>
</ds:datastoreItem>
</file>

<file path=customXml/itemProps40.xml><?xml version="1.0" encoding="utf-8"?>
<ds:datastoreItem xmlns:ds="http://schemas.openxmlformats.org/officeDocument/2006/customXml" ds:itemID="{0E082EDD-F4C8-4ABF-BDDD-6A93B77A6DC5}">
  <ds:schemaRefs/>
</ds:datastoreItem>
</file>

<file path=customXml/itemProps41.xml><?xml version="1.0" encoding="utf-8"?>
<ds:datastoreItem xmlns:ds="http://schemas.openxmlformats.org/officeDocument/2006/customXml" ds:itemID="{00484A8E-81AE-4B05-8499-5CE3B11F46F9}">
  <ds:schemaRefs/>
</ds:datastoreItem>
</file>

<file path=customXml/itemProps42.xml><?xml version="1.0" encoding="utf-8"?>
<ds:datastoreItem xmlns:ds="http://schemas.openxmlformats.org/officeDocument/2006/customXml" ds:itemID="{2DD679AC-4707-429C-A959-802611EBD5E8}">
  <ds:schemaRefs/>
</ds:datastoreItem>
</file>

<file path=customXml/itemProps43.xml><?xml version="1.0" encoding="utf-8"?>
<ds:datastoreItem xmlns:ds="http://schemas.openxmlformats.org/officeDocument/2006/customXml" ds:itemID="{F01AEC8E-6045-47C7-ABFC-2D3E9BE202E8}">
  <ds:schemaRefs/>
</ds:datastoreItem>
</file>

<file path=customXml/itemProps44.xml><?xml version="1.0" encoding="utf-8"?>
<ds:datastoreItem xmlns:ds="http://schemas.openxmlformats.org/officeDocument/2006/customXml" ds:itemID="{2E960C85-0102-48B1-B2B2-570EE57590B3}">
  <ds:schemaRefs/>
</ds:datastoreItem>
</file>

<file path=customXml/itemProps45.xml><?xml version="1.0" encoding="utf-8"?>
<ds:datastoreItem xmlns:ds="http://schemas.openxmlformats.org/officeDocument/2006/customXml" ds:itemID="{94DD9DF4-9894-4E1D-BAB6-8114012CC3F4}">
  <ds:schemaRefs/>
</ds:datastoreItem>
</file>

<file path=customXml/itemProps46.xml><?xml version="1.0" encoding="utf-8"?>
<ds:datastoreItem xmlns:ds="http://schemas.openxmlformats.org/officeDocument/2006/customXml" ds:itemID="{FC7C5336-9334-4AE3-A97C-DA70FD103BDE}">
  <ds:schemaRefs/>
</ds:datastoreItem>
</file>

<file path=customXml/itemProps47.xml><?xml version="1.0" encoding="utf-8"?>
<ds:datastoreItem xmlns:ds="http://schemas.openxmlformats.org/officeDocument/2006/customXml" ds:itemID="{41F3EC1C-62CE-4385-9AC2-28DB34CE620D}">
  <ds:schemaRefs/>
</ds:datastoreItem>
</file>

<file path=customXml/itemProps48.xml><?xml version="1.0" encoding="utf-8"?>
<ds:datastoreItem xmlns:ds="http://schemas.openxmlformats.org/officeDocument/2006/customXml" ds:itemID="{6B4F0741-1FD9-4F74-BA4A-83F22D4C3F1B}">
  <ds:schemaRefs/>
</ds:datastoreItem>
</file>

<file path=customXml/itemProps49.xml><?xml version="1.0" encoding="utf-8"?>
<ds:datastoreItem xmlns:ds="http://schemas.openxmlformats.org/officeDocument/2006/customXml" ds:itemID="{8AD41D25-D521-4132-BC68-0BFE72C62B33}">
  <ds:schemaRefs/>
</ds:datastoreItem>
</file>

<file path=customXml/itemProps5.xml><?xml version="1.0" encoding="utf-8"?>
<ds:datastoreItem xmlns:ds="http://schemas.openxmlformats.org/officeDocument/2006/customXml" ds:itemID="{15C8B739-FCE9-4244-BDE4-81C8FDB13770}">
  <ds:schemaRefs/>
</ds:datastoreItem>
</file>

<file path=customXml/itemProps50.xml><?xml version="1.0" encoding="utf-8"?>
<ds:datastoreItem xmlns:ds="http://schemas.openxmlformats.org/officeDocument/2006/customXml" ds:itemID="{5B5A5AF6-28B6-48D3-BB3E-2009AA5082D2}">
  <ds:schemaRefs/>
</ds:datastoreItem>
</file>

<file path=customXml/itemProps51.xml><?xml version="1.0" encoding="utf-8"?>
<ds:datastoreItem xmlns:ds="http://schemas.openxmlformats.org/officeDocument/2006/customXml" ds:itemID="{EDD219FE-F6BB-440F-898A-2A0B7DAAAFD0}">
  <ds:schemaRefs/>
</ds:datastoreItem>
</file>

<file path=customXml/itemProps52.xml><?xml version="1.0" encoding="utf-8"?>
<ds:datastoreItem xmlns:ds="http://schemas.openxmlformats.org/officeDocument/2006/customXml" ds:itemID="{D5DC1CE3-9679-4833-BD4F-3403D764338B}">
  <ds:schemaRefs/>
</ds:datastoreItem>
</file>

<file path=customXml/itemProps53.xml><?xml version="1.0" encoding="utf-8"?>
<ds:datastoreItem xmlns:ds="http://schemas.openxmlformats.org/officeDocument/2006/customXml" ds:itemID="{C5CB9613-FF62-4A45-9C75-73B88EDE987D}">
  <ds:schemaRefs/>
</ds:datastoreItem>
</file>

<file path=customXml/itemProps54.xml><?xml version="1.0" encoding="utf-8"?>
<ds:datastoreItem xmlns:ds="http://schemas.openxmlformats.org/officeDocument/2006/customXml" ds:itemID="{A8C16681-8F29-4AD6-8069-E63004BA2884}">
  <ds:schemaRefs/>
</ds:datastoreItem>
</file>

<file path=customXml/itemProps55.xml><?xml version="1.0" encoding="utf-8"?>
<ds:datastoreItem xmlns:ds="http://schemas.openxmlformats.org/officeDocument/2006/customXml" ds:itemID="{241D8E3F-E784-4DC8-A7C7-62E7F0CB941B}">
  <ds:schemaRefs/>
</ds:datastoreItem>
</file>

<file path=customXml/itemProps56.xml><?xml version="1.0" encoding="utf-8"?>
<ds:datastoreItem xmlns:ds="http://schemas.openxmlformats.org/officeDocument/2006/customXml" ds:itemID="{214621EA-3ACE-4926-A672-A580432F2227}">
  <ds:schemaRefs/>
</ds:datastoreItem>
</file>

<file path=customXml/itemProps57.xml><?xml version="1.0" encoding="utf-8"?>
<ds:datastoreItem xmlns:ds="http://schemas.openxmlformats.org/officeDocument/2006/customXml" ds:itemID="{27C4EE03-13FE-4D3D-AFDA-C2C41E505EBF}">
  <ds:schemaRefs/>
</ds:datastoreItem>
</file>

<file path=customXml/itemProps58.xml><?xml version="1.0" encoding="utf-8"?>
<ds:datastoreItem xmlns:ds="http://schemas.openxmlformats.org/officeDocument/2006/customXml" ds:itemID="{578C061F-C555-4261-A0EE-C30656EB1763}">
  <ds:schemaRefs/>
</ds:datastoreItem>
</file>

<file path=customXml/itemProps59.xml><?xml version="1.0" encoding="utf-8"?>
<ds:datastoreItem xmlns:ds="http://schemas.openxmlformats.org/officeDocument/2006/customXml" ds:itemID="{062F3397-D004-4362-ABA3-2AEB6B323E81}">
  <ds:schemaRefs/>
</ds:datastoreItem>
</file>

<file path=customXml/itemProps6.xml><?xml version="1.0" encoding="utf-8"?>
<ds:datastoreItem xmlns:ds="http://schemas.openxmlformats.org/officeDocument/2006/customXml" ds:itemID="{AB4E8606-5BB8-46A1-B939-C38BA6F93C86}">
  <ds:schemaRefs/>
</ds:datastoreItem>
</file>

<file path=customXml/itemProps60.xml><?xml version="1.0" encoding="utf-8"?>
<ds:datastoreItem xmlns:ds="http://schemas.openxmlformats.org/officeDocument/2006/customXml" ds:itemID="{0ED3A7E3-EA85-4E82-96F8-27900807C7E4}">
  <ds:schemaRefs/>
</ds:datastoreItem>
</file>

<file path=customXml/itemProps61.xml><?xml version="1.0" encoding="utf-8"?>
<ds:datastoreItem xmlns:ds="http://schemas.openxmlformats.org/officeDocument/2006/customXml" ds:itemID="{690643E1-C05B-45F9-AFB1-2BD5DEEE921D}">
  <ds:schemaRefs/>
</ds:datastoreItem>
</file>

<file path=customXml/itemProps62.xml><?xml version="1.0" encoding="utf-8"?>
<ds:datastoreItem xmlns:ds="http://schemas.openxmlformats.org/officeDocument/2006/customXml" ds:itemID="{F082ACD3-B2E4-416A-A2A3-15BA0721A2A1}">
  <ds:schemaRefs/>
</ds:datastoreItem>
</file>

<file path=customXml/itemProps63.xml><?xml version="1.0" encoding="utf-8"?>
<ds:datastoreItem xmlns:ds="http://schemas.openxmlformats.org/officeDocument/2006/customXml" ds:itemID="{11C17722-5D2E-49B9-9D4F-AE79299C6FEC}">
  <ds:schemaRefs/>
</ds:datastoreItem>
</file>

<file path=customXml/itemProps64.xml><?xml version="1.0" encoding="utf-8"?>
<ds:datastoreItem xmlns:ds="http://schemas.openxmlformats.org/officeDocument/2006/customXml" ds:itemID="{AD659556-7934-47E3-A7BD-9479194ABD3E}">
  <ds:schemaRefs/>
</ds:datastoreItem>
</file>

<file path=customXml/itemProps65.xml><?xml version="1.0" encoding="utf-8"?>
<ds:datastoreItem xmlns:ds="http://schemas.openxmlformats.org/officeDocument/2006/customXml" ds:itemID="{9245CFAB-FF7C-49FF-9F45-7BA17BB320D7}">
  <ds:schemaRefs/>
</ds:datastoreItem>
</file>

<file path=customXml/itemProps66.xml><?xml version="1.0" encoding="utf-8"?>
<ds:datastoreItem xmlns:ds="http://schemas.openxmlformats.org/officeDocument/2006/customXml" ds:itemID="{13887500-5EA5-4D42-A6AE-52671BF72F49}">
  <ds:schemaRefs/>
</ds:datastoreItem>
</file>

<file path=customXml/itemProps67.xml><?xml version="1.0" encoding="utf-8"?>
<ds:datastoreItem xmlns:ds="http://schemas.openxmlformats.org/officeDocument/2006/customXml" ds:itemID="{E29C5BF8-56C9-44CF-AD1D-68E633F1A660}">
  <ds:schemaRefs/>
</ds:datastoreItem>
</file>

<file path=customXml/itemProps68.xml><?xml version="1.0" encoding="utf-8"?>
<ds:datastoreItem xmlns:ds="http://schemas.openxmlformats.org/officeDocument/2006/customXml" ds:itemID="{D9695C65-837E-4D35-8692-3D7E217C38CB}">
  <ds:schemaRefs/>
</ds:datastoreItem>
</file>

<file path=customXml/itemProps69.xml><?xml version="1.0" encoding="utf-8"?>
<ds:datastoreItem xmlns:ds="http://schemas.openxmlformats.org/officeDocument/2006/customXml" ds:itemID="{F4C1FC66-80F4-44A1-A32A-801535F7E1C3}">
  <ds:schemaRefs/>
</ds:datastoreItem>
</file>

<file path=customXml/itemProps7.xml><?xml version="1.0" encoding="utf-8"?>
<ds:datastoreItem xmlns:ds="http://schemas.openxmlformats.org/officeDocument/2006/customXml" ds:itemID="{7E93674E-AE64-4F7A-88C8-25F3E13C5042}">
  <ds:schemaRefs/>
</ds:datastoreItem>
</file>

<file path=customXml/itemProps70.xml><?xml version="1.0" encoding="utf-8"?>
<ds:datastoreItem xmlns:ds="http://schemas.openxmlformats.org/officeDocument/2006/customXml" ds:itemID="{F9611CC3-ED5C-4B28-AEDF-B8A8029DE5EF}">
  <ds:schemaRefs/>
</ds:datastoreItem>
</file>

<file path=customXml/itemProps71.xml><?xml version="1.0" encoding="utf-8"?>
<ds:datastoreItem xmlns:ds="http://schemas.openxmlformats.org/officeDocument/2006/customXml" ds:itemID="{91B4B455-BF41-4831-AA1C-32F627FDB6F9}">
  <ds:schemaRefs/>
</ds:datastoreItem>
</file>

<file path=customXml/itemProps72.xml><?xml version="1.0" encoding="utf-8"?>
<ds:datastoreItem xmlns:ds="http://schemas.openxmlformats.org/officeDocument/2006/customXml" ds:itemID="{6F76F109-0FDC-422B-92FB-703734E54AD3}">
  <ds:schemaRefs/>
</ds:datastoreItem>
</file>

<file path=customXml/itemProps73.xml><?xml version="1.0" encoding="utf-8"?>
<ds:datastoreItem xmlns:ds="http://schemas.openxmlformats.org/officeDocument/2006/customXml" ds:itemID="{592D05DC-9784-4F4F-B2F1-569FB7DB9182}">
  <ds:schemaRefs/>
</ds:datastoreItem>
</file>

<file path=customXml/itemProps74.xml><?xml version="1.0" encoding="utf-8"?>
<ds:datastoreItem xmlns:ds="http://schemas.openxmlformats.org/officeDocument/2006/customXml" ds:itemID="{70BC9635-D051-44B5-9CE5-6510B66B3618}">
  <ds:schemaRefs/>
</ds:datastoreItem>
</file>

<file path=customXml/itemProps75.xml><?xml version="1.0" encoding="utf-8"?>
<ds:datastoreItem xmlns:ds="http://schemas.openxmlformats.org/officeDocument/2006/customXml" ds:itemID="{5E7859F3-674B-472B-A12A-092A096A38E4}">
  <ds:schemaRefs/>
</ds:datastoreItem>
</file>

<file path=customXml/itemProps76.xml><?xml version="1.0" encoding="utf-8"?>
<ds:datastoreItem xmlns:ds="http://schemas.openxmlformats.org/officeDocument/2006/customXml" ds:itemID="{824442DD-2EF2-48DA-9032-127A9E1A9232}">
  <ds:schemaRefs/>
</ds:datastoreItem>
</file>

<file path=customXml/itemProps77.xml><?xml version="1.0" encoding="utf-8"?>
<ds:datastoreItem xmlns:ds="http://schemas.openxmlformats.org/officeDocument/2006/customXml" ds:itemID="{4FF70A95-614D-4113-847E-B8B8401D9D39}">
  <ds:schemaRefs/>
</ds:datastoreItem>
</file>

<file path=customXml/itemProps78.xml><?xml version="1.0" encoding="utf-8"?>
<ds:datastoreItem xmlns:ds="http://schemas.openxmlformats.org/officeDocument/2006/customXml" ds:itemID="{6A2BC8DE-A91B-4B9C-A0DC-F096F6E318EE}">
  <ds:schemaRefs/>
</ds:datastoreItem>
</file>

<file path=customXml/itemProps79.xml><?xml version="1.0" encoding="utf-8"?>
<ds:datastoreItem xmlns:ds="http://schemas.openxmlformats.org/officeDocument/2006/customXml" ds:itemID="{64776E8C-18A4-4031-AC33-3A56C815A7F9}">
  <ds:schemaRefs/>
</ds:datastoreItem>
</file>

<file path=customXml/itemProps8.xml><?xml version="1.0" encoding="utf-8"?>
<ds:datastoreItem xmlns:ds="http://schemas.openxmlformats.org/officeDocument/2006/customXml" ds:itemID="{42207555-2388-4535-AAE7-649DBFC0A4C7}">
  <ds:schemaRefs/>
</ds:datastoreItem>
</file>

<file path=customXml/itemProps80.xml><?xml version="1.0" encoding="utf-8"?>
<ds:datastoreItem xmlns:ds="http://schemas.openxmlformats.org/officeDocument/2006/customXml" ds:itemID="{2D8B90CD-3FB4-4DD0-8508-7A992D11BAD4}">
  <ds:schemaRefs/>
</ds:datastoreItem>
</file>

<file path=customXml/itemProps81.xml><?xml version="1.0" encoding="utf-8"?>
<ds:datastoreItem xmlns:ds="http://schemas.openxmlformats.org/officeDocument/2006/customXml" ds:itemID="{53C6B0A7-16A2-4C7A-82F4-DE017120D900}">
  <ds:schemaRefs/>
</ds:datastoreItem>
</file>

<file path=customXml/itemProps9.xml><?xml version="1.0" encoding="utf-8"?>
<ds:datastoreItem xmlns:ds="http://schemas.openxmlformats.org/officeDocument/2006/customXml" ds:itemID="{1775492A-905B-42CF-BF24-1EEEA6FDD808}">
  <ds:schemaRefs/>
</ds:datastoreItem>
</file>

<file path=docProps/app.xml><?xml version="1.0" encoding="utf-8"?>
<Properties xmlns="http://schemas.openxmlformats.org/officeDocument/2006/extended-properties" xmlns:vt="http://schemas.openxmlformats.org/officeDocument/2006/docPropsVTypes">
  <Template/>
  <TotalTime>5991</TotalTime>
  <Words>4474</Words>
  <Application>Microsoft Office PowerPoint</Application>
  <PresentationFormat>ユーザー設定</PresentationFormat>
  <Paragraphs>903</Paragraphs>
  <Slides>19</Slides>
  <Notes>5</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19</vt:i4>
      </vt:variant>
    </vt:vector>
  </HeadingPairs>
  <TitlesOfParts>
    <vt:vector size="39" baseType="lpstr">
      <vt:lpstr>BIZ UDPゴシック</vt:lpstr>
      <vt:lpstr>HGP</vt:lpstr>
      <vt:lpstr>HGPｺﾞｼｯｸE</vt:lpstr>
      <vt:lpstr>HGPｺﾞｼｯｸM</vt:lpstr>
      <vt:lpstr>HGP創英ﾌﾟﾚｾﾞﾝｽEB</vt:lpstr>
      <vt:lpstr>HGP創英角ｺﾞｼｯｸUB</vt:lpstr>
      <vt:lpstr>HGS創英角ｺﾞｼｯｸUB</vt:lpstr>
      <vt:lpstr>Microsoft YaHei</vt:lpstr>
      <vt:lpstr>SimSun</vt:lpstr>
      <vt:lpstr>游ゴシック</vt:lpstr>
      <vt:lpstr>游ゴシック Light</vt:lpstr>
      <vt:lpstr>Arial</vt:lpstr>
      <vt:lpstr>Arial Narrow</vt:lpstr>
      <vt:lpstr>Calibri</vt:lpstr>
      <vt:lpstr>Century</vt:lpstr>
      <vt:lpstr>Courier New</vt:lpstr>
      <vt:lpstr>Times New Roman</vt:lpstr>
      <vt:lpstr>Verdana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2026年3月期第2四半期(中間期)決算説明資料</dc:title>
  <dc:creator>川合謙治</dc:creator>
  <cp:lastModifiedBy>義章 甲斐</cp:lastModifiedBy>
  <cp:revision>370</cp:revision>
  <cp:lastPrinted>2024-11-14T01:38:06Z</cp:lastPrinted>
  <dcterms:created xsi:type="dcterms:W3CDTF">2024-04-24T07:35:39Z</dcterms:created>
  <dcterms:modified xsi:type="dcterms:W3CDTF">2025-12-08T01:41:08Z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2021-12-10T00:00:00Z</vt:filetime>
  </property>
  <property fmtid="{D5CDD505-2E9C-101B-9397-08002B2CF9AE}" pid="3" name="Creator">
    <vt:lpwstr>PDF reDirect v2</vt:lpwstr>
  </property>
  <property fmtid="{D5CDD505-2E9C-101B-9397-08002B2CF9AE}" pid="4" name="LastSaved">
    <vt:filetime>2024-04-24T00:00:00Z</vt:filetime>
  </property>
  <property fmtid="{D5CDD505-2E9C-101B-9397-08002B2CF9AE}" pid="5" name="Producer">
    <vt:lpwstr>EXP Systems LLC (www.exp-systems.com)</vt:lpwstr>
  </property>
</Properties>
</file>